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</p:sldMasterIdLst>
  <p:notesMasterIdLst>
    <p:notesMasterId r:id="rId32"/>
  </p:notesMasterIdLst>
  <p:handoutMasterIdLst>
    <p:handoutMasterId r:id="rId33"/>
  </p:handoutMasterIdLst>
  <p:sldIdLst>
    <p:sldId id="328" r:id="rId2"/>
    <p:sldId id="486" r:id="rId3"/>
    <p:sldId id="487" r:id="rId4"/>
    <p:sldId id="496" r:id="rId5"/>
    <p:sldId id="504" r:id="rId6"/>
    <p:sldId id="523" r:id="rId7"/>
    <p:sldId id="522" r:id="rId8"/>
    <p:sldId id="488" r:id="rId9"/>
    <p:sldId id="497" r:id="rId10"/>
    <p:sldId id="498" r:id="rId11"/>
    <p:sldId id="524" r:id="rId12"/>
    <p:sldId id="525" r:id="rId13"/>
    <p:sldId id="526" r:id="rId14"/>
    <p:sldId id="490" r:id="rId15"/>
    <p:sldId id="527" r:id="rId16"/>
    <p:sldId id="528" r:id="rId17"/>
    <p:sldId id="529" r:id="rId18"/>
    <p:sldId id="530" r:id="rId19"/>
    <p:sldId id="531" r:id="rId20"/>
    <p:sldId id="491" r:id="rId21"/>
    <p:sldId id="533" r:id="rId22"/>
    <p:sldId id="534" r:id="rId23"/>
    <p:sldId id="535" r:id="rId24"/>
    <p:sldId id="536" r:id="rId25"/>
    <p:sldId id="537" r:id="rId26"/>
    <p:sldId id="538" r:id="rId27"/>
    <p:sldId id="539" r:id="rId28"/>
    <p:sldId id="541" r:id="rId29"/>
    <p:sldId id="542" r:id="rId30"/>
    <p:sldId id="540" r:id="rId31"/>
  </p:sldIdLst>
  <p:sldSz cx="9144000" cy="6858000" type="screen4x3"/>
  <p:notesSz cx="6669088" cy="9918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öbbert, Dirk" initials="RD" lastIdx="1" clrIdx="0">
    <p:extLst>
      <p:ext uri="{19B8F6BF-5375-455C-9EA6-DF929625EA0E}">
        <p15:presenceInfo xmlns:p15="http://schemas.microsoft.com/office/powerpoint/2012/main" userId="S-1-5-21-2601791245-3523526840-3979016999-13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4"/>
    <a:srgbClr val="BBE2F9"/>
    <a:srgbClr val="BCE2F9"/>
    <a:srgbClr val="009BE0"/>
    <a:srgbClr val="0093D8"/>
    <a:srgbClr val="0095DB"/>
    <a:srgbClr val="555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39" autoAdjust="0"/>
    <p:restoredTop sz="99396" autoAdjust="0"/>
  </p:normalViewPr>
  <p:slideViewPr>
    <p:cSldViewPr snapToGrid="0" snapToObjects="1" showGuides="1">
      <p:cViewPr>
        <p:scale>
          <a:sx n="70" d="100"/>
          <a:sy n="70" d="100"/>
        </p:scale>
        <p:origin x="204" y="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8" d="100"/>
        <a:sy n="188" d="100"/>
      </p:scale>
      <p:origin x="0" y="-2346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272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xmlns="" id="{045789BC-827E-5045-B411-EC9E941403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834E5987-ABA2-D240-896E-6C515FB2C7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302ED-0F84-4E44-834D-8A7D995B744D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2870C9A2-A64A-2440-B60E-66D69809C4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1045"/>
            <a:ext cx="2889938" cy="4976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46DCACB-6FEA-3846-BEBF-24363D633D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1045"/>
            <a:ext cx="2889938" cy="4976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731F2-6742-7041-8C01-0982A42BD9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3307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46611-718C-E94F-9341-5BBB7AF63A81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39838"/>
            <a:ext cx="4465638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73374"/>
            <a:ext cx="533527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1045"/>
            <a:ext cx="2889938" cy="4976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1045"/>
            <a:ext cx="2889938" cy="4976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8707F-DEE4-7745-A5CF-37B32C8721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186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1239838"/>
            <a:ext cx="4465638" cy="3348037"/>
          </a:xfrm>
          <a:ln/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itchFamily="18" charset="0"/>
            </a:endParaRPr>
          </a:p>
        </p:txBody>
      </p:sp>
      <p:sp>
        <p:nvSpPr>
          <p:cNvPr id="1146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rgbClr val="004994"/>
                </a:solidFill>
                <a:latin typeface="Arial" pitchFamily="34" charset="0"/>
              </a:defRPr>
            </a:lvl1pPr>
            <a:lvl2pPr marL="770480" indent="-296338">
              <a:defRPr sz="3100" b="1">
                <a:solidFill>
                  <a:srgbClr val="004994"/>
                </a:solidFill>
                <a:latin typeface="Arial" pitchFamily="34" charset="0"/>
              </a:defRPr>
            </a:lvl2pPr>
            <a:lvl3pPr marL="1185355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3pPr>
            <a:lvl4pPr marL="1659497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4pPr>
            <a:lvl5pPr marL="2133639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5pPr>
            <a:lvl6pPr marL="2607780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6pPr>
            <a:lvl7pPr marL="3081922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7pPr>
            <a:lvl8pPr marL="3556064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8pPr>
            <a:lvl9pPr marL="4030206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9pPr>
          </a:lstStyle>
          <a:p>
            <a:fld id="{C70711E4-7A22-449B-ADD2-8FA3C35DB826}" type="slidenum">
              <a:rPr lang="de-DE" altLang="de-DE" sz="1200" b="0">
                <a:solidFill>
                  <a:schemeClr val="tx1"/>
                </a:solidFill>
                <a:latin typeface="Times" pitchFamily="18" charset="0"/>
              </a:rPr>
              <a:pPr/>
              <a:t>2</a:t>
            </a:fld>
            <a:endParaRPr lang="de-DE" altLang="de-DE" sz="1200" b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598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1239838"/>
            <a:ext cx="4465638" cy="3348037"/>
          </a:xfrm>
          <a:ln/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itchFamily="18" charset="0"/>
            </a:endParaRPr>
          </a:p>
        </p:txBody>
      </p:sp>
      <p:sp>
        <p:nvSpPr>
          <p:cNvPr id="1146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rgbClr val="004994"/>
                </a:solidFill>
                <a:latin typeface="Arial" pitchFamily="34" charset="0"/>
              </a:defRPr>
            </a:lvl1pPr>
            <a:lvl2pPr marL="770480" indent="-296338">
              <a:defRPr sz="3100" b="1">
                <a:solidFill>
                  <a:srgbClr val="004994"/>
                </a:solidFill>
                <a:latin typeface="Arial" pitchFamily="34" charset="0"/>
              </a:defRPr>
            </a:lvl2pPr>
            <a:lvl3pPr marL="1185355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3pPr>
            <a:lvl4pPr marL="1659497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4pPr>
            <a:lvl5pPr marL="2133639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5pPr>
            <a:lvl6pPr marL="2607780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6pPr>
            <a:lvl7pPr marL="3081922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7pPr>
            <a:lvl8pPr marL="3556064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8pPr>
            <a:lvl9pPr marL="4030206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9pPr>
          </a:lstStyle>
          <a:p>
            <a:fld id="{C70711E4-7A22-449B-ADD2-8FA3C35DB826}" type="slidenum">
              <a:rPr lang="de-DE" altLang="de-DE" sz="1200" b="0">
                <a:solidFill>
                  <a:schemeClr val="tx1"/>
                </a:solidFill>
                <a:latin typeface="Times" pitchFamily="18" charset="0"/>
              </a:rPr>
              <a:pPr/>
              <a:t>11</a:t>
            </a:fld>
            <a:endParaRPr lang="de-DE" altLang="de-DE" sz="1200" b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1239838"/>
            <a:ext cx="4465638" cy="3348037"/>
          </a:xfrm>
          <a:ln/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itchFamily="18" charset="0"/>
            </a:endParaRPr>
          </a:p>
        </p:txBody>
      </p:sp>
      <p:sp>
        <p:nvSpPr>
          <p:cNvPr id="1146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rgbClr val="004994"/>
                </a:solidFill>
                <a:latin typeface="Arial" pitchFamily="34" charset="0"/>
              </a:defRPr>
            </a:lvl1pPr>
            <a:lvl2pPr marL="770480" indent="-296338">
              <a:defRPr sz="3100" b="1">
                <a:solidFill>
                  <a:srgbClr val="004994"/>
                </a:solidFill>
                <a:latin typeface="Arial" pitchFamily="34" charset="0"/>
              </a:defRPr>
            </a:lvl2pPr>
            <a:lvl3pPr marL="1185355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3pPr>
            <a:lvl4pPr marL="1659497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4pPr>
            <a:lvl5pPr marL="2133639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5pPr>
            <a:lvl6pPr marL="2607780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6pPr>
            <a:lvl7pPr marL="3081922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7pPr>
            <a:lvl8pPr marL="3556064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8pPr>
            <a:lvl9pPr marL="4030206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9pPr>
          </a:lstStyle>
          <a:p>
            <a:fld id="{C70711E4-7A22-449B-ADD2-8FA3C35DB826}" type="slidenum">
              <a:rPr lang="de-DE" altLang="de-DE" sz="1200" b="0">
                <a:solidFill>
                  <a:schemeClr val="tx1"/>
                </a:solidFill>
                <a:latin typeface="Times" pitchFamily="18" charset="0"/>
              </a:rPr>
              <a:pPr/>
              <a:t>12</a:t>
            </a:fld>
            <a:endParaRPr lang="de-DE" altLang="de-DE" sz="1200" b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026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1239838"/>
            <a:ext cx="4465638" cy="3348037"/>
          </a:xfrm>
          <a:ln/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itchFamily="18" charset="0"/>
            </a:endParaRPr>
          </a:p>
        </p:txBody>
      </p:sp>
      <p:sp>
        <p:nvSpPr>
          <p:cNvPr id="1146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rgbClr val="004994"/>
                </a:solidFill>
                <a:latin typeface="Arial" pitchFamily="34" charset="0"/>
              </a:defRPr>
            </a:lvl1pPr>
            <a:lvl2pPr marL="770480" indent="-296338">
              <a:defRPr sz="3100" b="1">
                <a:solidFill>
                  <a:srgbClr val="004994"/>
                </a:solidFill>
                <a:latin typeface="Arial" pitchFamily="34" charset="0"/>
              </a:defRPr>
            </a:lvl2pPr>
            <a:lvl3pPr marL="1185355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3pPr>
            <a:lvl4pPr marL="1659497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4pPr>
            <a:lvl5pPr marL="2133639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5pPr>
            <a:lvl6pPr marL="2607780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6pPr>
            <a:lvl7pPr marL="3081922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7pPr>
            <a:lvl8pPr marL="3556064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8pPr>
            <a:lvl9pPr marL="4030206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9pPr>
          </a:lstStyle>
          <a:p>
            <a:fld id="{C70711E4-7A22-449B-ADD2-8FA3C35DB826}" type="slidenum">
              <a:rPr lang="de-DE" altLang="de-DE" sz="1200" b="0">
                <a:solidFill>
                  <a:schemeClr val="tx1"/>
                </a:solidFill>
                <a:latin typeface="Times" pitchFamily="18" charset="0"/>
              </a:rPr>
              <a:pPr/>
              <a:t>13</a:t>
            </a:fld>
            <a:endParaRPr lang="de-DE" altLang="de-DE" sz="1200" b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473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1239838"/>
            <a:ext cx="4465638" cy="3348037"/>
          </a:xfrm>
          <a:ln/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itchFamily="18" charset="0"/>
            </a:endParaRPr>
          </a:p>
        </p:txBody>
      </p:sp>
      <p:sp>
        <p:nvSpPr>
          <p:cNvPr id="1146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rgbClr val="004994"/>
                </a:solidFill>
                <a:latin typeface="Arial" pitchFamily="34" charset="0"/>
              </a:defRPr>
            </a:lvl1pPr>
            <a:lvl2pPr marL="770480" indent="-296338">
              <a:defRPr sz="3100" b="1">
                <a:solidFill>
                  <a:srgbClr val="004994"/>
                </a:solidFill>
                <a:latin typeface="Arial" pitchFamily="34" charset="0"/>
              </a:defRPr>
            </a:lvl2pPr>
            <a:lvl3pPr marL="1185355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3pPr>
            <a:lvl4pPr marL="1659497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4pPr>
            <a:lvl5pPr marL="2133639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5pPr>
            <a:lvl6pPr marL="2607780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6pPr>
            <a:lvl7pPr marL="3081922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7pPr>
            <a:lvl8pPr marL="3556064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8pPr>
            <a:lvl9pPr marL="4030206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9pPr>
          </a:lstStyle>
          <a:p>
            <a:fld id="{C70711E4-7A22-449B-ADD2-8FA3C35DB826}" type="slidenum">
              <a:rPr lang="de-DE" altLang="de-DE" sz="1200" b="0">
                <a:solidFill>
                  <a:schemeClr val="tx1"/>
                </a:solidFill>
                <a:latin typeface="Times" pitchFamily="18" charset="0"/>
              </a:rPr>
              <a:pPr/>
              <a:t>14</a:t>
            </a:fld>
            <a:endParaRPr lang="de-DE" altLang="de-DE" sz="1200" b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000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1239838"/>
            <a:ext cx="4465638" cy="3348037"/>
          </a:xfrm>
          <a:ln/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itchFamily="18" charset="0"/>
            </a:endParaRPr>
          </a:p>
        </p:txBody>
      </p:sp>
      <p:sp>
        <p:nvSpPr>
          <p:cNvPr id="1146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rgbClr val="004994"/>
                </a:solidFill>
                <a:latin typeface="Arial" pitchFamily="34" charset="0"/>
              </a:defRPr>
            </a:lvl1pPr>
            <a:lvl2pPr marL="770480" indent="-296338">
              <a:defRPr sz="3100" b="1">
                <a:solidFill>
                  <a:srgbClr val="004994"/>
                </a:solidFill>
                <a:latin typeface="Arial" pitchFamily="34" charset="0"/>
              </a:defRPr>
            </a:lvl2pPr>
            <a:lvl3pPr marL="1185355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3pPr>
            <a:lvl4pPr marL="1659497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4pPr>
            <a:lvl5pPr marL="2133639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5pPr>
            <a:lvl6pPr marL="2607780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6pPr>
            <a:lvl7pPr marL="3081922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7pPr>
            <a:lvl8pPr marL="3556064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8pPr>
            <a:lvl9pPr marL="4030206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9pPr>
          </a:lstStyle>
          <a:p>
            <a:fld id="{C70711E4-7A22-449B-ADD2-8FA3C35DB826}" type="slidenum">
              <a:rPr lang="de-DE" altLang="de-DE" sz="1200" b="0">
                <a:solidFill>
                  <a:schemeClr val="tx1"/>
                </a:solidFill>
                <a:latin typeface="Times" pitchFamily="18" charset="0"/>
              </a:rPr>
              <a:pPr/>
              <a:t>15</a:t>
            </a:fld>
            <a:endParaRPr lang="de-DE" altLang="de-DE" sz="1200" b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248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1239838"/>
            <a:ext cx="4465638" cy="3348037"/>
          </a:xfrm>
          <a:ln/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itchFamily="18" charset="0"/>
            </a:endParaRPr>
          </a:p>
        </p:txBody>
      </p:sp>
      <p:sp>
        <p:nvSpPr>
          <p:cNvPr id="1146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rgbClr val="004994"/>
                </a:solidFill>
                <a:latin typeface="Arial" pitchFamily="34" charset="0"/>
              </a:defRPr>
            </a:lvl1pPr>
            <a:lvl2pPr marL="770480" indent="-296338">
              <a:defRPr sz="3100" b="1">
                <a:solidFill>
                  <a:srgbClr val="004994"/>
                </a:solidFill>
                <a:latin typeface="Arial" pitchFamily="34" charset="0"/>
              </a:defRPr>
            </a:lvl2pPr>
            <a:lvl3pPr marL="1185355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3pPr>
            <a:lvl4pPr marL="1659497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4pPr>
            <a:lvl5pPr marL="2133639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5pPr>
            <a:lvl6pPr marL="2607780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6pPr>
            <a:lvl7pPr marL="3081922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7pPr>
            <a:lvl8pPr marL="3556064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8pPr>
            <a:lvl9pPr marL="4030206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9pPr>
          </a:lstStyle>
          <a:p>
            <a:fld id="{C70711E4-7A22-449B-ADD2-8FA3C35DB826}" type="slidenum">
              <a:rPr lang="de-DE" altLang="de-DE" sz="1200" b="0">
                <a:solidFill>
                  <a:schemeClr val="tx1"/>
                </a:solidFill>
                <a:latin typeface="Times" pitchFamily="18" charset="0"/>
              </a:rPr>
              <a:pPr/>
              <a:t>16</a:t>
            </a:fld>
            <a:endParaRPr lang="de-DE" altLang="de-DE" sz="1200" b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354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1239838"/>
            <a:ext cx="4465638" cy="3348037"/>
          </a:xfrm>
          <a:ln/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itchFamily="18" charset="0"/>
            </a:endParaRPr>
          </a:p>
        </p:txBody>
      </p:sp>
      <p:sp>
        <p:nvSpPr>
          <p:cNvPr id="1146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rgbClr val="004994"/>
                </a:solidFill>
                <a:latin typeface="Arial" pitchFamily="34" charset="0"/>
              </a:defRPr>
            </a:lvl1pPr>
            <a:lvl2pPr marL="770480" indent="-296338">
              <a:defRPr sz="3100" b="1">
                <a:solidFill>
                  <a:srgbClr val="004994"/>
                </a:solidFill>
                <a:latin typeface="Arial" pitchFamily="34" charset="0"/>
              </a:defRPr>
            </a:lvl2pPr>
            <a:lvl3pPr marL="1185355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3pPr>
            <a:lvl4pPr marL="1659497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4pPr>
            <a:lvl5pPr marL="2133639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5pPr>
            <a:lvl6pPr marL="2607780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6pPr>
            <a:lvl7pPr marL="3081922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7pPr>
            <a:lvl8pPr marL="3556064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8pPr>
            <a:lvl9pPr marL="4030206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9pPr>
          </a:lstStyle>
          <a:p>
            <a:fld id="{C70711E4-7A22-449B-ADD2-8FA3C35DB826}" type="slidenum">
              <a:rPr lang="de-DE" altLang="de-DE" sz="1200" b="0">
                <a:solidFill>
                  <a:schemeClr val="tx1"/>
                </a:solidFill>
                <a:latin typeface="Times" pitchFamily="18" charset="0"/>
              </a:rPr>
              <a:pPr/>
              <a:t>17</a:t>
            </a:fld>
            <a:endParaRPr lang="de-DE" altLang="de-DE" sz="1200" b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669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1239838"/>
            <a:ext cx="4465638" cy="3348037"/>
          </a:xfrm>
          <a:ln/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itchFamily="18" charset="0"/>
            </a:endParaRPr>
          </a:p>
        </p:txBody>
      </p:sp>
      <p:sp>
        <p:nvSpPr>
          <p:cNvPr id="1146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rgbClr val="004994"/>
                </a:solidFill>
                <a:latin typeface="Arial" pitchFamily="34" charset="0"/>
              </a:defRPr>
            </a:lvl1pPr>
            <a:lvl2pPr marL="770480" indent="-296338">
              <a:defRPr sz="3100" b="1">
                <a:solidFill>
                  <a:srgbClr val="004994"/>
                </a:solidFill>
                <a:latin typeface="Arial" pitchFamily="34" charset="0"/>
              </a:defRPr>
            </a:lvl2pPr>
            <a:lvl3pPr marL="1185355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3pPr>
            <a:lvl4pPr marL="1659497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4pPr>
            <a:lvl5pPr marL="2133639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5pPr>
            <a:lvl6pPr marL="2607780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6pPr>
            <a:lvl7pPr marL="3081922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7pPr>
            <a:lvl8pPr marL="3556064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8pPr>
            <a:lvl9pPr marL="4030206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9pPr>
          </a:lstStyle>
          <a:p>
            <a:fld id="{C70711E4-7A22-449B-ADD2-8FA3C35DB826}" type="slidenum">
              <a:rPr lang="de-DE" altLang="de-DE" sz="1200" b="0">
                <a:solidFill>
                  <a:schemeClr val="tx1"/>
                </a:solidFill>
                <a:latin typeface="Times" pitchFamily="18" charset="0"/>
              </a:rPr>
              <a:pPr/>
              <a:t>18</a:t>
            </a:fld>
            <a:endParaRPr lang="de-DE" altLang="de-DE" sz="1200" b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6265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1239838"/>
            <a:ext cx="4465638" cy="3348037"/>
          </a:xfrm>
          <a:ln/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itchFamily="18" charset="0"/>
            </a:endParaRPr>
          </a:p>
        </p:txBody>
      </p:sp>
      <p:sp>
        <p:nvSpPr>
          <p:cNvPr id="1146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rgbClr val="004994"/>
                </a:solidFill>
                <a:latin typeface="Arial" pitchFamily="34" charset="0"/>
              </a:defRPr>
            </a:lvl1pPr>
            <a:lvl2pPr marL="770480" indent="-296338">
              <a:defRPr sz="3100" b="1">
                <a:solidFill>
                  <a:srgbClr val="004994"/>
                </a:solidFill>
                <a:latin typeface="Arial" pitchFamily="34" charset="0"/>
              </a:defRPr>
            </a:lvl2pPr>
            <a:lvl3pPr marL="1185355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3pPr>
            <a:lvl4pPr marL="1659497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4pPr>
            <a:lvl5pPr marL="2133639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5pPr>
            <a:lvl6pPr marL="2607780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6pPr>
            <a:lvl7pPr marL="3081922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7pPr>
            <a:lvl8pPr marL="3556064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8pPr>
            <a:lvl9pPr marL="4030206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9pPr>
          </a:lstStyle>
          <a:p>
            <a:fld id="{C70711E4-7A22-449B-ADD2-8FA3C35DB826}" type="slidenum">
              <a:rPr lang="de-DE" altLang="de-DE" sz="1200" b="0">
                <a:solidFill>
                  <a:schemeClr val="tx1"/>
                </a:solidFill>
                <a:latin typeface="Times" pitchFamily="18" charset="0"/>
              </a:rPr>
              <a:pPr/>
              <a:t>19</a:t>
            </a:fld>
            <a:endParaRPr lang="de-DE" altLang="de-DE" sz="1200" b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065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1239838"/>
            <a:ext cx="4465638" cy="3348037"/>
          </a:xfrm>
          <a:ln/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itchFamily="18" charset="0"/>
            </a:endParaRPr>
          </a:p>
        </p:txBody>
      </p:sp>
      <p:sp>
        <p:nvSpPr>
          <p:cNvPr id="1146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rgbClr val="004994"/>
                </a:solidFill>
                <a:latin typeface="Arial" pitchFamily="34" charset="0"/>
              </a:defRPr>
            </a:lvl1pPr>
            <a:lvl2pPr marL="770480" indent="-296338">
              <a:defRPr sz="3100" b="1">
                <a:solidFill>
                  <a:srgbClr val="004994"/>
                </a:solidFill>
                <a:latin typeface="Arial" pitchFamily="34" charset="0"/>
              </a:defRPr>
            </a:lvl2pPr>
            <a:lvl3pPr marL="1185355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3pPr>
            <a:lvl4pPr marL="1659497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4pPr>
            <a:lvl5pPr marL="2133639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5pPr>
            <a:lvl6pPr marL="2607780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6pPr>
            <a:lvl7pPr marL="3081922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7pPr>
            <a:lvl8pPr marL="3556064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8pPr>
            <a:lvl9pPr marL="4030206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9pPr>
          </a:lstStyle>
          <a:p>
            <a:fld id="{C70711E4-7A22-449B-ADD2-8FA3C35DB826}" type="slidenum">
              <a:rPr lang="de-DE" altLang="de-DE" sz="1200" b="0">
                <a:solidFill>
                  <a:schemeClr val="tx1"/>
                </a:solidFill>
                <a:latin typeface="Times" pitchFamily="18" charset="0"/>
              </a:rPr>
              <a:pPr/>
              <a:t>20</a:t>
            </a:fld>
            <a:endParaRPr lang="de-DE" altLang="de-DE" sz="1200" b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196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1239838"/>
            <a:ext cx="4465638" cy="3348037"/>
          </a:xfrm>
          <a:ln/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itchFamily="18" charset="0"/>
            </a:endParaRPr>
          </a:p>
        </p:txBody>
      </p:sp>
      <p:sp>
        <p:nvSpPr>
          <p:cNvPr id="1146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rgbClr val="004994"/>
                </a:solidFill>
                <a:latin typeface="Arial" pitchFamily="34" charset="0"/>
              </a:defRPr>
            </a:lvl1pPr>
            <a:lvl2pPr marL="770480" indent="-296338">
              <a:defRPr sz="3100" b="1">
                <a:solidFill>
                  <a:srgbClr val="004994"/>
                </a:solidFill>
                <a:latin typeface="Arial" pitchFamily="34" charset="0"/>
              </a:defRPr>
            </a:lvl2pPr>
            <a:lvl3pPr marL="1185355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3pPr>
            <a:lvl4pPr marL="1659497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4pPr>
            <a:lvl5pPr marL="2133639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5pPr>
            <a:lvl6pPr marL="2607780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6pPr>
            <a:lvl7pPr marL="3081922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7pPr>
            <a:lvl8pPr marL="3556064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8pPr>
            <a:lvl9pPr marL="4030206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9pPr>
          </a:lstStyle>
          <a:p>
            <a:fld id="{C70711E4-7A22-449B-ADD2-8FA3C35DB826}" type="slidenum">
              <a:rPr lang="de-DE" altLang="de-DE" sz="1200" b="0">
                <a:solidFill>
                  <a:schemeClr val="tx1"/>
                </a:solidFill>
                <a:latin typeface="Times" pitchFamily="18" charset="0"/>
              </a:rPr>
              <a:pPr/>
              <a:t>3</a:t>
            </a:fld>
            <a:endParaRPr lang="de-DE" altLang="de-DE" sz="1200" b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581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1239838"/>
            <a:ext cx="4465638" cy="3348037"/>
          </a:xfrm>
          <a:ln/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itchFamily="18" charset="0"/>
            </a:endParaRPr>
          </a:p>
        </p:txBody>
      </p:sp>
      <p:sp>
        <p:nvSpPr>
          <p:cNvPr id="1146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rgbClr val="004994"/>
                </a:solidFill>
                <a:latin typeface="Arial" pitchFamily="34" charset="0"/>
              </a:defRPr>
            </a:lvl1pPr>
            <a:lvl2pPr marL="770480" indent="-296338">
              <a:defRPr sz="3100" b="1">
                <a:solidFill>
                  <a:srgbClr val="004994"/>
                </a:solidFill>
                <a:latin typeface="Arial" pitchFamily="34" charset="0"/>
              </a:defRPr>
            </a:lvl2pPr>
            <a:lvl3pPr marL="1185355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3pPr>
            <a:lvl4pPr marL="1659497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4pPr>
            <a:lvl5pPr marL="2133639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5pPr>
            <a:lvl6pPr marL="2607780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6pPr>
            <a:lvl7pPr marL="3081922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7pPr>
            <a:lvl8pPr marL="3556064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8pPr>
            <a:lvl9pPr marL="4030206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9pPr>
          </a:lstStyle>
          <a:p>
            <a:fld id="{C70711E4-7A22-449B-ADD2-8FA3C35DB826}" type="slidenum">
              <a:rPr lang="de-DE" altLang="de-DE" sz="1200" b="0">
                <a:solidFill>
                  <a:schemeClr val="tx1"/>
                </a:solidFill>
                <a:latin typeface="Times" pitchFamily="18" charset="0"/>
              </a:rPr>
              <a:pPr/>
              <a:t>21</a:t>
            </a:fld>
            <a:endParaRPr lang="de-DE" altLang="de-DE" sz="1200" b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5729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1239838"/>
            <a:ext cx="4465638" cy="3348037"/>
          </a:xfrm>
          <a:ln/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itchFamily="18" charset="0"/>
            </a:endParaRPr>
          </a:p>
        </p:txBody>
      </p:sp>
      <p:sp>
        <p:nvSpPr>
          <p:cNvPr id="1146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rgbClr val="004994"/>
                </a:solidFill>
                <a:latin typeface="Arial" pitchFamily="34" charset="0"/>
              </a:defRPr>
            </a:lvl1pPr>
            <a:lvl2pPr marL="770480" indent="-296338">
              <a:defRPr sz="3100" b="1">
                <a:solidFill>
                  <a:srgbClr val="004994"/>
                </a:solidFill>
                <a:latin typeface="Arial" pitchFamily="34" charset="0"/>
              </a:defRPr>
            </a:lvl2pPr>
            <a:lvl3pPr marL="1185355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3pPr>
            <a:lvl4pPr marL="1659497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4pPr>
            <a:lvl5pPr marL="2133639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5pPr>
            <a:lvl6pPr marL="2607780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6pPr>
            <a:lvl7pPr marL="3081922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7pPr>
            <a:lvl8pPr marL="3556064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8pPr>
            <a:lvl9pPr marL="4030206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9pPr>
          </a:lstStyle>
          <a:p>
            <a:fld id="{C70711E4-7A22-449B-ADD2-8FA3C35DB826}" type="slidenum">
              <a:rPr lang="de-DE" altLang="de-DE" sz="1200" b="0">
                <a:solidFill>
                  <a:schemeClr val="tx1"/>
                </a:solidFill>
                <a:latin typeface="Times" pitchFamily="18" charset="0"/>
              </a:rPr>
              <a:pPr/>
              <a:t>22</a:t>
            </a:fld>
            <a:endParaRPr lang="de-DE" altLang="de-DE" sz="1200" b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5494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1239838"/>
            <a:ext cx="4465638" cy="3348037"/>
          </a:xfrm>
          <a:ln/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itchFamily="18" charset="0"/>
            </a:endParaRPr>
          </a:p>
        </p:txBody>
      </p:sp>
      <p:sp>
        <p:nvSpPr>
          <p:cNvPr id="1146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rgbClr val="004994"/>
                </a:solidFill>
                <a:latin typeface="Arial" pitchFamily="34" charset="0"/>
              </a:defRPr>
            </a:lvl1pPr>
            <a:lvl2pPr marL="770480" indent="-296338">
              <a:defRPr sz="3100" b="1">
                <a:solidFill>
                  <a:srgbClr val="004994"/>
                </a:solidFill>
                <a:latin typeface="Arial" pitchFamily="34" charset="0"/>
              </a:defRPr>
            </a:lvl2pPr>
            <a:lvl3pPr marL="1185355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3pPr>
            <a:lvl4pPr marL="1659497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4pPr>
            <a:lvl5pPr marL="2133639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5pPr>
            <a:lvl6pPr marL="2607780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6pPr>
            <a:lvl7pPr marL="3081922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7pPr>
            <a:lvl8pPr marL="3556064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8pPr>
            <a:lvl9pPr marL="4030206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9pPr>
          </a:lstStyle>
          <a:p>
            <a:fld id="{C70711E4-7A22-449B-ADD2-8FA3C35DB826}" type="slidenum">
              <a:rPr lang="de-DE" altLang="de-DE" sz="1200" b="0">
                <a:solidFill>
                  <a:schemeClr val="tx1"/>
                </a:solidFill>
                <a:latin typeface="Times" pitchFamily="18" charset="0"/>
              </a:rPr>
              <a:pPr/>
              <a:t>23</a:t>
            </a:fld>
            <a:endParaRPr lang="de-DE" altLang="de-DE" sz="1200" b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0271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1239838"/>
            <a:ext cx="4465638" cy="3348037"/>
          </a:xfrm>
          <a:ln/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itchFamily="18" charset="0"/>
            </a:endParaRPr>
          </a:p>
        </p:txBody>
      </p:sp>
      <p:sp>
        <p:nvSpPr>
          <p:cNvPr id="1146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rgbClr val="004994"/>
                </a:solidFill>
                <a:latin typeface="Arial" pitchFamily="34" charset="0"/>
              </a:defRPr>
            </a:lvl1pPr>
            <a:lvl2pPr marL="770480" indent="-296338">
              <a:defRPr sz="3100" b="1">
                <a:solidFill>
                  <a:srgbClr val="004994"/>
                </a:solidFill>
                <a:latin typeface="Arial" pitchFamily="34" charset="0"/>
              </a:defRPr>
            </a:lvl2pPr>
            <a:lvl3pPr marL="1185355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3pPr>
            <a:lvl4pPr marL="1659497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4pPr>
            <a:lvl5pPr marL="2133639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5pPr>
            <a:lvl6pPr marL="2607780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6pPr>
            <a:lvl7pPr marL="3081922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7pPr>
            <a:lvl8pPr marL="3556064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8pPr>
            <a:lvl9pPr marL="4030206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9pPr>
          </a:lstStyle>
          <a:p>
            <a:fld id="{C70711E4-7A22-449B-ADD2-8FA3C35DB826}" type="slidenum">
              <a:rPr lang="de-DE" altLang="de-DE" sz="1200" b="0">
                <a:solidFill>
                  <a:schemeClr val="tx1"/>
                </a:solidFill>
                <a:latin typeface="Times" pitchFamily="18" charset="0"/>
              </a:rPr>
              <a:pPr/>
              <a:t>24</a:t>
            </a:fld>
            <a:endParaRPr lang="de-DE" altLang="de-DE" sz="1200" b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7713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1239838"/>
            <a:ext cx="4465638" cy="3348037"/>
          </a:xfrm>
          <a:ln/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itchFamily="18" charset="0"/>
            </a:endParaRPr>
          </a:p>
        </p:txBody>
      </p:sp>
      <p:sp>
        <p:nvSpPr>
          <p:cNvPr id="1146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rgbClr val="004994"/>
                </a:solidFill>
                <a:latin typeface="Arial" pitchFamily="34" charset="0"/>
              </a:defRPr>
            </a:lvl1pPr>
            <a:lvl2pPr marL="770480" indent="-296338">
              <a:defRPr sz="3100" b="1">
                <a:solidFill>
                  <a:srgbClr val="004994"/>
                </a:solidFill>
                <a:latin typeface="Arial" pitchFamily="34" charset="0"/>
              </a:defRPr>
            </a:lvl2pPr>
            <a:lvl3pPr marL="1185355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3pPr>
            <a:lvl4pPr marL="1659497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4pPr>
            <a:lvl5pPr marL="2133639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5pPr>
            <a:lvl6pPr marL="2607780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6pPr>
            <a:lvl7pPr marL="3081922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7pPr>
            <a:lvl8pPr marL="3556064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8pPr>
            <a:lvl9pPr marL="4030206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9pPr>
          </a:lstStyle>
          <a:p>
            <a:fld id="{C70711E4-7A22-449B-ADD2-8FA3C35DB826}" type="slidenum">
              <a:rPr lang="de-DE" altLang="de-DE" sz="1200" b="0">
                <a:solidFill>
                  <a:schemeClr val="tx1"/>
                </a:solidFill>
                <a:latin typeface="Times" pitchFamily="18" charset="0"/>
              </a:rPr>
              <a:pPr/>
              <a:t>25</a:t>
            </a:fld>
            <a:endParaRPr lang="de-DE" altLang="de-DE" sz="1200" b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570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1239838"/>
            <a:ext cx="4465638" cy="3348037"/>
          </a:xfrm>
          <a:ln/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itchFamily="18" charset="0"/>
            </a:endParaRPr>
          </a:p>
        </p:txBody>
      </p:sp>
      <p:sp>
        <p:nvSpPr>
          <p:cNvPr id="1146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rgbClr val="004994"/>
                </a:solidFill>
                <a:latin typeface="Arial" pitchFamily="34" charset="0"/>
              </a:defRPr>
            </a:lvl1pPr>
            <a:lvl2pPr marL="770480" indent="-296338">
              <a:defRPr sz="3100" b="1">
                <a:solidFill>
                  <a:srgbClr val="004994"/>
                </a:solidFill>
                <a:latin typeface="Arial" pitchFamily="34" charset="0"/>
              </a:defRPr>
            </a:lvl2pPr>
            <a:lvl3pPr marL="1185355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3pPr>
            <a:lvl4pPr marL="1659497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4pPr>
            <a:lvl5pPr marL="2133639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5pPr>
            <a:lvl6pPr marL="2607780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6pPr>
            <a:lvl7pPr marL="3081922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7pPr>
            <a:lvl8pPr marL="3556064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8pPr>
            <a:lvl9pPr marL="4030206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9pPr>
          </a:lstStyle>
          <a:p>
            <a:fld id="{C70711E4-7A22-449B-ADD2-8FA3C35DB826}" type="slidenum">
              <a:rPr lang="de-DE" altLang="de-DE" sz="1200" b="0">
                <a:solidFill>
                  <a:schemeClr val="tx1"/>
                </a:solidFill>
                <a:latin typeface="Times" pitchFamily="18" charset="0"/>
              </a:rPr>
              <a:pPr/>
              <a:t>26</a:t>
            </a:fld>
            <a:endParaRPr lang="de-DE" altLang="de-DE" sz="1200" b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4547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1239838"/>
            <a:ext cx="4465638" cy="3348037"/>
          </a:xfrm>
          <a:ln/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itchFamily="18" charset="0"/>
            </a:endParaRPr>
          </a:p>
        </p:txBody>
      </p:sp>
      <p:sp>
        <p:nvSpPr>
          <p:cNvPr id="1146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rgbClr val="004994"/>
                </a:solidFill>
                <a:latin typeface="Arial" pitchFamily="34" charset="0"/>
              </a:defRPr>
            </a:lvl1pPr>
            <a:lvl2pPr marL="770480" indent="-296338">
              <a:defRPr sz="3100" b="1">
                <a:solidFill>
                  <a:srgbClr val="004994"/>
                </a:solidFill>
                <a:latin typeface="Arial" pitchFamily="34" charset="0"/>
              </a:defRPr>
            </a:lvl2pPr>
            <a:lvl3pPr marL="1185355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3pPr>
            <a:lvl4pPr marL="1659497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4pPr>
            <a:lvl5pPr marL="2133639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5pPr>
            <a:lvl6pPr marL="2607780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6pPr>
            <a:lvl7pPr marL="3081922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7pPr>
            <a:lvl8pPr marL="3556064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8pPr>
            <a:lvl9pPr marL="4030206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9pPr>
          </a:lstStyle>
          <a:p>
            <a:fld id="{C70711E4-7A22-449B-ADD2-8FA3C35DB826}" type="slidenum">
              <a:rPr lang="de-DE" altLang="de-DE" sz="1200" b="0">
                <a:solidFill>
                  <a:schemeClr val="tx1"/>
                </a:solidFill>
                <a:latin typeface="Times" pitchFamily="18" charset="0"/>
              </a:rPr>
              <a:pPr/>
              <a:t>27</a:t>
            </a:fld>
            <a:endParaRPr lang="de-DE" altLang="de-DE" sz="1200" b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7512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1239838"/>
            <a:ext cx="4465638" cy="3348037"/>
          </a:xfrm>
          <a:ln/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itchFamily="18" charset="0"/>
            </a:endParaRPr>
          </a:p>
        </p:txBody>
      </p:sp>
      <p:sp>
        <p:nvSpPr>
          <p:cNvPr id="1146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rgbClr val="004994"/>
                </a:solidFill>
                <a:latin typeface="Arial" pitchFamily="34" charset="0"/>
              </a:defRPr>
            </a:lvl1pPr>
            <a:lvl2pPr marL="770480" indent="-296338">
              <a:defRPr sz="3100" b="1">
                <a:solidFill>
                  <a:srgbClr val="004994"/>
                </a:solidFill>
                <a:latin typeface="Arial" pitchFamily="34" charset="0"/>
              </a:defRPr>
            </a:lvl2pPr>
            <a:lvl3pPr marL="1185355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3pPr>
            <a:lvl4pPr marL="1659497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4pPr>
            <a:lvl5pPr marL="2133639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5pPr>
            <a:lvl6pPr marL="2607780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6pPr>
            <a:lvl7pPr marL="3081922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7pPr>
            <a:lvl8pPr marL="3556064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8pPr>
            <a:lvl9pPr marL="4030206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9pPr>
          </a:lstStyle>
          <a:p>
            <a:fld id="{C70711E4-7A22-449B-ADD2-8FA3C35DB826}" type="slidenum">
              <a:rPr lang="de-DE" altLang="de-DE" sz="1200" b="0">
                <a:solidFill>
                  <a:schemeClr val="tx1"/>
                </a:solidFill>
                <a:latin typeface="Times" pitchFamily="18" charset="0"/>
              </a:rPr>
              <a:pPr/>
              <a:t>28</a:t>
            </a:fld>
            <a:endParaRPr lang="de-DE" altLang="de-DE" sz="1200" b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3761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1239838"/>
            <a:ext cx="4465638" cy="3348037"/>
          </a:xfrm>
          <a:ln/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itchFamily="18" charset="0"/>
            </a:endParaRPr>
          </a:p>
        </p:txBody>
      </p:sp>
      <p:sp>
        <p:nvSpPr>
          <p:cNvPr id="1146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rgbClr val="004994"/>
                </a:solidFill>
                <a:latin typeface="Arial" pitchFamily="34" charset="0"/>
              </a:defRPr>
            </a:lvl1pPr>
            <a:lvl2pPr marL="770480" indent="-296338">
              <a:defRPr sz="3100" b="1">
                <a:solidFill>
                  <a:srgbClr val="004994"/>
                </a:solidFill>
                <a:latin typeface="Arial" pitchFamily="34" charset="0"/>
              </a:defRPr>
            </a:lvl2pPr>
            <a:lvl3pPr marL="1185355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3pPr>
            <a:lvl4pPr marL="1659497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4pPr>
            <a:lvl5pPr marL="2133639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5pPr>
            <a:lvl6pPr marL="2607780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6pPr>
            <a:lvl7pPr marL="3081922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7pPr>
            <a:lvl8pPr marL="3556064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8pPr>
            <a:lvl9pPr marL="4030206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9pPr>
          </a:lstStyle>
          <a:p>
            <a:fld id="{C70711E4-7A22-449B-ADD2-8FA3C35DB826}" type="slidenum">
              <a:rPr lang="de-DE" altLang="de-DE" sz="1200" b="0">
                <a:solidFill>
                  <a:schemeClr val="tx1"/>
                </a:solidFill>
                <a:latin typeface="Times" pitchFamily="18" charset="0"/>
              </a:rPr>
              <a:pPr/>
              <a:t>29</a:t>
            </a:fld>
            <a:endParaRPr lang="de-DE" altLang="de-DE" sz="1200" b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0709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1239838"/>
            <a:ext cx="4465638" cy="3348037"/>
          </a:xfrm>
          <a:ln/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itchFamily="18" charset="0"/>
            </a:endParaRPr>
          </a:p>
        </p:txBody>
      </p:sp>
      <p:sp>
        <p:nvSpPr>
          <p:cNvPr id="1146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rgbClr val="004994"/>
                </a:solidFill>
                <a:latin typeface="Arial" pitchFamily="34" charset="0"/>
              </a:defRPr>
            </a:lvl1pPr>
            <a:lvl2pPr marL="770480" indent="-296338">
              <a:defRPr sz="3100" b="1">
                <a:solidFill>
                  <a:srgbClr val="004994"/>
                </a:solidFill>
                <a:latin typeface="Arial" pitchFamily="34" charset="0"/>
              </a:defRPr>
            </a:lvl2pPr>
            <a:lvl3pPr marL="1185355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3pPr>
            <a:lvl4pPr marL="1659497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4pPr>
            <a:lvl5pPr marL="2133639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5pPr>
            <a:lvl6pPr marL="2607780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6pPr>
            <a:lvl7pPr marL="3081922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7pPr>
            <a:lvl8pPr marL="3556064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8pPr>
            <a:lvl9pPr marL="4030206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9pPr>
          </a:lstStyle>
          <a:p>
            <a:fld id="{C70711E4-7A22-449B-ADD2-8FA3C35DB826}" type="slidenum">
              <a:rPr lang="de-DE" altLang="de-DE" sz="1200" b="0">
                <a:solidFill>
                  <a:schemeClr val="tx1"/>
                </a:solidFill>
                <a:latin typeface="Times" pitchFamily="18" charset="0"/>
              </a:rPr>
              <a:pPr/>
              <a:t>30</a:t>
            </a:fld>
            <a:endParaRPr lang="de-DE" altLang="de-DE" sz="1200" b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045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1239838"/>
            <a:ext cx="4465638" cy="3348037"/>
          </a:xfrm>
          <a:ln/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itchFamily="18" charset="0"/>
            </a:endParaRPr>
          </a:p>
        </p:txBody>
      </p:sp>
      <p:sp>
        <p:nvSpPr>
          <p:cNvPr id="1146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rgbClr val="004994"/>
                </a:solidFill>
                <a:latin typeface="Arial" pitchFamily="34" charset="0"/>
              </a:defRPr>
            </a:lvl1pPr>
            <a:lvl2pPr marL="770480" indent="-296338">
              <a:defRPr sz="3100" b="1">
                <a:solidFill>
                  <a:srgbClr val="004994"/>
                </a:solidFill>
                <a:latin typeface="Arial" pitchFamily="34" charset="0"/>
              </a:defRPr>
            </a:lvl2pPr>
            <a:lvl3pPr marL="1185355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3pPr>
            <a:lvl4pPr marL="1659497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4pPr>
            <a:lvl5pPr marL="2133639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5pPr>
            <a:lvl6pPr marL="2607780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6pPr>
            <a:lvl7pPr marL="3081922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7pPr>
            <a:lvl8pPr marL="3556064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8pPr>
            <a:lvl9pPr marL="4030206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9pPr>
          </a:lstStyle>
          <a:p>
            <a:fld id="{C70711E4-7A22-449B-ADD2-8FA3C35DB826}" type="slidenum">
              <a:rPr lang="de-DE" altLang="de-DE" sz="1200" b="0">
                <a:solidFill>
                  <a:schemeClr val="tx1"/>
                </a:solidFill>
                <a:latin typeface="Times" pitchFamily="18" charset="0"/>
              </a:rPr>
              <a:pPr/>
              <a:t>4</a:t>
            </a:fld>
            <a:endParaRPr lang="de-DE" altLang="de-DE" sz="1200" b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088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1239838"/>
            <a:ext cx="4465638" cy="3348037"/>
          </a:xfrm>
          <a:ln/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itchFamily="18" charset="0"/>
            </a:endParaRPr>
          </a:p>
        </p:txBody>
      </p:sp>
      <p:sp>
        <p:nvSpPr>
          <p:cNvPr id="1146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rgbClr val="004994"/>
                </a:solidFill>
                <a:latin typeface="Arial" pitchFamily="34" charset="0"/>
              </a:defRPr>
            </a:lvl1pPr>
            <a:lvl2pPr marL="770480" indent="-296338">
              <a:defRPr sz="3100" b="1">
                <a:solidFill>
                  <a:srgbClr val="004994"/>
                </a:solidFill>
                <a:latin typeface="Arial" pitchFamily="34" charset="0"/>
              </a:defRPr>
            </a:lvl2pPr>
            <a:lvl3pPr marL="1185355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3pPr>
            <a:lvl4pPr marL="1659497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4pPr>
            <a:lvl5pPr marL="2133639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5pPr>
            <a:lvl6pPr marL="2607780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6pPr>
            <a:lvl7pPr marL="3081922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7pPr>
            <a:lvl8pPr marL="3556064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8pPr>
            <a:lvl9pPr marL="4030206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9pPr>
          </a:lstStyle>
          <a:p>
            <a:fld id="{C70711E4-7A22-449B-ADD2-8FA3C35DB826}" type="slidenum">
              <a:rPr lang="de-DE" altLang="de-DE" sz="1200" b="0">
                <a:solidFill>
                  <a:schemeClr val="tx1"/>
                </a:solidFill>
                <a:latin typeface="Times" pitchFamily="18" charset="0"/>
              </a:rPr>
              <a:pPr/>
              <a:t>5</a:t>
            </a:fld>
            <a:endParaRPr lang="de-DE" altLang="de-DE" sz="1200" b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542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1239838"/>
            <a:ext cx="4465638" cy="3348037"/>
          </a:xfrm>
          <a:ln/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itchFamily="18" charset="0"/>
            </a:endParaRPr>
          </a:p>
        </p:txBody>
      </p:sp>
      <p:sp>
        <p:nvSpPr>
          <p:cNvPr id="1146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rgbClr val="004994"/>
                </a:solidFill>
                <a:latin typeface="Arial" pitchFamily="34" charset="0"/>
              </a:defRPr>
            </a:lvl1pPr>
            <a:lvl2pPr marL="770480" indent="-296338">
              <a:defRPr sz="3100" b="1">
                <a:solidFill>
                  <a:srgbClr val="004994"/>
                </a:solidFill>
                <a:latin typeface="Arial" pitchFamily="34" charset="0"/>
              </a:defRPr>
            </a:lvl2pPr>
            <a:lvl3pPr marL="1185355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3pPr>
            <a:lvl4pPr marL="1659497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4pPr>
            <a:lvl5pPr marL="2133639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5pPr>
            <a:lvl6pPr marL="2607780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6pPr>
            <a:lvl7pPr marL="3081922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7pPr>
            <a:lvl8pPr marL="3556064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8pPr>
            <a:lvl9pPr marL="4030206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9pPr>
          </a:lstStyle>
          <a:p>
            <a:fld id="{C70711E4-7A22-449B-ADD2-8FA3C35DB826}" type="slidenum">
              <a:rPr lang="de-DE" altLang="de-DE" sz="1200" b="0">
                <a:solidFill>
                  <a:schemeClr val="tx1"/>
                </a:solidFill>
                <a:latin typeface="Times" pitchFamily="18" charset="0"/>
              </a:rPr>
              <a:pPr/>
              <a:t>6</a:t>
            </a:fld>
            <a:endParaRPr lang="de-DE" altLang="de-DE" sz="1200" b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15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1239838"/>
            <a:ext cx="4465638" cy="3348037"/>
          </a:xfrm>
          <a:ln/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itchFamily="18" charset="0"/>
            </a:endParaRPr>
          </a:p>
        </p:txBody>
      </p:sp>
      <p:sp>
        <p:nvSpPr>
          <p:cNvPr id="1146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rgbClr val="004994"/>
                </a:solidFill>
                <a:latin typeface="Arial" pitchFamily="34" charset="0"/>
              </a:defRPr>
            </a:lvl1pPr>
            <a:lvl2pPr marL="770480" indent="-296338">
              <a:defRPr sz="3100" b="1">
                <a:solidFill>
                  <a:srgbClr val="004994"/>
                </a:solidFill>
                <a:latin typeface="Arial" pitchFamily="34" charset="0"/>
              </a:defRPr>
            </a:lvl2pPr>
            <a:lvl3pPr marL="1185355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3pPr>
            <a:lvl4pPr marL="1659497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4pPr>
            <a:lvl5pPr marL="2133639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5pPr>
            <a:lvl6pPr marL="2607780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6pPr>
            <a:lvl7pPr marL="3081922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7pPr>
            <a:lvl8pPr marL="3556064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8pPr>
            <a:lvl9pPr marL="4030206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9pPr>
          </a:lstStyle>
          <a:p>
            <a:fld id="{C70711E4-7A22-449B-ADD2-8FA3C35DB826}" type="slidenum">
              <a:rPr lang="de-DE" altLang="de-DE" sz="1200" b="0">
                <a:solidFill>
                  <a:schemeClr val="tx1"/>
                </a:solidFill>
                <a:latin typeface="Times" pitchFamily="18" charset="0"/>
              </a:rPr>
              <a:pPr/>
              <a:t>7</a:t>
            </a:fld>
            <a:endParaRPr lang="de-DE" altLang="de-DE" sz="1200" b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068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1239838"/>
            <a:ext cx="4465638" cy="3348037"/>
          </a:xfrm>
          <a:ln/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itchFamily="18" charset="0"/>
            </a:endParaRPr>
          </a:p>
        </p:txBody>
      </p:sp>
      <p:sp>
        <p:nvSpPr>
          <p:cNvPr id="1146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rgbClr val="004994"/>
                </a:solidFill>
                <a:latin typeface="Arial" pitchFamily="34" charset="0"/>
              </a:defRPr>
            </a:lvl1pPr>
            <a:lvl2pPr marL="770480" indent="-296338">
              <a:defRPr sz="3100" b="1">
                <a:solidFill>
                  <a:srgbClr val="004994"/>
                </a:solidFill>
                <a:latin typeface="Arial" pitchFamily="34" charset="0"/>
              </a:defRPr>
            </a:lvl2pPr>
            <a:lvl3pPr marL="1185355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3pPr>
            <a:lvl4pPr marL="1659497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4pPr>
            <a:lvl5pPr marL="2133639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5pPr>
            <a:lvl6pPr marL="2607780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6pPr>
            <a:lvl7pPr marL="3081922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7pPr>
            <a:lvl8pPr marL="3556064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8pPr>
            <a:lvl9pPr marL="4030206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9pPr>
          </a:lstStyle>
          <a:p>
            <a:fld id="{C70711E4-7A22-449B-ADD2-8FA3C35DB826}" type="slidenum">
              <a:rPr lang="de-DE" altLang="de-DE" sz="1200" b="0">
                <a:solidFill>
                  <a:schemeClr val="tx1"/>
                </a:solidFill>
                <a:latin typeface="Times" pitchFamily="18" charset="0"/>
              </a:rPr>
              <a:pPr/>
              <a:t>8</a:t>
            </a:fld>
            <a:endParaRPr lang="de-DE" altLang="de-DE" sz="1200" b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712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1239838"/>
            <a:ext cx="4465638" cy="3348037"/>
          </a:xfrm>
          <a:ln/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itchFamily="18" charset="0"/>
            </a:endParaRPr>
          </a:p>
        </p:txBody>
      </p:sp>
      <p:sp>
        <p:nvSpPr>
          <p:cNvPr id="1146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rgbClr val="004994"/>
                </a:solidFill>
                <a:latin typeface="Arial" pitchFamily="34" charset="0"/>
              </a:defRPr>
            </a:lvl1pPr>
            <a:lvl2pPr marL="770480" indent="-296338">
              <a:defRPr sz="3100" b="1">
                <a:solidFill>
                  <a:srgbClr val="004994"/>
                </a:solidFill>
                <a:latin typeface="Arial" pitchFamily="34" charset="0"/>
              </a:defRPr>
            </a:lvl2pPr>
            <a:lvl3pPr marL="1185355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3pPr>
            <a:lvl4pPr marL="1659497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4pPr>
            <a:lvl5pPr marL="2133639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5pPr>
            <a:lvl6pPr marL="2607780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6pPr>
            <a:lvl7pPr marL="3081922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7pPr>
            <a:lvl8pPr marL="3556064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8pPr>
            <a:lvl9pPr marL="4030206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9pPr>
          </a:lstStyle>
          <a:p>
            <a:fld id="{C70711E4-7A22-449B-ADD2-8FA3C35DB826}" type="slidenum">
              <a:rPr lang="de-DE" altLang="de-DE" sz="1200" b="0">
                <a:solidFill>
                  <a:schemeClr val="tx1"/>
                </a:solidFill>
                <a:latin typeface="Times" pitchFamily="18" charset="0"/>
              </a:rPr>
              <a:pPr/>
              <a:t>9</a:t>
            </a:fld>
            <a:endParaRPr lang="de-DE" altLang="de-DE" sz="1200" b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255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1239838"/>
            <a:ext cx="4465638" cy="3348037"/>
          </a:xfrm>
          <a:ln/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itchFamily="18" charset="0"/>
            </a:endParaRPr>
          </a:p>
        </p:txBody>
      </p:sp>
      <p:sp>
        <p:nvSpPr>
          <p:cNvPr id="1146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rgbClr val="004994"/>
                </a:solidFill>
                <a:latin typeface="Arial" pitchFamily="34" charset="0"/>
              </a:defRPr>
            </a:lvl1pPr>
            <a:lvl2pPr marL="770480" indent="-296338">
              <a:defRPr sz="3100" b="1">
                <a:solidFill>
                  <a:srgbClr val="004994"/>
                </a:solidFill>
                <a:latin typeface="Arial" pitchFamily="34" charset="0"/>
              </a:defRPr>
            </a:lvl2pPr>
            <a:lvl3pPr marL="1185355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3pPr>
            <a:lvl4pPr marL="1659497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4pPr>
            <a:lvl5pPr marL="2133639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5pPr>
            <a:lvl6pPr marL="2607780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6pPr>
            <a:lvl7pPr marL="3081922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7pPr>
            <a:lvl8pPr marL="3556064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8pPr>
            <a:lvl9pPr marL="4030206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9pPr>
          </a:lstStyle>
          <a:p>
            <a:fld id="{C70711E4-7A22-449B-ADD2-8FA3C35DB826}" type="slidenum">
              <a:rPr lang="de-DE" altLang="de-DE" sz="1200" b="0">
                <a:solidFill>
                  <a:schemeClr val="tx1"/>
                </a:solidFill>
                <a:latin typeface="Times" pitchFamily="18" charset="0"/>
              </a:rPr>
              <a:pPr/>
              <a:t>10</a:t>
            </a:fld>
            <a:endParaRPr lang="de-DE" altLang="de-DE" sz="1200" b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974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B27E-B9F2-4CEB-ACCC-CE232E7502BF}" type="datetime1">
              <a:rPr lang="de-DE" smtClean="0"/>
              <a:t>13.11.2023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Führen und Fahren von Fahrzeugen im Feuerwehrdienst - Medienpaket der Feuerwehr-Unfallkassen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B65C-F205-7346-ACE0-FAF43E12CB5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8084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6A78-67D4-492C-ADAA-B8681B1AF08E}" type="datetime1">
              <a:rPr lang="de-DE" smtClean="0"/>
              <a:t>13.11.2023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Führen und Fahren von Fahrzeugen im Feuerwehrdienst - Medienpaket der Feuerwehr-Unfallkassen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B65C-F205-7346-ACE0-FAF43E12CB5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2394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158A-0B03-43FF-989D-31BCF0281686}" type="datetime1">
              <a:rPr lang="de-DE" smtClean="0"/>
              <a:t>13.11.2023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Führen und Fahren von Fahrzeugen im Feuerwehrdienst - Medienpaket der Feuerwehr-Unfallkassen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B65C-F205-7346-ACE0-FAF43E12CB5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6861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1BCB68E7-D25F-5A4E-8763-916C479898DB}"/>
              </a:ext>
            </a:extLst>
          </p:cNvPr>
          <p:cNvSpPr/>
          <p:nvPr userDrawn="1"/>
        </p:nvSpPr>
        <p:spPr>
          <a:xfrm>
            <a:off x="0" y="1160464"/>
            <a:ext cx="9144000" cy="5697537"/>
          </a:xfrm>
          <a:prstGeom prst="rect">
            <a:avLst/>
          </a:prstGeom>
          <a:solidFill>
            <a:srgbClr val="004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583BED54-F2C9-0144-BF1C-4ED1B9BBFE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586" y="1881189"/>
            <a:ext cx="4580499" cy="1223961"/>
          </a:xfrm>
        </p:spPr>
        <p:txBody>
          <a:bodyPr vert="horz" lIns="0" tIns="0" rIns="90000" anchor="t" anchorCtr="0">
            <a:noAutofit/>
          </a:bodyPr>
          <a:lstStyle>
            <a:lvl1pPr algn="l">
              <a:defRPr sz="3200" b="1" i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ein 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EAEA2CA5-9E78-C14A-8CFA-CE7601D536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6586" y="3607635"/>
            <a:ext cx="4580499" cy="492032"/>
          </a:xfrm>
        </p:spPr>
        <p:txBody>
          <a:bodyPr lIns="0" tIns="0">
            <a:noAutofit/>
          </a:bodyPr>
          <a:lstStyle>
            <a:lvl1pPr marL="0" indent="0" algn="l">
              <a:buNone/>
              <a:defRPr sz="2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 Untertitel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xmlns="" id="{3FC07B55-EEC7-8340-83F1-6F49FB3DFDD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56036" y="5226904"/>
            <a:ext cx="4591050" cy="720724"/>
          </a:xfrm>
        </p:spPr>
        <p:txBody>
          <a:bodyPr lIns="0" tIns="0">
            <a:no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Veranstaltung
Autor, Datum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7C91EE77-68D4-9E4E-AA9D-126F1CECB50A}"/>
              </a:ext>
            </a:extLst>
          </p:cNvPr>
          <p:cNvSpPr/>
          <p:nvPr/>
        </p:nvSpPr>
        <p:spPr>
          <a:xfrm>
            <a:off x="7137798" y="5825715"/>
            <a:ext cx="1350169" cy="1800225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67AA8707-BA8A-A943-81DA-5DFC122C140A}"/>
              </a:ext>
            </a:extLst>
          </p:cNvPr>
          <p:cNvSpPr/>
          <p:nvPr/>
        </p:nvSpPr>
        <p:spPr>
          <a:xfrm>
            <a:off x="7137798" y="3785173"/>
            <a:ext cx="1350169" cy="1800225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AC12E5A5-D53B-EF40-BB58-517BA5B15694}"/>
              </a:ext>
            </a:extLst>
          </p:cNvPr>
          <p:cNvSpPr/>
          <p:nvPr/>
        </p:nvSpPr>
        <p:spPr>
          <a:xfrm>
            <a:off x="7137798" y="1744630"/>
            <a:ext cx="1350169" cy="1800225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572" y="173473"/>
            <a:ext cx="2392028" cy="79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077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2273">
          <p15:clr>
            <a:srgbClr val="FBAE40"/>
          </p15:clr>
        </p15:guide>
        <p15:guide id="5" pos="4496">
          <p15:clr>
            <a:srgbClr val="FBAE40"/>
          </p15:clr>
        </p15:guide>
        <p15:guide id="6" orient="horz" pos="3748">
          <p15:clr>
            <a:srgbClr val="FBAE40"/>
          </p15:clr>
        </p15:guide>
        <p15:guide id="9" pos="4326">
          <p15:clr>
            <a:srgbClr val="FBAE40"/>
          </p15:clr>
        </p15:guide>
        <p15:guide id="17" orient="horz" pos="19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F6C0F3BA-DA44-C14F-BC26-E331C475E371}"/>
              </a:ext>
            </a:extLst>
          </p:cNvPr>
          <p:cNvSpPr/>
          <p:nvPr userDrawn="1"/>
        </p:nvSpPr>
        <p:spPr>
          <a:xfrm>
            <a:off x="0" y="6308726"/>
            <a:ext cx="9144000" cy="549275"/>
          </a:xfrm>
          <a:prstGeom prst="rect">
            <a:avLst/>
          </a:prstGeom>
          <a:solidFill>
            <a:srgbClr val="004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xmlns="" id="{94818650-A180-1C48-8C74-63F02CA6D1B9}"/>
              </a:ext>
            </a:extLst>
          </p:cNvPr>
          <p:cNvCxnSpPr/>
          <p:nvPr userDrawn="1"/>
        </p:nvCxnSpPr>
        <p:spPr>
          <a:xfrm>
            <a:off x="0" y="762994"/>
            <a:ext cx="9144000" cy="0"/>
          </a:xfrm>
          <a:prstGeom prst="line">
            <a:avLst/>
          </a:prstGeom>
          <a:ln w="25400">
            <a:solidFill>
              <a:srgbClr val="0049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E859B07-AF76-FC43-A31F-25F8413ACE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033" y="1160463"/>
            <a:ext cx="7831932" cy="520702"/>
          </a:xfrm>
        </p:spPr>
        <p:txBody>
          <a:bodyPr lIns="0" tIns="0" anchor="t" anchorCtr="0">
            <a:noAutofit/>
          </a:bodyPr>
          <a:lstStyle>
            <a:lvl1pPr>
              <a:defRPr sz="2800" b="1" i="0" baseline="0">
                <a:solidFill>
                  <a:srgbClr val="004994"/>
                </a:solidFill>
              </a:defRPr>
            </a:lvl1pPr>
          </a:lstStyle>
          <a:p>
            <a:r>
              <a:rPr lang="de-DE" dirty="0"/>
              <a:t>Dies ist eine Tabellenfolie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4A3B0310-FA6C-7946-85B6-E154E10A4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Ins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CFF639D8-80A2-4CB1-80FD-597386CB78D6}" type="datetime1">
              <a:rPr lang="de-DE" smtClean="0"/>
              <a:t>13.11.2023</a:t>
            </a:fld>
            <a:endParaRPr lang="de-DE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xmlns="" id="{63BDCA97-09D9-FF46-86B2-F7B12C883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Führen und Fahren von Fahrzeugen im Feuerwehrdienst - Medienpaket der Feuerwehr-Unfallkassen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xmlns="" id="{324940C1-6E0B-F74C-B89E-E6C5AD490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294FB65C-F205-7346-ACE0-FAF43E12CB5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9FA14C76-7649-0E43-88A8-EE27EFB879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0563"/>
          <a:stretch/>
        </p:blipFill>
        <p:spPr>
          <a:xfrm>
            <a:off x="312896" y="167409"/>
            <a:ext cx="631507" cy="79432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9FA14C76-7649-0E43-88A8-EE27EFB879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660" r="41652" b="45620"/>
          <a:stretch/>
        </p:blipFill>
        <p:spPr>
          <a:xfrm>
            <a:off x="944403" y="167409"/>
            <a:ext cx="704675" cy="43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494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374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1BCB68E7-D25F-5A4E-8763-916C479898DB}"/>
              </a:ext>
            </a:extLst>
          </p:cNvPr>
          <p:cNvSpPr/>
          <p:nvPr userDrawn="1"/>
        </p:nvSpPr>
        <p:spPr>
          <a:xfrm>
            <a:off x="0" y="1160464"/>
            <a:ext cx="9144000" cy="5697537"/>
          </a:xfrm>
          <a:prstGeom prst="rect">
            <a:avLst/>
          </a:prstGeom>
          <a:solidFill>
            <a:srgbClr val="004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583BED54-F2C9-0144-BF1C-4ED1B9BBFE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586" y="1881189"/>
            <a:ext cx="3770874" cy="1223961"/>
          </a:xfrm>
        </p:spPr>
        <p:txBody>
          <a:bodyPr vert="horz" lIns="0" tIns="0" rIns="90000" anchor="t" anchorCtr="0">
            <a:noAutofit/>
          </a:bodyPr>
          <a:lstStyle>
            <a:lvl1pPr algn="l">
              <a:defRPr sz="3200" b="1" i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ein 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EAEA2CA5-9E78-C14A-8CFA-CE7601D536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6586" y="3607635"/>
            <a:ext cx="3770874" cy="492032"/>
          </a:xfrm>
        </p:spPr>
        <p:txBody>
          <a:bodyPr lIns="0" tIns="0">
            <a:noAutofit/>
          </a:bodyPr>
          <a:lstStyle>
            <a:lvl1pPr marL="0" indent="0" algn="l">
              <a:buNone/>
              <a:defRPr sz="2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 Untertitel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xmlns="" id="{3FC07B55-EEC7-8340-83F1-6F49FB3DFDD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56036" y="5226904"/>
            <a:ext cx="3770874" cy="720724"/>
          </a:xfrm>
        </p:spPr>
        <p:txBody>
          <a:bodyPr lIns="0" tIns="0">
            <a:no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Veranstaltung
Autor, Datum</a:t>
            </a:r>
          </a:p>
        </p:txBody>
      </p:sp>
      <p:sp>
        <p:nvSpPr>
          <p:cNvPr id="11" name="Bildplatzhalter 2">
            <a:extLst>
              <a:ext uri="{FF2B5EF4-FFF2-40B4-BE49-F238E27FC236}">
                <a16:creationId xmlns:a16="http://schemas.microsoft.com/office/drawing/2014/main" xmlns="" id="{F73DB2B4-E788-D442-A28E-A228D38A0238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706541" y="1160464"/>
            <a:ext cx="4437459" cy="5697537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1417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2273" userDrawn="1">
          <p15:clr>
            <a:srgbClr val="FBAE40"/>
          </p15:clr>
        </p15:guide>
        <p15:guide id="5" pos="4496" userDrawn="1">
          <p15:clr>
            <a:srgbClr val="FBAE40"/>
          </p15:clr>
        </p15:guide>
        <p15:guide id="6" orient="horz" pos="3748" userDrawn="1">
          <p15:clr>
            <a:srgbClr val="FBAE40"/>
          </p15:clr>
        </p15:guide>
        <p15:guide id="9" pos="4326" userDrawn="1">
          <p15:clr>
            <a:srgbClr val="FBAE40"/>
          </p15:clr>
        </p15:guide>
        <p15:guide id="17" orient="horz" pos="195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67D76109-3406-034C-A080-04FF75E07FE4}"/>
              </a:ext>
            </a:extLst>
          </p:cNvPr>
          <p:cNvSpPr/>
          <p:nvPr userDrawn="1"/>
        </p:nvSpPr>
        <p:spPr>
          <a:xfrm>
            <a:off x="0" y="6308726"/>
            <a:ext cx="9144000" cy="549275"/>
          </a:xfrm>
          <a:prstGeom prst="rect">
            <a:avLst/>
          </a:prstGeom>
          <a:solidFill>
            <a:srgbClr val="004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5BD697-D068-CD4A-93E3-7B5203F948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184" y="1160464"/>
            <a:ext cx="7826658" cy="522969"/>
          </a:xfrm>
        </p:spPr>
        <p:txBody>
          <a:bodyPr lIns="0" tIns="0" rIns="90000" anchor="t" anchorCtr="0">
            <a:noAutofit/>
          </a:bodyPr>
          <a:lstStyle>
            <a:lvl1pPr>
              <a:defRPr sz="2800" b="1" i="0" baseline="0">
                <a:solidFill>
                  <a:srgbClr val="004994"/>
                </a:solidFill>
              </a:defRPr>
            </a:lvl1pPr>
          </a:lstStyle>
          <a:p>
            <a:r>
              <a:rPr lang="de-DE" dirty="0"/>
              <a:t>Hier steht eine Überschrift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DF9BE2D-DC36-F441-BE26-A446B0E7B1E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6034" y="1881188"/>
            <a:ext cx="3781426" cy="4068762"/>
          </a:xfrm>
        </p:spPr>
        <p:txBody>
          <a:bodyPr lIns="0" tIns="0">
            <a:noAutofit/>
          </a:bodyPr>
          <a:lstStyle>
            <a:lvl1pPr>
              <a:defRPr sz="2000" baseline="0"/>
            </a:lvl1pPr>
            <a:lvl2pPr>
              <a:defRPr/>
            </a:lvl2pPr>
            <a:lvl3pPr>
              <a:defRPr/>
            </a:lvl3pPr>
            <a:lvl4pPr marL="691200" indent="-219600">
              <a:tabLst/>
              <a:defRPr/>
            </a:lvl4pPr>
          </a:lstStyle>
          <a:p>
            <a:r>
              <a:rPr lang="de-DE" dirty="0"/>
              <a:t>Hier steht ein Text</a:t>
            </a:r>
          </a:p>
          <a:p>
            <a:pPr lvl="1"/>
            <a:r>
              <a:rPr lang="de-DE" dirty="0"/>
              <a:t>Aufzählungspunkt 1. Ordnung</a:t>
            </a:r>
          </a:p>
          <a:p>
            <a:pPr lvl="2"/>
            <a:r>
              <a:rPr lang="de-DE" dirty="0"/>
              <a:t>Aufzählungspunkt 2. Ordnung</a:t>
            </a:r>
          </a:p>
          <a:p>
            <a:pPr lvl="3"/>
            <a:r>
              <a:rPr lang="de-DE" dirty="0"/>
              <a:t>Aufzählungspunkt 3. Ordnung</a:t>
            </a:r>
          </a:p>
          <a:p>
            <a:pPr lvl="4"/>
            <a:r>
              <a:rPr lang="de-DE" dirty="0"/>
              <a:t>Aufzählungspunkt 4. Ordnung</a:t>
            </a:r>
          </a:p>
          <a:p>
            <a:pPr lvl="3"/>
            <a:endParaRPr lang="de-DE" dirty="0"/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xmlns="" id="{D59D6CB8-D562-F74D-96F6-C03C066181D1}"/>
              </a:ext>
            </a:extLst>
          </p:cNvPr>
          <p:cNvCxnSpPr/>
          <p:nvPr userDrawn="1"/>
        </p:nvCxnSpPr>
        <p:spPr>
          <a:xfrm>
            <a:off x="0" y="762994"/>
            <a:ext cx="9144000" cy="0"/>
          </a:xfrm>
          <a:prstGeom prst="line">
            <a:avLst/>
          </a:prstGeom>
          <a:ln w="25400">
            <a:solidFill>
              <a:srgbClr val="0049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umsplatzhalter 8">
            <a:extLst>
              <a:ext uri="{FF2B5EF4-FFF2-40B4-BE49-F238E27FC236}">
                <a16:creationId xmlns:a16="http://schemas.microsoft.com/office/drawing/2014/main" xmlns="" id="{2CAA3806-6430-334E-9328-E239789B4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Ins="0"/>
          <a:lstStyle/>
          <a:p>
            <a:fld id="{2C70E09A-93F5-4768-81DF-F9799F91B82D}" type="datetime1">
              <a:rPr lang="de-DE" smtClean="0"/>
              <a:t>13.11.2023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xmlns="" id="{977151CE-69C3-6F4C-807D-0CD0719AC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de-DE" smtClean="0"/>
              <a:t>Führen und Fahren von Fahrzeugen im Feuerwehrdienst - Medienpaket der Feuerwehr-Unfallkassen</a:t>
            </a:r>
            <a:endParaRPr lang="de-DE" dirty="0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xmlns="" id="{283C436B-9C86-DE4D-8B23-9F16AB584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/>
          <a:p>
            <a:fld id="{294FB65C-F205-7346-ACE0-FAF43E12CB5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xmlns="" id="{753D4411-F989-6C43-AA5F-85D26D47F7B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706542" y="1881188"/>
            <a:ext cx="3781426" cy="4068762"/>
          </a:xfrm>
        </p:spPr>
        <p:txBody>
          <a:bodyPr lIns="0" tIns="0">
            <a:noAutofit/>
          </a:bodyPr>
          <a:lstStyle>
            <a:lvl1pPr>
              <a:defRPr sz="2000" baseline="0"/>
            </a:lvl1pPr>
            <a:lvl2pPr>
              <a:defRPr/>
            </a:lvl2pPr>
            <a:lvl3pPr>
              <a:defRPr/>
            </a:lvl3pPr>
            <a:lvl4pPr marL="691200" indent="-219600">
              <a:tabLst/>
              <a:defRPr/>
            </a:lvl4pPr>
          </a:lstStyle>
          <a:p>
            <a:r>
              <a:rPr lang="de-DE" dirty="0"/>
              <a:t>Hier steht ein Text</a:t>
            </a:r>
          </a:p>
          <a:p>
            <a:pPr lvl="1"/>
            <a:r>
              <a:rPr lang="de-DE" dirty="0"/>
              <a:t>Aufzählungspunkt 1. Ordnung</a:t>
            </a:r>
          </a:p>
          <a:p>
            <a:pPr lvl="2"/>
            <a:r>
              <a:rPr lang="de-DE" dirty="0"/>
              <a:t>Aufzählungspunkt 2. Ordnung</a:t>
            </a:r>
          </a:p>
          <a:p>
            <a:pPr lvl="3"/>
            <a:r>
              <a:rPr lang="de-DE" dirty="0"/>
              <a:t>Aufzählungspunkt 3. Ordnung</a:t>
            </a:r>
          </a:p>
          <a:p>
            <a:pPr lvl="4"/>
            <a:r>
              <a:rPr lang="de-DE" dirty="0"/>
              <a:t>Aufzählungspunkt 4. Ordnung</a:t>
            </a:r>
          </a:p>
          <a:p>
            <a:pPr lvl="3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83644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3748" userDrawn="1">
          <p15:clr>
            <a:srgbClr val="FBAE40"/>
          </p15:clr>
        </p15:guide>
        <p15:guide id="6" orient="horz" pos="3974" userDrawn="1">
          <p15:clr>
            <a:srgbClr val="FBAE40"/>
          </p15:clr>
        </p15:guide>
        <p15:guide id="7" orient="horz" pos="48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er Inh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67D76109-3406-034C-A080-04FF75E07FE4}"/>
              </a:ext>
            </a:extLst>
          </p:cNvPr>
          <p:cNvSpPr/>
          <p:nvPr userDrawn="1"/>
        </p:nvSpPr>
        <p:spPr>
          <a:xfrm>
            <a:off x="0" y="6308726"/>
            <a:ext cx="9144000" cy="549275"/>
          </a:xfrm>
          <a:prstGeom prst="rect">
            <a:avLst/>
          </a:prstGeom>
          <a:solidFill>
            <a:srgbClr val="004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5BD697-D068-CD4A-93E3-7B5203F948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184" y="1160464"/>
            <a:ext cx="7826658" cy="522969"/>
          </a:xfrm>
        </p:spPr>
        <p:txBody>
          <a:bodyPr lIns="0" tIns="0" rIns="90000" anchor="t" anchorCtr="0">
            <a:noAutofit/>
          </a:bodyPr>
          <a:lstStyle>
            <a:lvl1pPr>
              <a:defRPr sz="2800" b="1" i="0" baseline="0">
                <a:solidFill>
                  <a:srgbClr val="004994"/>
                </a:solidFill>
              </a:defRPr>
            </a:lvl1pPr>
          </a:lstStyle>
          <a:p>
            <a:r>
              <a:rPr lang="de-DE" dirty="0"/>
              <a:t>Hier steht eine Überschrift</a:t>
            </a:r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xmlns="" id="{D59D6CB8-D562-F74D-96F6-C03C066181D1}"/>
              </a:ext>
            </a:extLst>
          </p:cNvPr>
          <p:cNvCxnSpPr/>
          <p:nvPr userDrawn="1"/>
        </p:nvCxnSpPr>
        <p:spPr>
          <a:xfrm>
            <a:off x="0" y="762994"/>
            <a:ext cx="9144000" cy="0"/>
          </a:xfrm>
          <a:prstGeom prst="line">
            <a:avLst/>
          </a:prstGeom>
          <a:ln w="25400">
            <a:solidFill>
              <a:srgbClr val="0049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umsplatzhalter 8">
            <a:extLst>
              <a:ext uri="{FF2B5EF4-FFF2-40B4-BE49-F238E27FC236}">
                <a16:creationId xmlns:a16="http://schemas.microsoft.com/office/drawing/2014/main" xmlns="" id="{2CAA3806-6430-334E-9328-E239789B4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Ins="0"/>
          <a:lstStyle/>
          <a:p>
            <a:fld id="{9A748106-F35A-4BBE-B39A-F320944A06C0}" type="datetime1">
              <a:rPr lang="de-DE" smtClean="0"/>
              <a:t>13.11.2023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xmlns="" id="{977151CE-69C3-6F4C-807D-0CD0719AC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de-DE" smtClean="0"/>
              <a:t>Führen und Fahren von Fahrzeugen im Feuerwehrdienst - Medienpaket der Feuerwehr-Unfallkassen</a:t>
            </a:r>
            <a:endParaRPr lang="de-DE" dirty="0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xmlns="" id="{283C436B-9C86-DE4D-8B23-9F16AB584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/>
          <a:p>
            <a:fld id="{294FB65C-F205-7346-ACE0-FAF43E12CB5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xmlns="" id="{17861E88-7B80-6C42-ABF7-B988C930A29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6034" y="1881188"/>
            <a:ext cx="2970610" cy="4068762"/>
          </a:xfrm>
        </p:spPr>
        <p:txBody>
          <a:bodyPr lIns="0" tIns="0">
            <a:noAutofit/>
          </a:bodyPr>
          <a:lstStyle>
            <a:lvl1pPr>
              <a:defRPr sz="2000" baseline="0"/>
            </a:lvl1pPr>
            <a:lvl2pPr>
              <a:defRPr/>
            </a:lvl2pPr>
            <a:lvl3pPr>
              <a:defRPr/>
            </a:lvl3pPr>
            <a:lvl4pPr marL="691200" indent="-219600">
              <a:tabLst/>
              <a:defRPr/>
            </a:lvl4pPr>
          </a:lstStyle>
          <a:p>
            <a:r>
              <a:rPr lang="de-DE" dirty="0"/>
              <a:t>Hier steht ein Text</a:t>
            </a:r>
          </a:p>
          <a:p>
            <a:pPr lvl="1"/>
            <a:r>
              <a:rPr lang="de-DE" dirty="0"/>
              <a:t>Aufzählungspunkt 1. Ordnung</a:t>
            </a:r>
          </a:p>
          <a:p>
            <a:pPr lvl="2"/>
            <a:r>
              <a:rPr lang="de-DE" dirty="0"/>
              <a:t>Aufzählungspunkt 2. Ordnung</a:t>
            </a:r>
          </a:p>
          <a:p>
            <a:pPr lvl="3"/>
            <a:r>
              <a:rPr lang="de-DE" dirty="0"/>
              <a:t>Aufzählungspunkt 3. Ordnung</a:t>
            </a:r>
          </a:p>
          <a:p>
            <a:pPr lvl="4"/>
            <a:r>
              <a:rPr lang="de-DE" dirty="0"/>
              <a:t>Aufzählungspunkt 4. Ordnung</a:t>
            </a:r>
          </a:p>
          <a:p>
            <a:pPr lvl="3"/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xmlns="" id="{92587E4E-B950-1945-8D41-145BA6FF27D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896917" y="1881188"/>
            <a:ext cx="4584926" cy="4068762"/>
          </a:xfrm>
        </p:spPr>
        <p:txBody>
          <a:bodyPr lIns="0" tIns="0">
            <a:noAutofit/>
          </a:bodyPr>
          <a:lstStyle>
            <a:lvl1pPr>
              <a:defRPr sz="2000" baseline="0"/>
            </a:lvl1pPr>
            <a:lvl2pPr>
              <a:defRPr/>
            </a:lvl2pPr>
            <a:lvl3pPr>
              <a:defRPr/>
            </a:lvl3pPr>
            <a:lvl4pPr marL="691200" indent="-219600">
              <a:tabLst/>
              <a:defRPr/>
            </a:lvl4pPr>
          </a:lstStyle>
          <a:p>
            <a:r>
              <a:rPr lang="de-DE" dirty="0"/>
              <a:t>Hier steht ein Text</a:t>
            </a:r>
          </a:p>
          <a:p>
            <a:pPr lvl="1"/>
            <a:r>
              <a:rPr lang="de-DE" dirty="0"/>
              <a:t>Aufzählungspunkt 1. Ordnung</a:t>
            </a:r>
          </a:p>
          <a:p>
            <a:pPr lvl="2"/>
            <a:r>
              <a:rPr lang="de-DE" dirty="0"/>
              <a:t>Aufzählungspunkt 2. Ordnung</a:t>
            </a:r>
          </a:p>
          <a:p>
            <a:pPr lvl="3"/>
            <a:r>
              <a:rPr lang="de-DE" dirty="0"/>
              <a:t>Aufzählungspunkt 3. Ordnung</a:t>
            </a:r>
          </a:p>
          <a:p>
            <a:pPr lvl="4"/>
            <a:r>
              <a:rPr lang="de-DE" dirty="0"/>
              <a:t>Aufzählungspunkt 4. Ordnung</a:t>
            </a:r>
          </a:p>
          <a:p>
            <a:pPr lvl="3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7784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374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2">
            <a:extLst>
              <a:ext uri="{FF2B5EF4-FFF2-40B4-BE49-F238E27FC236}">
                <a16:creationId xmlns:a16="http://schemas.microsoft.com/office/drawing/2014/main" xmlns="" id="{FD6188F8-C64B-7B48-A17B-544ED2E9AEC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-4452" y="0"/>
            <a:ext cx="9148452" cy="685800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Platzhalter für Bild</a:t>
            </a:r>
          </a:p>
        </p:txBody>
      </p:sp>
    </p:spTree>
    <p:extLst>
      <p:ext uri="{BB962C8B-B14F-4D97-AF65-F5344CB8AC3E}">
        <p14:creationId xmlns:p14="http://schemas.microsoft.com/office/powerpoint/2010/main" val="3085154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2">
            <a:extLst>
              <a:ext uri="{FF2B5EF4-FFF2-40B4-BE49-F238E27FC236}">
                <a16:creationId xmlns:a16="http://schemas.microsoft.com/office/drawing/2014/main" xmlns="" id="{FD6188F8-C64B-7B48-A17B-544ED2E9AEC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-4452" y="0"/>
            <a:ext cx="9148452" cy="685800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Platzhalter für Bild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xmlns="" id="{B096E326-A306-9449-B815-5B3E27351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035" y="4391923"/>
            <a:ext cx="4173543" cy="2112026"/>
          </a:xfrm>
          <a:solidFill>
            <a:schemeClr val="tx2"/>
          </a:solidFill>
        </p:spPr>
        <p:txBody>
          <a:bodyPr wrap="square" lIns="360000" tIns="360000" rIns="360000" bIns="360000" anchor="t" anchorCtr="0">
            <a:spAutoFit/>
          </a:bodyPr>
          <a:lstStyle>
            <a:lvl1pPr>
              <a:defRPr sz="2000" b="0" i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»Hier steht ein Zitat, welches über mehrere Zeilen gehen kann, was kein Problem ist, da diese Folie genug Platz dafür bietet.« </a:t>
            </a:r>
          </a:p>
        </p:txBody>
      </p:sp>
    </p:spTree>
    <p:extLst>
      <p:ext uri="{BB962C8B-B14F-4D97-AF65-F5344CB8AC3E}">
        <p14:creationId xmlns:p14="http://schemas.microsoft.com/office/powerpoint/2010/main" val="2588105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1BCB68E7-D25F-5A4E-8763-916C479898DB}"/>
              </a:ext>
            </a:extLst>
          </p:cNvPr>
          <p:cNvSpPr/>
          <p:nvPr userDrawn="1"/>
        </p:nvSpPr>
        <p:spPr>
          <a:xfrm>
            <a:off x="0" y="1160464"/>
            <a:ext cx="9144000" cy="5697537"/>
          </a:xfrm>
          <a:prstGeom prst="rect">
            <a:avLst/>
          </a:prstGeom>
          <a:solidFill>
            <a:srgbClr val="004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0A06E5F5-C5B6-BC4F-B5E0-CD2EE9B70CB9}"/>
              </a:ext>
            </a:extLst>
          </p:cNvPr>
          <p:cNvSpPr txBox="1"/>
          <p:nvPr userDrawn="1"/>
        </p:nvSpPr>
        <p:spPr>
          <a:xfrm>
            <a:off x="667277" y="1896179"/>
            <a:ext cx="4814588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3200" b="1" i="0" baseline="0" dirty="0">
                <a:solidFill>
                  <a:schemeClr val="bg1"/>
                </a:solidFill>
                <a:latin typeface="Arial" panose="020B0604020202020204" pitchFamily="34" charset="0"/>
              </a:rPr>
              <a:t>Vielen Dank</a:t>
            </a:r>
          </a:p>
          <a:p>
            <a:r>
              <a:rPr lang="de-DE" sz="3200" b="1" i="0" baseline="0" dirty="0">
                <a:solidFill>
                  <a:schemeClr val="bg1"/>
                </a:solidFill>
                <a:latin typeface="Arial" panose="020B0604020202020204" pitchFamily="34" charset="0"/>
              </a:rPr>
              <a:t>für Ihre Aufmerksamkeit.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xmlns="" id="{CFC3E1EB-DBB7-F744-B8FC-022C12572C82}"/>
              </a:ext>
            </a:extLst>
          </p:cNvPr>
          <p:cNvGrpSpPr/>
          <p:nvPr userDrawn="1"/>
        </p:nvGrpSpPr>
        <p:grpSpPr>
          <a:xfrm>
            <a:off x="7137798" y="1744629"/>
            <a:ext cx="1350169" cy="5881310"/>
            <a:chOff x="9625012" y="1558153"/>
            <a:chExt cx="1454114" cy="475057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981940E4-1A28-ED4C-ACC8-84E0F0BE6D89}"/>
                </a:ext>
              </a:extLst>
            </p:cNvPr>
            <p:cNvSpPr/>
            <p:nvPr/>
          </p:nvSpPr>
          <p:spPr>
            <a:xfrm>
              <a:off x="9625012" y="4854610"/>
              <a:ext cx="1454114" cy="1454114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3B99D3D3-9027-D24C-8DAE-2103D814AF2D}"/>
                </a:ext>
              </a:extLst>
            </p:cNvPr>
            <p:cNvSpPr/>
            <p:nvPr/>
          </p:nvSpPr>
          <p:spPr>
            <a:xfrm>
              <a:off x="9625012" y="3206382"/>
              <a:ext cx="1454114" cy="1454114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921E32BC-88C6-CD4A-91C8-2BACE60F8F4F}"/>
                </a:ext>
              </a:extLst>
            </p:cNvPr>
            <p:cNvSpPr/>
            <p:nvPr/>
          </p:nvSpPr>
          <p:spPr>
            <a:xfrm>
              <a:off x="9625012" y="1558153"/>
              <a:ext cx="1454114" cy="1454114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</p:grpSp>
      <p:pic>
        <p:nvPicPr>
          <p:cNvPr id="37" name="Grafik 36">
            <a:extLst>
              <a:ext uri="{FF2B5EF4-FFF2-40B4-BE49-F238E27FC236}">
                <a16:creationId xmlns:a16="http://schemas.microsoft.com/office/drawing/2014/main" xmlns="" id="{9FA14C76-7649-0E43-88A8-EE27EFB879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0563"/>
          <a:stretch/>
        </p:blipFill>
        <p:spPr>
          <a:xfrm>
            <a:off x="174420" y="229640"/>
            <a:ext cx="473630" cy="79432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9FA14C76-7649-0E43-88A8-EE27EFB879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660" r="41652" b="45620"/>
          <a:stretch/>
        </p:blipFill>
        <p:spPr>
          <a:xfrm>
            <a:off x="648050" y="229640"/>
            <a:ext cx="528506" cy="43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3504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FBC3-E329-4261-852D-9906750ABF64}" type="datetime1">
              <a:rPr lang="de-DE" smtClean="0"/>
              <a:t>13.11.2023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Führen und Fahren von Fahrzeugen im Feuerwehrdienst - Medienpaket der Feuerwehr-Unfallkassen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B65C-F205-7346-ACE0-FAF43E12CB5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1881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6AA59D-31A8-4DAD-82B6-0B14CAAB1C67}" type="datetime1">
              <a:rPr lang="de-DE" smtClean="0"/>
              <a:t>13.11.2023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Führen und Fahren von Fahrzeugen im Feuerwehrdienst - Medienpaket der Feuerwehr-Unfallkassen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1C10CB6F-EE17-4C6E-A376-27D1BF56834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3806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445F1-7C66-41BF-82CE-36477DE68B6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10821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85553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32D12-98F3-4B9D-85A6-ECC23E04994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4107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2008C-F65B-4408-8DDB-10E3658E3C3A}" type="datetime1">
              <a:rPr lang="de-DE" smtClean="0"/>
              <a:t>13.11.2023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Führen und Fahren von Fahrzeugen im Feuerwehrdienst - Medienpaket der Feuerwehr-Unfallkassen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B65C-F205-7346-ACE0-FAF43E12CB5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896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FA897D-69DE-4305-A766-8FD52E7B8E8E}" type="datetime1">
              <a:rPr lang="de-DE" smtClean="0"/>
              <a:t>13.11.2023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Führen und Fahren von Fahrzeugen im Feuerwehrdienst - Medienpaket der Feuerwehr-Unfallkassen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Seite </a:t>
            </a:r>
            <a:fld id="{E3AAA39B-13B1-4EAB-80AE-75F971154AB2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1179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76B9A-FC20-466B-B8C5-5316429AF8D1}" type="datetime1">
              <a:rPr lang="de-DE" smtClean="0"/>
              <a:t>13.11.2023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Führen und Fahren von Fahrzeugen im Feuerwehrdienst - Medienpaket der Feuerwehr-Unfallkassen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B65C-F205-7346-ACE0-FAF43E12CB5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8784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10F4-B1CB-41DC-9037-9487A3EE3100}" type="datetime1">
              <a:rPr lang="de-DE" smtClean="0"/>
              <a:t>13.11.2023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Führen und Fahren von Fahrzeugen im Feuerwehrdienst - Medienpaket der Feuerwehr-Unfallkassen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B65C-F205-7346-ACE0-FAF43E12CB5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9552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986D05-7CD1-4A98-B784-E7CF9EF13D05}" type="datetime1">
              <a:rPr lang="de-DE" smtClean="0"/>
              <a:t>13.11.2023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Führen und Fahren von Fahrzeugen im Feuerwehrdienst - Medienpaket der Feuerwehr-Unfallkassen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Seite </a:t>
            </a:r>
            <a:fld id="{52459DC3-ABD8-4B33-9935-334ADC27FA2D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3604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7D83-E1B7-4BF4-9D91-C26FF65C49DF}" type="datetime1">
              <a:rPr lang="de-DE" smtClean="0"/>
              <a:t>13.11.2023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Führen und Fahren von Fahrzeugen im Feuerwehrdienst - Medienpaket der Feuerwehr-Unfallkassen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B65C-F205-7346-ACE0-FAF43E12CB5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244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5C3B-7DEA-4966-BD8A-B3C82B063B99}" type="datetime1">
              <a:rPr lang="de-DE" smtClean="0"/>
              <a:t>13.11.2023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Führen und Fahren von Fahrzeugen im Feuerwehrdienst - Medienpaket der Feuerwehr-Unfallkassen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B65C-F205-7346-ACE0-FAF43E12CB5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3618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33A68-A3A7-42D8-9E37-0F0042CE0CE2}" type="datetime1">
              <a:rPr lang="de-DE" smtClean="0"/>
              <a:t>13.11.2023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Führen und Fahren von Fahrzeugen im Feuerwehrdienst - Medienpaket der Feuerwehr-Unfallkassen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FB65C-F205-7346-ACE0-FAF43E12CB5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49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68" r:id="rId14"/>
    <p:sldLayoutId id="2147483652" r:id="rId15"/>
    <p:sldLayoutId id="2147483666" r:id="rId16"/>
    <p:sldLayoutId id="2147483655" r:id="rId17"/>
    <p:sldLayoutId id="2147483667" r:id="rId18"/>
    <p:sldLayoutId id="2147483661" r:id="rId19"/>
    <p:sldLayoutId id="2147483669" r:id="rId20"/>
    <p:sldLayoutId id="2147483680" r:id="rId21"/>
    <p:sldLayoutId id="2147483681" r:id="rId22"/>
    <p:sldLayoutId id="2147483682" r:id="rId2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795" userDrawn="1">
          <p15:clr>
            <a:srgbClr val="F26B43"/>
          </p15:clr>
        </p15:guide>
        <p15:guide id="2" pos="413" userDrawn="1">
          <p15:clr>
            <a:srgbClr val="F26B43"/>
          </p15:clr>
        </p15:guide>
        <p15:guide id="3" pos="5347" userDrawn="1">
          <p15:clr>
            <a:srgbClr val="F26B43"/>
          </p15:clr>
        </p15:guide>
        <p15:guide id="4" pos="2965" userDrawn="1">
          <p15:clr>
            <a:srgbClr val="F26B43"/>
          </p15:clr>
        </p15:guide>
        <p15:guide id="5" pos="2455" userDrawn="1">
          <p15:clr>
            <a:srgbClr val="F26B43"/>
          </p15:clr>
        </p15:guide>
        <p15:guide id="6" pos="2285" userDrawn="1">
          <p15:clr>
            <a:srgbClr val="F26B43"/>
          </p15:clr>
        </p15:guide>
        <p15:guide id="7" pos="3305" userDrawn="1">
          <p15:clr>
            <a:srgbClr val="F26B43"/>
          </p15:clr>
        </p15:guide>
        <p15:guide id="8" pos="3476" userDrawn="1">
          <p15:clr>
            <a:srgbClr val="F26B43"/>
          </p15:clr>
        </p15:guide>
        <p15:guide id="9" orient="horz" pos="1185" userDrawn="1">
          <p15:clr>
            <a:srgbClr val="F26B43"/>
          </p15:clr>
        </p15:guide>
        <p15:guide id="10" orient="horz" pos="3748" userDrawn="1">
          <p15:clr>
            <a:srgbClr val="F26B43"/>
          </p15:clr>
        </p15:guide>
        <p15:guide id="11" orient="horz" pos="731" userDrawn="1">
          <p15:clr>
            <a:srgbClr val="F26B43"/>
          </p15:clr>
        </p15:guide>
        <p15:guide id="12" orient="horz" pos="323" userDrawn="1">
          <p15:clr>
            <a:srgbClr val="F26B43"/>
          </p15:clr>
        </p15:guide>
        <p15:guide id="13" orient="horz" pos="1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xmlns="" id="{C9CC7EF3-76E2-F344-AE5D-00BCE05DD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224" y="1966249"/>
            <a:ext cx="8288776" cy="1223961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Führen und Fahren von Fahrzeugen 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Feuerwehrdienst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Untertitel 13">
            <a:extLst>
              <a:ext uri="{FF2B5EF4-FFF2-40B4-BE49-F238E27FC236}">
                <a16:creationId xmlns:a16="http://schemas.microsoft.com/office/drawing/2014/main" xmlns="" id="{4B88E258-823D-1146-8B76-F93E2017E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5224" y="3484339"/>
            <a:ext cx="6622015" cy="492032"/>
          </a:xfrm>
        </p:spPr>
        <p:txBody>
          <a:bodyPr/>
          <a:lstStyle/>
          <a:p>
            <a:r>
              <a:rPr lang="de-DE" dirty="0"/>
              <a:t>Medienpaket der Feuerwehr-Unfallkassen zum Medienprogramm „Blickpunkt Feuerwehr-Sicherheit“</a:t>
            </a:r>
          </a:p>
          <a:p>
            <a:endParaRPr lang="de-DE" dirty="0"/>
          </a:p>
          <a:p>
            <a:endParaRPr lang="de-DE" dirty="0"/>
          </a:p>
          <a:p>
            <a:r>
              <a:rPr lang="de-DE" sz="1400" dirty="0" smtClean="0"/>
              <a:t>2023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337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-649289" y="1781267"/>
            <a:ext cx="10700990" cy="4356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-647109" y="2734989"/>
            <a:ext cx="8126432" cy="339039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-"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itel 3"/>
          <p:cNvSpPr txBox="1">
            <a:spLocks/>
          </p:cNvSpPr>
          <p:nvPr/>
        </p:nvSpPr>
        <p:spPr>
          <a:xfrm>
            <a:off x="656033" y="1160463"/>
            <a:ext cx="8188688" cy="520702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Eignung und Voraussetzungen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13724" y="6394850"/>
            <a:ext cx="8851615" cy="365125"/>
          </a:xfrm>
        </p:spPr>
        <p:txBody>
          <a:bodyPr/>
          <a:lstStyle/>
          <a:p>
            <a:pPr algn="l"/>
            <a:r>
              <a:rPr lang="de-DE" smtClean="0"/>
              <a:t>Führen und Fahren von Fahrzeugen im Feuerwehrdienst - Medienpaket der Feuerwehr-Unfallkassen</a:t>
            </a:r>
            <a:endParaRPr lang="de-DE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44CBEA3B-34AE-4E7B-A00B-74F0637A5CFC}"/>
              </a:ext>
            </a:extLst>
          </p:cNvPr>
          <p:cNvSpPr txBox="1">
            <a:spLocks noChangeArrowheads="1"/>
          </p:cNvSpPr>
          <p:nvPr/>
        </p:nvSpPr>
        <p:spPr>
          <a:xfrm>
            <a:off x="599906" y="1681165"/>
            <a:ext cx="8169340" cy="4462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0100" indent="-45720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Vorschriften und Verordnungen als Rechtsgrundlagen definieren, 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 geeignet ist, ein Fahrzeug der Feuerwehr zu 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führen.</a:t>
            </a: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0100" indent="-45720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Dazu gehören unter anderem:</a:t>
            </a: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DGUV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Vorschrift 49 Unfallverhütungsvorschrift „Feuerwehren“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DGUV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Vorschrift 71 Unfallverhütungsvorschrift „Fahrzeuge“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Betriebssicherheitsverordnung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(BetrSichV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de-D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Straßenverkehrs-Ordnung (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StVO)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Straßenverkehrs-Zulassungs-Ordnung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StVZO)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Fahrerlaubnis-Verordnung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(FeV).</a:t>
            </a:r>
          </a:p>
          <a:p>
            <a:pPr marL="11112" lvl="1" indent="0">
              <a:buClr>
                <a:srgbClr val="002060"/>
              </a:buClr>
              <a:buFont typeface="Arial" panose="020B0604020202020204" pitchFamily="34" charset="0"/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21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-649289" y="1781267"/>
            <a:ext cx="10700990" cy="4356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-647109" y="2734989"/>
            <a:ext cx="8126432" cy="339039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-"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itel 3"/>
          <p:cNvSpPr txBox="1">
            <a:spLocks/>
          </p:cNvSpPr>
          <p:nvPr/>
        </p:nvSpPr>
        <p:spPr>
          <a:xfrm>
            <a:off x="656033" y="1160463"/>
            <a:ext cx="8188688" cy="520702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Eignung und Voraussetzungen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13724" y="6394850"/>
            <a:ext cx="8851615" cy="365125"/>
          </a:xfrm>
        </p:spPr>
        <p:txBody>
          <a:bodyPr/>
          <a:lstStyle/>
          <a:p>
            <a:pPr algn="l"/>
            <a:r>
              <a:rPr lang="de-DE" smtClean="0"/>
              <a:t>Führen und Fahren von Fahrzeugen im Feuerwehrdienst - Medienpaket der Feuerwehr-Unfallkassen</a:t>
            </a:r>
            <a:endParaRPr lang="de-DE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44CBEA3B-34AE-4E7B-A00B-74F0637A5CFC}"/>
              </a:ext>
            </a:extLst>
          </p:cNvPr>
          <p:cNvSpPr txBox="1">
            <a:spLocks noChangeArrowheads="1"/>
          </p:cNvSpPr>
          <p:nvPr/>
        </p:nvSpPr>
        <p:spPr>
          <a:xfrm>
            <a:off x="599906" y="1681165"/>
            <a:ext cx="8169340" cy="4462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0100" indent="-45720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Fahrzeugführenden müssen zum Führen eines 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Einsatz-fahrzeuges 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geeignet sein. 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Verantwortlichkeit zur Überprüfung der Eignung liegt bei der Trägerin 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bzw. 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 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Träger der 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Feuerwehr.</a:t>
            </a:r>
          </a:p>
          <a:p>
            <a:pPr marL="440100" indent="-45720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beinhaltet:</a:t>
            </a: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körperliche, fachliche und geistige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Eignung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Beachtung von Mindestalter sowie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Altersbeschränkungen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Fahrerlaubnis für die entsprechende Fahrzeugklasse unter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Berücksichtigung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landesrechtlicher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Regelungen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Bestimmung zum Führen des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Feuerwehr-                                                                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fahrzeuges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Einweisung und regelmäßige Fahrten mit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den Feuerwehrfahrzeugen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628" y="4430184"/>
            <a:ext cx="2077093" cy="168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4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-649289" y="1781267"/>
            <a:ext cx="10700990" cy="4356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-647109" y="2734989"/>
            <a:ext cx="8126432" cy="339039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-"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itel 3"/>
          <p:cNvSpPr txBox="1">
            <a:spLocks/>
          </p:cNvSpPr>
          <p:nvPr/>
        </p:nvSpPr>
        <p:spPr>
          <a:xfrm>
            <a:off x="656033" y="1160463"/>
            <a:ext cx="8188688" cy="520702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Eignung und Voraussetzungen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13724" y="6394850"/>
            <a:ext cx="8851615" cy="365125"/>
          </a:xfrm>
        </p:spPr>
        <p:txBody>
          <a:bodyPr/>
          <a:lstStyle/>
          <a:p>
            <a:pPr algn="l"/>
            <a:r>
              <a:rPr lang="de-DE" smtClean="0"/>
              <a:t>Führen und Fahren von Fahrzeugen im Feuerwehrdienst - Medienpaket der Feuerwehr-Unfallkassen</a:t>
            </a:r>
            <a:endParaRPr lang="de-DE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44CBEA3B-34AE-4E7B-A00B-74F0637A5CFC}"/>
              </a:ext>
            </a:extLst>
          </p:cNvPr>
          <p:cNvSpPr txBox="1">
            <a:spLocks noChangeArrowheads="1"/>
          </p:cNvSpPr>
          <p:nvPr/>
        </p:nvSpPr>
        <p:spPr>
          <a:xfrm>
            <a:off x="599906" y="1681165"/>
            <a:ext cx="8169340" cy="44623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0100" indent="-45720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Eignungsuntersuchungen 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 Beurteilung der 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physischen und psychischen Fähigkeiten 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Beschäftigten für die ihnen aufgetragenen Tätigkeiten. Dazu 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gehören gegebenenfalls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Eignungsuntersuchung für Fahr-, Steuer- und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Überwachungstätigkeiten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(ehem. G25-Untersuchung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Eignungsuntersuchung für Arbeiten mit Absturzgefahr 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(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ehem. G 41-Untersuchung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40100" indent="-45720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Arbeitsmedizinische Vorsorge: 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klärt die Versicherten über die Gesundheitsrisiken auf und berät dazu,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erkennt und verhindert frühzeitig Beeinträchtigungen der Gesundheit, 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begegnet rechtzeitig ihren Auswirkungen, 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darf technische und organisatorische Arbeitsschutzmaßnahmen nicht ersetzen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40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3"/>
          <p:cNvSpPr txBox="1">
            <a:spLocks/>
          </p:cNvSpPr>
          <p:nvPr/>
        </p:nvSpPr>
        <p:spPr>
          <a:xfrm>
            <a:off x="656033" y="1160463"/>
            <a:ext cx="8188688" cy="520702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Eignung und Voraussetzungen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13724" y="6394850"/>
            <a:ext cx="8851615" cy="365125"/>
          </a:xfrm>
        </p:spPr>
        <p:txBody>
          <a:bodyPr/>
          <a:lstStyle/>
          <a:p>
            <a:pPr algn="l"/>
            <a:r>
              <a:rPr lang="de-DE" smtClean="0"/>
              <a:t>Führen und Fahren von Fahrzeugen im Feuerwehrdienst - Medienpaket der Feuerwehr-Unfallkassen</a:t>
            </a:r>
            <a:endParaRPr lang="de-DE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44CBEA3B-34AE-4E7B-A00B-74F0637A5CFC}"/>
              </a:ext>
            </a:extLst>
          </p:cNvPr>
          <p:cNvSpPr txBox="1">
            <a:spLocks noChangeArrowheads="1"/>
          </p:cNvSpPr>
          <p:nvPr/>
        </p:nvSpPr>
        <p:spPr>
          <a:xfrm>
            <a:off x="599906" y="1681165"/>
            <a:ext cx="8169340" cy="3339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0100" indent="-45720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Einweisung und Unterweisung der Fahrer/-innen.  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Regelmäßige Unterweisung, jedoch mindestens jährlich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Regelmäßige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Fahrten für befähigte Fahrerinnen und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Fahrer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neu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beschafften Fahrzeugen oder neuen Fahrern Einweisungsfahrten mit den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dazu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befähigten Personen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durchführen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Fahrerinnen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Fahrer sind auf ihre Pflichten und Verantwortung für sich selbst und gegenüber Dritten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hinzuweisen, vor allem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beim Führen von Fahrzeugen im Zusammenhang mit Drogen, Medikamenten und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Alkohol.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Dokumentation der Ein- / Unterweisungen</a:t>
            </a:r>
          </a:p>
          <a:p>
            <a:pPr marL="440100" lvl="1" indent="0">
              <a:lnSpc>
                <a:spcPct val="120000"/>
              </a:lnSpc>
              <a:buNone/>
            </a:pPr>
            <a:endParaRPr lang="de-D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0100" lvl="1" indent="0">
              <a:lnSpc>
                <a:spcPct val="120000"/>
              </a:lnSpc>
              <a:buNone/>
            </a:pP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531" y="4775905"/>
            <a:ext cx="2139367" cy="1468099"/>
          </a:xfrm>
          <a:prstGeom prst="rect">
            <a:avLst/>
          </a:prstGeom>
        </p:spPr>
      </p:pic>
      <p:grpSp>
        <p:nvGrpSpPr>
          <p:cNvPr id="5" name="Gruppieren 4"/>
          <p:cNvGrpSpPr/>
          <p:nvPr/>
        </p:nvGrpSpPr>
        <p:grpSpPr>
          <a:xfrm>
            <a:off x="3676305" y="4859871"/>
            <a:ext cx="2115403" cy="1322400"/>
            <a:chOff x="4101237" y="4829981"/>
            <a:chExt cx="2115403" cy="141026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1237" y="4829981"/>
              <a:ext cx="2115403" cy="1410268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18957" y="5279896"/>
              <a:ext cx="202547" cy="46486"/>
            </a:xfrm>
            <a:prstGeom prst="rect">
              <a:avLst/>
            </a:prstGeom>
          </p:spPr>
        </p:pic>
      </p:grpSp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447" y="4845827"/>
            <a:ext cx="2004667" cy="13364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783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-649289" y="1781267"/>
            <a:ext cx="10891909" cy="4356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itel 3"/>
          <p:cNvSpPr txBox="1">
            <a:spLocks/>
          </p:cNvSpPr>
          <p:nvPr/>
        </p:nvSpPr>
        <p:spPr>
          <a:xfrm>
            <a:off x="656033" y="1160463"/>
            <a:ext cx="8188688" cy="520702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Führen und Fahren von Fahrzeugen </a:t>
            </a:r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 Einsatz</a:t>
            </a:r>
            <a:endParaRPr lang="de-DE" sz="24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558966" y="3109791"/>
            <a:ext cx="5371674" cy="3158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-"/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13724" y="6394850"/>
            <a:ext cx="8851615" cy="365125"/>
          </a:xfrm>
        </p:spPr>
        <p:txBody>
          <a:bodyPr/>
          <a:lstStyle/>
          <a:p>
            <a:pPr algn="l"/>
            <a:r>
              <a:rPr lang="de-DE" smtClean="0"/>
              <a:t>Führen und Fahren von Fahrzeugen im Feuerwehrdienst - Medienpaket der Feuerwehr-Unfallkassen</a:t>
            </a:r>
            <a:endParaRPr lang="de-DE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423B7A90-2FBE-47B3-B648-EE485CED701D}"/>
              </a:ext>
            </a:extLst>
          </p:cNvPr>
          <p:cNvSpPr txBox="1">
            <a:spLocks noChangeArrowheads="1"/>
          </p:cNvSpPr>
          <p:nvPr/>
        </p:nvSpPr>
        <p:spPr>
          <a:xfrm>
            <a:off x="599906" y="1681165"/>
            <a:ext cx="8169340" cy="44623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de-DE" altLang="de-D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Kontrolle und </a:t>
            </a:r>
            <a:r>
              <a:rPr lang="de-DE" alt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Prüfung des Feuerwehrfahrzeuges</a:t>
            </a:r>
          </a:p>
          <a:p>
            <a:pPr marL="440100" indent="-45720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Prüfung im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Zusammenhang mit der Herstellung der Einsatzbereitschaft und Betriebssicherheit. Bei der Feuerwehr erfolgt das aufgrund der Einsatzbereitschaft im Regelfall auch nach der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Benutzung: z. B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Beleuchtung des Fahrzeuges,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korrekte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Einstellung der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Spiegel, Funktion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Scheibenwischer,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saubere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unbeschädigte Scheiben</a:t>
            </a:r>
            <a:endParaRPr lang="de-DE" alt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0100" indent="-45720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Wirksamkeit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Betätigungs- und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Sicherheitseinrichtungen </a:t>
            </a:r>
            <a:b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 der Abfahrt bzw. nach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Benutzung</a:t>
            </a:r>
            <a:endParaRPr lang="de-DE" altLang="de-D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0100" indent="-45720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Während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Nutzung B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eobachtung auf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etwaige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Mängel</a:t>
            </a:r>
          </a:p>
          <a:p>
            <a:pPr marL="440100" indent="-45720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Fahrgestell sind, neben Einstiegen und Auftritten,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Funktionalität und Sicherheit von Reifen, Felgen und Bremsen zu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kontrollieren</a:t>
            </a:r>
          </a:p>
          <a:p>
            <a:pPr marL="440100" indent="-45720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Fahrzeugaufbau sind Sondersignalanlage und Heckabsicherung zu prüfen.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Zusätzlich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muss folgendes kontrolliert werden: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Dachbeladung, Heckaufstieg, Geräteräume, Anbauten, Beleuchtungen und Anhängerkupplung</a:t>
            </a:r>
            <a:endParaRPr lang="de-DE" alt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0100" indent="-457200">
              <a:lnSpc>
                <a:spcPct val="120000"/>
              </a:lnSpc>
              <a:buFont typeface="Symbol" panose="05050102010706020507" pitchFamily="18" charset="2"/>
              <a:buChar char="-"/>
            </a:pPr>
            <a:endParaRPr lang="de-DE" altLang="de-D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0100" indent="-457200">
              <a:lnSpc>
                <a:spcPct val="120000"/>
              </a:lnSpc>
              <a:buFont typeface="Symbol" panose="05050102010706020507" pitchFamily="18" charset="2"/>
              <a:buChar char="-"/>
            </a:pPr>
            <a:endParaRPr lang="de-DE" altLang="de-D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6469117" y="3297286"/>
            <a:ext cx="2132140" cy="1391909"/>
            <a:chOff x="6515659" y="3208071"/>
            <a:chExt cx="2253587" cy="150239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5659" y="3208071"/>
              <a:ext cx="2253587" cy="1502391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77642" y="4311355"/>
              <a:ext cx="199205" cy="45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918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-649289" y="1781267"/>
            <a:ext cx="10891909" cy="4356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itel 3"/>
          <p:cNvSpPr txBox="1">
            <a:spLocks/>
          </p:cNvSpPr>
          <p:nvPr/>
        </p:nvSpPr>
        <p:spPr>
          <a:xfrm>
            <a:off x="656033" y="1160463"/>
            <a:ext cx="8188688" cy="520702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Führen und Fahren von Fahrzeugen </a:t>
            </a:r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 Einsatz</a:t>
            </a:r>
            <a:endParaRPr lang="de-DE" sz="24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558966" y="3109791"/>
            <a:ext cx="5371674" cy="3158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-"/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13724" y="6394850"/>
            <a:ext cx="8851615" cy="365125"/>
          </a:xfrm>
        </p:spPr>
        <p:txBody>
          <a:bodyPr/>
          <a:lstStyle/>
          <a:p>
            <a:pPr algn="l"/>
            <a:r>
              <a:rPr lang="de-DE" smtClean="0"/>
              <a:t>Führen und Fahren von Fahrzeugen im Feuerwehrdienst - Medienpaket der Feuerwehr-Unfallkassen</a:t>
            </a:r>
            <a:endParaRPr lang="de-DE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423B7A90-2FBE-47B3-B648-EE485CED701D}"/>
              </a:ext>
            </a:extLst>
          </p:cNvPr>
          <p:cNvSpPr txBox="1">
            <a:spLocks noChangeArrowheads="1"/>
          </p:cNvSpPr>
          <p:nvPr/>
        </p:nvSpPr>
        <p:spPr>
          <a:xfrm>
            <a:off x="599905" y="1681165"/>
            <a:ext cx="8287617" cy="4462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de-DE" altLang="de-D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Kontrolle und </a:t>
            </a:r>
            <a:r>
              <a:rPr lang="de-DE" alt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Prüfung des Feuerwehrfahrzeuges</a:t>
            </a:r>
          </a:p>
          <a:p>
            <a:pPr marL="440100" indent="-45720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Ebenso müssen </a:t>
            </a:r>
            <a:r>
              <a:rPr lang="de-DE" altLang="de-DE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Betriebsstoffe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überprüft werden. </a:t>
            </a:r>
          </a:p>
          <a:p>
            <a:pPr marL="440100" indent="-45720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 kann nach dem </a:t>
            </a:r>
            <a:r>
              <a:rPr lang="de-DE" altLang="de-DE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WOLKE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Prinzip verfahren werden: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asser: Sind Kühlwasserstand / Scheibenwischwasserstand in Ordnung? 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alt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Ist der Motorölstand in Ordnung?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Einhaltung Pumpenschmierungsintervalle 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uft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Ist der Reifenluftdruck in Ordnung? 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raftstoff: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 ausreichend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Kraftstoff im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Tank, vorhandene Reservekanister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voll?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nergie: Ist die Batterie geladen und die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Fahrzeug-                                                    </a:t>
            </a:r>
            <a:r>
              <a:rPr lang="de-DE" alt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beleuchtung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Ordnung? Sind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Ladegeräte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medizinisches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Gerät, Handscheinwerfer,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Funk-                                                         </a:t>
            </a:r>
            <a:r>
              <a:rPr lang="de-DE" alt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geräte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Betrieb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funktionsfähig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regelmäßigen Prüfungen sind zu dokumentieren.</a:t>
            </a:r>
          </a:p>
          <a:p>
            <a:pPr marL="440100" indent="-457200">
              <a:lnSpc>
                <a:spcPct val="120000"/>
              </a:lnSpc>
              <a:buFont typeface="Symbol" panose="05050102010706020507" pitchFamily="18" charset="2"/>
              <a:buChar char="-"/>
            </a:pPr>
            <a:endParaRPr lang="de-DE" altLang="de-D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0100" indent="-457200">
              <a:lnSpc>
                <a:spcPct val="120000"/>
              </a:lnSpc>
              <a:buFont typeface="Symbol" panose="05050102010706020507" pitchFamily="18" charset="2"/>
              <a:buChar char="-"/>
            </a:pPr>
            <a:endParaRPr lang="de-DE" altLang="de-D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573" y="4532678"/>
            <a:ext cx="2366067" cy="16677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4606" y="1523684"/>
            <a:ext cx="2131110" cy="145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3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-649289" y="1781267"/>
            <a:ext cx="10891909" cy="4356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itel 3"/>
          <p:cNvSpPr txBox="1">
            <a:spLocks/>
          </p:cNvSpPr>
          <p:nvPr/>
        </p:nvSpPr>
        <p:spPr>
          <a:xfrm>
            <a:off x="656033" y="1160463"/>
            <a:ext cx="8188688" cy="520702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Führen und Fahren von Fahrzeugen </a:t>
            </a:r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 Einsatz</a:t>
            </a:r>
            <a:endParaRPr lang="de-DE" sz="24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558966" y="3109791"/>
            <a:ext cx="5371674" cy="3158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-"/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13724" y="6394850"/>
            <a:ext cx="8851615" cy="365125"/>
          </a:xfrm>
        </p:spPr>
        <p:txBody>
          <a:bodyPr/>
          <a:lstStyle/>
          <a:p>
            <a:pPr algn="l"/>
            <a:r>
              <a:rPr lang="de-DE" smtClean="0"/>
              <a:t>Führen und Fahren von Fahrzeugen im Feuerwehrdienst - Medienpaket der Feuerwehr-Unfallkassen</a:t>
            </a:r>
            <a:endParaRPr lang="de-DE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423B7A90-2FBE-47B3-B648-EE485CED701D}"/>
              </a:ext>
            </a:extLst>
          </p:cNvPr>
          <p:cNvSpPr txBox="1">
            <a:spLocks noChangeArrowheads="1"/>
          </p:cNvSpPr>
          <p:nvPr/>
        </p:nvSpPr>
        <p:spPr>
          <a:xfrm>
            <a:off x="599905" y="1681164"/>
            <a:ext cx="8544095" cy="47136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de-DE" alt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Einrichtung des Arbeitsplatzes</a:t>
            </a:r>
          </a:p>
          <a:p>
            <a:pPr marL="440100" indent="-45720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Fahrzeugführende trägt 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Verantwortung für den sicheren Betrieb des </a:t>
            </a:r>
            <a:r>
              <a:rPr lang="de-DE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Einsatzfahrzeuges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40100" indent="-45720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Dazu gehört unter anderem:</a:t>
            </a:r>
            <a:endParaRPr lang="de-DE" altLang="de-DE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Korrekte </a:t>
            </a:r>
            <a:r>
              <a:rPr lang="de-DE" altLang="de-DE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Einstellung des </a:t>
            </a:r>
            <a:r>
              <a:rPr lang="de-DE" altLang="de-DE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Fahrersitzes: </a:t>
            </a:r>
            <a:r>
              <a:rPr lang="de-DE" altLang="de-DE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altLang="de-DE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öhe</a:t>
            </a:r>
            <a:r>
              <a:rPr lang="de-DE" altLang="de-DE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de-DE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Längseinstellung, Sitzabstand</a:t>
            </a:r>
            <a:endParaRPr lang="de-DE" altLang="de-DE" sz="17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altLang="de-DE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Füße </a:t>
            </a:r>
            <a:r>
              <a:rPr lang="de-DE" altLang="de-DE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stehen dabei auf </a:t>
            </a:r>
            <a:r>
              <a:rPr lang="de-DE" altLang="de-DE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 </a:t>
            </a:r>
            <a:r>
              <a:rPr lang="de-DE" altLang="de-DE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Führerhausboden, </a:t>
            </a:r>
            <a:r>
              <a:rPr lang="de-DE" altLang="de-DE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Ober- und Unterschenkel </a:t>
            </a:r>
            <a:r>
              <a:rPr lang="de-DE" altLang="de-DE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bilden einen </a:t>
            </a:r>
            <a:r>
              <a:rPr lang="de-DE" altLang="de-DE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rechten </a:t>
            </a:r>
            <a:r>
              <a:rPr lang="de-DE" altLang="de-DE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Winkel, die </a:t>
            </a:r>
            <a:r>
              <a:rPr lang="de-DE" altLang="de-DE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Beine </a:t>
            </a:r>
            <a:r>
              <a:rPr lang="de-DE" altLang="de-DE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 bei </a:t>
            </a:r>
            <a:r>
              <a:rPr lang="de-DE" altLang="de-DE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durchgetretenen Pedalen noch leicht angewinkelt </a:t>
            </a:r>
            <a:endParaRPr lang="de-DE" altLang="de-DE" sz="17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Beim Drehen des </a:t>
            </a:r>
            <a:r>
              <a:rPr lang="de-DE" altLang="de-DE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Lenkrads, </a:t>
            </a:r>
            <a:r>
              <a:rPr lang="de-DE" altLang="de-DE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altLang="de-DE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icherstellung des Schulterkontakts </a:t>
            </a:r>
            <a:r>
              <a:rPr lang="de-DE" altLang="de-DE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der </a:t>
            </a:r>
            <a:r>
              <a:rPr lang="de-DE" altLang="de-DE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Rückenlehne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Abschluss </a:t>
            </a:r>
            <a:r>
              <a:rPr lang="de-DE" altLang="de-DE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Oberkante der Kopfstütze </a:t>
            </a:r>
            <a:r>
              <a:rPr lang="de-DE" altLang="de-DE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de-DE" altLang="de-DE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Kopfhöhe 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guten Lenkradkontakt: Verzicht auf </a:t>
            </a:r>
            <a:r>
              <a:rPr lang="de-DE" altLang="de-DE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Tragen von Feuerwehrhandschuhen </a:t>
            </a:r>
            <a:r>
              <a:rPr lang="de-DE" altLang="de-DE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Strickbündchen </a:t>
            </a:r>
            <a:r>
              <a:rPr lang="de-DE" altLang="de-DE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Daumenloch </a:t>
            </a:r>
            <a:endParaRPr lang="de-DE" altLang="de-DE" sz="17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2022 </a:t>
            </a:r>
            <a:r>
              <a:rPr lang="de-DE" altLang="de-DE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Pflicht von </a:t>
            </a:r>
            <a:r>
              <a:rPr lang="de-DE" altLang="de-DE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Abbiegeassistenten </a:t>
            </a:r>
            <a:r>
              <a:rPr lang="de-DE" altLang="de-DE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neuen Fahrzeugen („toter Winkel“)</a:t>
            </a:r>
            <a:endParaRPr lang="de-DE" altLang="de-D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37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-649289" y="1781267"/>
            <a:ext cx="10891909" cy="4356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itel 3"/>
          <p:cNvSpPr txBox="1">
            <a:spLocks/>
          </p:cNvSpPr>
          <p:nvPr/>
        </p:nvSpPr>
        <p:spPr>
          <a:xfrm>
            <a:off x="656033" y="1160463"/>
            <a:ext cx="8188688" cy="520702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Führen und Fahren von Fahrzeugen </a:t>
            </a:r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 Einsatz</a:t>
            </a:r>
            <a:endParaRPr lang="de-DE" sz="24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558966" y="3109791"/>
            <a:ext cx="5371674" cy="3158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-"/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13724" y="6394850"/>
            <a:ext cx="8851615" cy="365125"/>
          </a:xfrm>
        </p:spPr>
        <p:txBody>
          <a:bodyPr/>
          <a:lstStyle/>
          <a:p>
            <a:pPr algn="l"/>
            <a:r>
              <a:rPr lang="de-DE" smtClean="0"/>
              <a:t>Führen und Fahren von Fahrzeugen im Feuerwehrdienst - Medienpaket der Feuerwehr-Unfallkassen</a:t>
            </a:r>
            <a:endParaRPr lang="de-DE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423B7A90-2FBE-47B3-B648-EE485CED701D}"/>
              </a:ext>
            </a:extLst>
          </p:cNvPr>
          <p:cNvSpPr txBox="1">
            <a:spLocks noChangeArrowheads="1"/>
          </p:cNvSpPr>
          <p:nvPr/>
        </p:nvSpPr>
        <p:spPr>
          <a:xfrm>
            <a:off x="599905" y="1681165"/>
            <a:ext cx="8287617" cy="45874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de-DE" alt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Sicherung der Fahrzeugführenden und der Mitfahrenden</a:t>
            </a:r>
          </a:p>
          <a:p>
            <a:pPr marL="440100" indent="-45720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alt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alt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sichere Transport von Mannschaft und Gerät ist wichtige Vorrausetzung für den </a:t>
            </a:r>
            <a:r>
              <a:rPr lang="de-DE" alt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Feuerwehrdienst:</a:t>
            </a:r>
            <a:endParaRPr lang="de-DE" altLang="de-DE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Korrektes Anlegen des Sicherheitsgurtes: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Schultermitte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über dem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Becken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Fahrzeugführende achten darauf,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dass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Mitfahrende auf der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Fahrt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 Einsatzort den Sicherheitsgurt anlegen.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Anschnallen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 Pflicht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de-DE" alt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Besonderes Augenmerk gilt der Sicherung von Kindern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Dazu passende Rückhaltesysteme,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Erfordernis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(StVO)                                                Sitzerhöhungen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Sicheres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Verstauen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Helmen sowie weiterer </a:t>
            </a:r>
            <a:b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Persönlicher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Schutzausrüstung</a:t>
            </a:r>
            <a:endParaRPr lang="de-DE" altLang="de-D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Prüfen, ob das Tragen des Einsatzhelmes während der                                                       Fahrt erforderlich / möglich ist</a:t>
            </a:r>
          </a:p>
          <a:p>
            <a:pPr marL="440100" indent="-457200">
              <a:lnSpc>
                <a:spcPct val="120000"/>
              </a:lnSpc>
              <a:buFont typeface="Symbol" panose="05050102010706020507" pitchFamily="18" charset="2"/>
              <a:buChar char="-"/>
            </a:pPr>
            <a:endParaRPr lang="de-DE" altLang="de-D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3"/>
          <a:stretch/>
        </p:blipFill>
        <p:spPr>
          <a:xfrm rot="5400000">
            <a:off x="6723399" y="4083509"/>
            <a:ext cx="2452372" cy="16551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538598" y="2570013"/>
            <a:ext cx="821974" cy="8219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637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-649289" y="1781267"/>
            <a:ext cx="10891909" cy="4356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itel 3"/>
          <p:cNvSpPr txBox="1">
            <a:spLocks/>
          </p:cNvSpPr>
          <p:nvPr/>
        </p:nvSpPr>
        <p:spPr>
          <a:xfrm>
            <a:off x="656033" y="1160463"/>
            <a:ext cx="8188688" cy="520702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Führen und Fahren von Fahrzeugen </a:t>
            </a:r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 Einsatz</a:t>
            </a:r>
            <a:endParaRPr lang="de-DE" sz="24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558966" y="3109791"/>
            <a:ext cx="5371674" cy="3158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-"/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13724" y="6394850"/>
            <a:ext cx="8851615" cy="365125"/>
          </a:xfrm>
        </p:spPr>
        <p:txBody>
          <a:bodyPr/>
          <a:lstStyle/>
          <a:p>
            <a:pPr algn="l"/>
            <a:r>
              <a:rPr lang="de-DE" smtClean="0"/>
              <a:t>Führen und Fahren von Fahrzeugen im Feuerwehrdienst - Medienpaket der Feuerwehr-Unfallkassen</a:t>
            </a:r>
            <a:endParaRPr lang="de-DE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423B7A90-2FBE-47B3-B648-EE485CED701D}"/>
              </a:ext>
            </a:extLst>
          </p:cNvPr>
          <p:cNvSpPr txBox="1">
            <a:spLocks noChangeArrowheads="1"/>
          </p:cNvSpPr>
          <p:nvPr/>
        </p:nvSpPr>
        <p:spPr>
          <a:xfrm>
            <a:off x="599905" y="1681165"/>
            <a:ext cx="8287617" cy="4713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de-DE" alt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Sicherung der </a:t>
            </a:r>
            <a:r>
              <a:rPr lang="de-DE" altLang="de-D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alt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adung</a:t>
            </a:r>
          </a:p>
          <a:p>
            <a:pPr marL="440100" indent="-45720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alt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alt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sichere Transport </a:t>
            </a:r>
            <a:r>
              <a:rPr lang="de-DE" alt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Ladung </a:t>
            </a:r>
            <a:r>
              <a:rPr lang="de-DE" alt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alt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Gerätschaften </a:t>
            </a:r>
            <a:r>
              <a:rPr lang="de-DE" alt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 wichtige Vorrausetzung für den </a:t>
            </a:r>
            <a:r>
              <a:rPr lang="de-DE" alt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Feuerwehrdienst:</a:t>
            </a:r>
            <a:endParaRPr lang="de-DE" altLang="de-DE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Verantwortung von Fahrzeugführenden,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Verladenden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Halter/-in des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Fahrzeuges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 ordnungsgemäße Ladungssicherung</a:t>
            </a:r>
            <a:endParaRPr lang="de-DE" altLang="de-D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Ausschluss der Gefährdung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Personen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 geeignete Verstauung</a:t>
            </a:r>
            <a:endParaRPr lang="de-DE" alt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 eine Sicherung nicht möglich, ist der Transport ausgeschlossen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Einhaltung des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zulässigen Gesamtgewichts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Einsatzfahrzeuges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Verwendung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geeigneter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Zurrmitteln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(jeweilige DIN-Norm)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Untersuchung der Zurrmittel turnusmäßig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Verschleiß oder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Beschädigung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Einsatz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rutschhemmendem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(Gummimatte) und Kantenschonern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Spezielle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Einrichtungen zum Transport von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Druckgasflaschen</a:t>
            </a:r>
          </a:p>
        </p:txBody>
      </p:sp>
    </p:spTree>
    <p:extLst>
      <p:ext uri="{BB962C8B-B14F-4D97-AF65-F5344CB8AC3E}">
        <p14:creationId xmlns:p14="http://schemas.microsoft.com/office/powerpoint/2010/main" val="12319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-649289" y="1781267"/>
            <a:ext cx="10891909" cy="4356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itel 3"/>
          <p:cNvSpPr txBox="1">
            <a:spLocks/>
          </p:cNvSpPr>
          <p:nvPr/>
        </p:nvSpPr>
        <p:spPr>
          <a:xfrm>
            <a:off x="656033" y="1160463"/>
            <a:ext cx="8188688" cy="520702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Führen und Fahren von Fahrzeugen </a:t>
            </a:r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 Einsatz</a:t>
            </a:r>
            <a:endParaRPr lang="de-DE" sz="24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558966" y="3109791"/>
            <a:ext cx="5371674" cy="3158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-"/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13724" y="6394850"/>
            <a:ext cx="8851615" cy="365125"/>
          </a:xfrm>
        </p:spPr>
        <p:txBody>
          <a:bodyPr/>
          <a:lstStyle/>
          <a:p>
            <a:pPr algn="l"/>
            <a:r>
              <a:rPr lang="de-DE" smtClean="0"/>
              <a:t>Führen und Fahren von Fahrzeugen im Feuerwehrdienst - Medienpaket der Feuerwehr-Unfallkassen</a:t>
            </a:r>
            <a:endParaRPr lang="de-DE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423B7A90-2FBE-47B3-B648-EE485CED701D}"/>
              </a:ext>
            </a:extLst>
          </p:cNvPr>
          <p:cNvSpPr txBox="1">
            <a:spLocks noChangeArrowheads="1"/>
          </p:cNvSpPr>
          <p:nvPr/>
        </p:nvSpPr>
        <p:spPr>
          <a:xfrm>
            <a:off x="599905" y="1681165"/>
            <a:ext cx="8287617" cy="4713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de-DE" alt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Kommunikation und sicheres Absitzen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alt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Während </a:t>
            </a:r>
            <a:r>
              <a:rPr lang="de-DE" alt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Einsatzfahrt ist die Kommunikation mit der Leitstelle und anderen </a:t>
            </a:r>
            <a:r>
              <a:rPr lang="de-DE" alt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Einsatzkräften wichtig:</a:t>
            </a:r>
            <a:endParaRPr lang="de-DE" altLang="de-DE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Nutzung des Funkgerätes während der Fahrt auch ohne Beifahrer erlaubt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 Sicherheitsgründen sollten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jedoch Funkgeräte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während der Fahrt nur von der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Beifahrerin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bzw. vom Beifahrer benutzt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Beeinträchtigung von Gehör und Sicht des Fahrzeug-                                      führenden vermeiden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Sicheres Absitzen aus dem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Einsatzfahrzeug,                                                             kein Auf-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bzw. Abspringen </a:t>
            </a:r>
            <a:endParaRPr lang="de-D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Absitzen rückwärts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 Nutzung der vorhandenen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Halte-                             griffe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Trittstufen,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dem sogenannten Drei-Punkte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Halt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Korrektes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Schließen der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Türen: Klemmgefahr für Finger!</a:t>
            </a:r>
            <a:endParaRPr lang="de-DE" alt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de-DE" alt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01"/>
          <a:stretch/>
        </p:blipFill>
        <p:spPr>
          <a:xfrm rot="5400000">
            <a:off x="6795131" y="4116252"/>
            <a:ext cx="2419180" cy="168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837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87039" y="1742536"/>
            <a:ext cx="8392274" cy="4459856"/>
          </a:xfrm>
        </p:spPr>
        <p:txBody>
          <a:bodyPr>
            <a:normAutofit fontScale="92500" lnSpcReduction="20000"/>
          </a:bodyPr>
          <a:lstStyle/>
          <a:p>
            <a:pPr marL="0" lvl="2" indent="0">
              <a:lnSpc>
                <a:spcPct val="120000"/>
              </a:lnSpc>
              <a:spcBef>
                <a:spcPts val="1000"/>
              </a:spcBef>
              <a:buClr>
                <a:srgbClr val="002060"/>
              </a:buClr>
              <a:buNone/>
              <a:defRPr/>
            </a:pP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Inhaltsverzeichnis</a:t>
            </a:r>
          </a:p>
          <a:p>
            <a:pPr marL="0" lvl="2" indent="0">
              <a:lnSpc>
                <a:spcPct val="120000"/>
              </a:lnSpc>
              <a:spcBef>
                <a:spcPts val="1000"/>
              </a:spcBef>
              <a:buClr>
                <a:srgbClr val="002060"/>
              </a:buClr>
              <a:buNone/>
              <a:defRPr/>
            </a:pP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	Rechtsgrundlagen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120000"/>
              </a:lnSpc>
              <a:spcBef>
                <a:spcPts val="1000"/>
              </a:spcBef>
              <a:buClr>
                <a:srgbClr val="002060"/>
              </a:buClr>
              <a:buNone/>
              <a:defRPr/>
            </a:pP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Gefährdungsbeurteilung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120000"/>
              </a:lnSpc>
              <a:spcBef>
                <a:spcPts val="1000"/>
              </a:spcBef>
              <a:buClr>
                <a:srgbClr val="002060"/>
              </a:buClr>
              <a:buNone/>
              <a:defRPr/>
            </a:pP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Eignung und Voraussetzungen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120000"/>
              </a:lnSpc>
              <a:spcBef>
                <a:spcPts val="1000"/>
              </a:spcBef>
              <a:buClr>
                <a:srgbClr val="002060"/>
              </a:buClr>
              <a:buNone/>
              <a:defRPr/>
            </a:pP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Fahren im Einsatz / Ladungssicherung / Personentransport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120000"/>
              </a:lnSpc>
              <a:spcBef>
                <a:spcPts val="1000"/>
              </a:spcBef>
              <a:buClr>
                <a:srgbClr val="002060"/>
              </a:buClr>
              <a:buNone/>
              <a:defRPr/>
            </a:pP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Vorbereitende und Nachbereitende Arbeiten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120000"/>
              </a:lnSpc>
              <a:spcBef>
                <a:spcPts val="1000"/>
              </a:spcBef>
              <a:buClr>
                <a:srgbClr val="002060"/>
              </a:buClr>
              <a:buNone/>
              <a:defRPr/>
            </a:pP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Ausbildung / Fahrtrainings / Dokumentation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120000"/>
              </a:lnSpc>
              <a:spcBef>
                <a:spcPts val="1000"/>
              </a:spcBef>
              <a:buClr>
                <a:srgbClr val="002060"/>
              </a:buClr>
              <a:buNone/>
              <a:defRPr/>
            </a:pP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	Sonder- / Wegerechte</a:t>
            </a:r>
          </a:p>
          <a:p>
            <a:pPr marL="0" lvl="2" indent="0">
              <a:lnSpc>
                <a:spcPct val="130000"/>
              </a:lnSpc>
              <a:spcBef>
                <a:spcPts val="1000"/>
              </a:spcBef>
              <a:buClr>
                <a:srgbClr val="002060"/>
              </a:buClr>
              <a:buNone/>
              <a:defRPr/>
            </a:pP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	Sonderfahrzeuge 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Feuerwehrfremde Fahrzeuge</a:t>
            </a:r>
          </a:p>
          <a:p>
            <a:pPr marL="0" lvl="2" indent="0">
              <a:lnSpc>
                <a:spcPct val="130000"/>
              </a:lnSpc>
              <a:spcBef>
                <a:spcPts val="1000"/>
              </a:spcBef>
              <a:buClr>
                <a:srgbClr val="002060"/>
              </a:buClr>
              <a:buNone/>
              <a:defRPr/>
            </a:pP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	Brauchtumsveranstaltungen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Inhaltsverzeichnis</a:t>
            </a:r>
            <a:endParaRPr lang="de-DE" sz="24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13724" y="6394850"/>
            <a:ext cx="8851615" cy="365125"/>
          </a:xfrm>
        </p:spPr>
        <p:txBody>
          <a:bodyPr/>
          <a:lstStyle/>
          <a:p>
            <a:pPr algn="l"/>
            <a:r>
              <a:rPr lang="de-DE" smtClean="0"/>
              <a:t>Führen und Fahren von Fahrzeugen im Feuerwehrdienst - Medienpaket der Feuerwehr-Unfallkassen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986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-649289" y="1781267"/>
            <a:ext cx="10785986" cy="4356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itel 3"/>
          <p:cNvSpPr txBox="1">
            <a:spLocks/>
          </p:cNvSpPr>
          <p:nvPr/>
        </p:nvSpPr>
        <p:spPr>
          <a:xfrm>
            <a:off x="656033" y="1160463"/>
            <a:ext cx="8188688" cy="520702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Vorbereitende </a:t>
            </a:r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 nachbereitende Arbeiten</a:t>
            </a:r>
            <a:endParaRPr lang="de-DE" sz="24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13724" y="6394850"/>
            <a:ext cx="8851615" cy="365125"/>
          </a:xfrm>
        </p:spPr>
        <p:txBody>
          <a:bodyPr/>
          <a:lstStyle/>
          <a:p>
            <a:pPr algn="l"/>
            <a:r>
              <a:rPr lang="de-DE" smtClean="0"/>
              <a:t>Führen und Fahren von Fahrzeugen im Feuerwehrdienst - Medienpaket der Feuerwehr-Unfallkassen</a:t>
            </a:r>
            <a:endParaRPr lang="de-DE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5343BC5E-9B5E-4FD7-9362-F534C073F9CD}"/>
              </a:ext>
            </a:extLst>
          </p:cNvPr>
          <p:cNvSpPr txBox="1">
            <a:spLocks noChangeArrowheads="1"/>
          </p:cNvSpPr>
          <p:nvPr/>
        </p:nvSpPr>
        <p:spPr>
          <a:xfrm>
            <a:off x="599906" y="1681164"/>
            <a:ext cx="8169340" cy="4713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0100" indent="-45720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alt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Feuerwehrfahrzeuge müssen so ausgewählt werden und ausgerüstet sein, dass beim Verladen, Transport und Entladen der Geräte Gefährdungen für </a:t>
            </a:r>
            <a:r>
              <a:rPr lang="de-DE" alt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Feuerwehrangehörige</a:t>
            </a:r>
            <a:r>
              <a:rPr lang="de-DE" alt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insbesondere unter Einsatzbedingungen, vermieden </a:t>
            </a:r>
            <a:r>
              <a:rPr lang="de-DE" alt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werden. Erreicht durch: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Ausreichend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Abstand zwischen den Geräten und den Auf- und Einbauten 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Keine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scharfen Kanten / vorstehende Teile an den Einbauten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Ausschluss von Quetsch- / Scherstellen 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Erleichterung der Entnahme von schwerem Gerät,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durch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Verlastung unten im Fahrzeug oder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geeignete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Entnahmehilfen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Handhabung der Arretierungen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Geräte,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Aus-                                                    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züge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Klappen auch mit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Schutzhandschuhen</a:t>
            </a:r>
            <a:endParaRPr lang="de-DE" alt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9246" y="4038006"/>
            <a:ext cx="2725326" cy="18168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816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-649289" y="1781267"/>
            <a:ext cx="10891909" cy="4356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itel 3"/>
          <p:cNvSpPr txBox="1">
            <a:spLocks/>
          </p:cNvSpPr>
          <p:nvPr/>
        </p:nvSpPr>
        <p:spPr>
          <a:xfrm>
            <a:off x="656033" y="1160463"/>
            <a:ext cx="8188688" cy="520702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Vorbereitende und nachbereitende Arbeiten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558966" y="3109791"/>
            <a:ext cx="5371674" cy="3158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-"/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13724" y="6394850"/>
            <a:ext cx="8851615" cy="365125"/>
          </a:xfrm>
        </p:spPr>
        <p:txBody>
          <a:bodyPr/>
          <a:lstStyle/>
          <a:p>
            <a:pPr algn="l"/>
            <a:r>
              <a:rPr lang="de-DE" smtClean="0"/>
              <a:t>Führen und Fahren von Fahrzeugen im Feuerwehrdienst - Medienpaket der Feuerwehr-Unfallkassen</a:t>
            </a:r>
            <a:endParaRPr lang="de-DE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423B7A90-2FBE-47B3-B648-EE485CED701D}"/>
              </a:ext>
            </a:extLst>
          </p:cNvPr>
          <p:cNvSpPr txBox="1">
            <a:spLocks noChangeArrowheads="1"/>
          </p:cNvSpPr>
          <p:nvPr/>
        </p:nvSpPr>
        <p:spPr>
          <a:xfrm>
            <a:off x="599905" y="1681165"/>
            <a:ext cx="8287617" cy="44623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de-DE" alt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Prüfungen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alt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Prüfung der Wirksamkeit </a:t>
            </a:r>
            <a:r>
              <a:rPr lang="de-DE" alt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Betätigungs- und Sicherheitseinrichtungen </a:t>
            </a:r>
            <a:r>
              <a:rPr lang="de-DE" alt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 der Arbeitsschicht. Während der Nutzung der Fahrzeuge, Beobachtung </a:t>
            </a:r>
            <a:r>
              <a:rPr lang="de-DE" alt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augenfällige Mängel </a:t>
            </a:r>
            <a:r>
              <a:rPr lang="de-DE" alt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hin:</a:t>
            </a:r>
            <a:endParaRPr lang="de-DE" altLang="de-DE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Fahrzeugführende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 bei Mängeln,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die Betriebssicherheit gefährden,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Betrieb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einzustellen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Beachtung der Einhaltung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turnusmäßigen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Haupt-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Abgasuntersuchung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Meldung festgestellter Mängel an die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Führungskraft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Austausch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Reifen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Feuerwehrfahrzeugen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b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-anhängern nach spätestens 10 Jahren oder bei Beschädigungen </a:t>
            </a:r>
            <a:b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(regelmäßige Sichtkontrolle)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Rechtzeitiger Wechsel von Sommer-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Winterreifen </a:t>
            </a:r>
            <a:b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(Faustregel von „O – O“ : von Oktober bis Ostern)</a:t>
            </a:r>
            <a:endParaRPr lang="de-DE" alt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de-DE" alt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976354" y="3957941"/>
            <a:ext cx="2257927" cy="16934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364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-649289" y="1781267"/>
            <a:ext cx="10891909" cy="4356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itel 3"/>
          <p:cNvSpPr txBox="1">
            <a:spLocks/>
          </p:cNvSpPr>
          <p:nvPr/>
        </p:nvSpPr>
        <p:spPr>
          <a:xfrm>
            <a:off x="656033" y="1160463"/>
            <a:ext cx="8188688" cy="520702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Vorbereitende und nachbereitende Arbeiten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558966" y="3109791"/>
            <a:ext cx="5371674" cy="3158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-"/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13724" y="6394850"/>
            <a:ext cx="8851615" cy="365125"/>
          </a:xfrm>
        </p:spPr>
        <p:txBody>
          <a:bodyPr/>
          <a:lstStyle/>
          <a:p>
            <a:pPr algn="l"/>
            <a:r>
              <a:rPr lang="de-DE" smtClean="0"/>
              <a:t>Führen und Fahren von Fahrzeugen im Feuerwehrdienst - Medienpaket der Feuerwehr-Unfallkassen</a:t>
            </a:r>
            <a:endParaRPr lang="de-DE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423B7A90-2FBE-47B3-B648-EE485CED701D}"/>
              </a:ext>
            </a:extLst>
          </p:cNvPr>
          <p:cNvSpPr txBox="1">
            <a:spLocks noChangeArrowheads="1"/>
          </p:cNvSpPr>
          <p:nvPr/>
        </p:nvSpPr>
        <p:spPr>
          <a:xfrm>
            <a:off x="599905" y="1681165"/>
            <a:ext cx="8287617" cy="44623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de-DE" altLang="de-D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Betriebssicherheit und Prüfung der </a:t>
            </a:r>
            <a:r>
              <a:rPr lang="de-DE" alt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Beladung</a:t>
            </a:r>
            <a:endParaRPr lang="de-DE" altLang="de-D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0100" indent="-45720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alt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</a:t>
            </a:r>
            <a:r>
              <a:rPr lang="de-DE" alt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Bedarf, mindestens jedoch einmal pro Jahr, müssen Fahrzeuge durch eine/n Sachkundige/n auf ihren betriebssicheren Zustand geprüft </a:t>
            </a:r>
            <a:r>
              <a:rPr lang="de-DE" alt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</a:p>
          <a:p>
            <a:pPr marL="440100" indent="-45720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alt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 </a:t>
            </a:r>
            <a:r>
              <a:rPr lang="de-DE" alt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Prüfung </a:t>
            </a:r>
            <a:r>
              <a:rPr lang="de-DE" alt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muss </a:t>
            </a:r>
            <a:r>
              <a:rPr lang="de-DE" alt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sowohl den verkehrssicheren als auch den arbeitssicheren Zustand des Fahrzeuges </a:t>
            </a:r>
            <a:r>
              <a:rPr lang="de-DE" alt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umfassen</a:t>
            </a:r>
            <a:endParaRPr lang="de-DE" altLang="de-DE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0100" indent="-45720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alt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Regelmäßige Kontrolle von </a:t>
            </a:r>
            <a:r>
              <a:rPr lang="de-DE" alt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Erste-Hilfe Material, </a:t>
            </a:r>
            <a:r>
              <a:rPr lang="de-DE" alt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Warndreieck, </a:t>
            </a:r>
            <a:r>
              <a:rPr lang="de-DE" alt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Warnkleidung und Blitzleuchten auf Vollständigkeit und </a:t>
            </a:r>
            <a:r>
              <a:rPr lang="de-DE" alt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Funktion</a:t>
            </a:r>
          </a:p>
          <a:p>
            <a:pPr marL="440100" indent="-45720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alt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Kraftstoffkanister aus Polyethylen </a:t>
            </a:r>
            <a:r>
              <a:rPr lang="de-DE" alt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 fünf </a:t>
            </a:r>
            <a:r>
              <a:rPr lang="de-DE" alt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Jahre </a:t>
            </a:r>
            <a:r>
              <a:rPr lang="de-DE" alt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 </a:t>
            </a:r>
            <a:r>
              <a:rPr lang="de-DE" alt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Herstellungsdatum auszus</a:t>
            </a:r>
            <a:r>
              <a:rPr lang="de-DE" alt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ondern </a:t>
            </a:r>
            <a:br>
              <a:rPr lang="de-DE" alt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(siehe Stempelung)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2119" y="4878355"/>
            <a:ext cx="2038521" cy="13590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112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-649289" y="1781267"/>
            <a:ext cx="10891909" cy="4356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itel 3"/>
          <p:cNvSpPr txBox="1">
            <a:spLocks/>
          </p:cNvSpPr>
          <p:nvPr/>
        </p:nvSpPr>
        <p:spPr>
          <a:xfrm>
            <a:off x="656033" y="1160463"/>
            <a:ext cx="8188688" cy="520702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Ausbildung / Fahrtrainings / Dokumentation</a:t>
            </a: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13724" y="6394850"/>
            <a:ext cx="8851615" cy="365125"/>
          </a:xfrm>
        </p:spPr>
        <p:txBody>
          <a:bodyPr/>
          <a:lstStyle/>
          <a:p>
            <a:pPr algn="l"/>
            <a:r>
              <a:rPr lang="de-DE" smtClean="0"/>
              <a:t>Führen und Fahren von Fahrzeugen im Feuerwehrdienst - Medienpaket der Feuerwehr-Unfallkassen</a:t>
            </a:r>
            <a:endParaRPr lang="de-DE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423B7A90-2FBE-47B3-B648-EE485CED701D}"/>
              </a:ext>
            </a:extLst>
          </p:cNvPr>
          <p:cNvSpPr txBox="1">
            <a:spLocks noChangeArrowheads="1"/>
          </p:cNvSpPr>
          <p:nvPr/>
        </p:nvSpPr>
        <p:spPr>
          <a:xfrm>
            <a:off x="599905" y="1681165"/>
            <a:ext cx="8393554" cy="4462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de-DE" altLang="de-D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Übungs- und </a:t>
            </a:r>
            <a:r>
              <a:rPr lang="de-DE" alt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Ausbildungsfahrten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alt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Vertraut machen mit grundlegenden </a:t>
            </a:r>
            <a:r>
              <a:rPr lang="de-DE" alt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Eigenschaften der </a:t>
            </a:r>
            <a:r>
              <a:rPr lang="de-DE" alt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Einsatzfahrzeuge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Größe, Funktion und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Fahrverhalten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unterschiedlicher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Fahrzeuge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Kennenlernen der Bedienelemente und Funktionen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Notwendigkeit regelmäßiger Aus-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Fortbildung sowie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Fahrübungen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Übungen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dienen dazu, Fahrzeugtechnik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Feuerwehrausstattung für den Einsatz sicher bedienen zu können </a:t>
            </a:r>
            <a:endParaRPr lang="de-DE" altLang="de-D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Sicherer Umgang mit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besonderen, einsatz-                                                         bedingten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Verkehrssituationen </a:t>
            </a:r>
            <a:endParaRPr lang="de-DE" altLang="de-D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Bedienung feuerwehrspezifischer Ausstattungs-                                                </a:t>
            </a:r>
            <a:r>
              <a:rPr lang="de-DE" alt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elemente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Pumpen, Aggregate, Zug-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de-DE" alt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Hubein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                                               </a:t>
            </a:r>
            <a:r>
              <a:rPr lang="de-DE" alt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richtungen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Lichtmast oder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Zumischungsanlagen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6242687" y="4130703"/>
            <a:ext cx="2667089" cy="1778059"/>
            <a:chOff x="6242687" y="4130703"/>
            <a:chExt cx="2667089" cy="1778059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2687" y="4130703"/>
              <a:ext cx="2667089" cy="177805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" name="Rechteck 2"/>
            <p:cNvSpPr/>
            <p:nvPr/>
          </p:nvSpPr>
          <p:spPr>
            <a:xfrm>
              <a:off x="7390116" y="5240023"/>
              <a:ext cx="368490" cy="8871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99076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-649289" y="1781267"/>
            <a:ext cx="10891909" cy="4356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itel 3"/>
          <p:cNvSpPr txBox="1">
            <a:spLocks/>
          </p:cNvSpPr>
          <p:nvPr/>
        </p:nvSpPr>
        <p:spPr>
          <a:xfrm>
            <a:off x="656033" y="1160463"/>
            <a:ext cx="8188688" cy="520702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Ausbildung / Fahrtrainings / Dokumentation</a:t>
            </a: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13724" y="6394850"/>
            <a:ext cx="8851615" cy="365125"/>
          </a:xfrm>
        </p:spPr>
        <p:txBody>
          <a:bodyPr/>
          <a:lstStyle/>
          <a:p>
            <a:pPr algn="l"/>
            <a:r>
              <a:rPr lang="de-DE" smtClean="0"/>
              <a:t>Führen und Fahren von Fahrzeugen im Feuerwehrdienst - Medienpaket der Feuerwehr-Unfallkassen</a:t>
            </a:r>
            <a:endParaRPr lang="de-DE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423B7A90-2FBE-47B3-B648-EE485CED701D}"/>
              </a:ext>
            </a:extLst>
          </p:cNvPr>
          <p:cNvSpPr txBox="1">
            <a:spLocks noChangeArrowheads="1"/>
          </p:cNvSpPr>
          <p:nvPr/>
        </p:nvSpPr>
        <p:spPr>
          <a:xfrm>
            <a:off x="599905" y="1681165"/>
            <a:ext cx="8393554" cy="44623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de-DE" altLang="de-D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Übungs- und </a:t>
            </a:r>
            <a:r>
              <a:rPr lang="de-DE" alt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Ausbildungsfahrten</a:t>
            </a:r>
          </a:p>
          <a:p>
            <a:pPr marL="440100" indent="-45720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Übungsfahrten erfolgen erst, 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wenn alle Fahreinrichtungen </a:t>
            </a:r>
            <a:r>
              <a:rPr lang="de-DE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Fahrzeuges 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den Einsatzkräften </a:t>
            </a:r>
            <a:r>
              <a:rPr lang="de-DE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fehlerfrei 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bedienbar sind und auf das Verhalten im </a:t>
            </a:r>
            <a:r>
              <a:rPr lang="de-DE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Straßenverkehr </a:t>
            </a:r>
            <a:r>
              <a:rPr lang="de-DE" alt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der Nutzung von Sonderrechten hingewiesen </a:t>
            </a:r>
            <a:r>
              <a:rPr lang="de-DE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wurde.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Bessere Einschätzung der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Abmessungen des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Fahrzeugs 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 von korrektem Einweisen, Rangieren und Kuppeln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Einsatzfahrzeugen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von Anfahrts-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Durchfahrts- oder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Parksituationen mittels einfach gestaltetem Fahrparcours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Routine für gefahrlose Einsatzabläufe durch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sicheres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Abstellen und Absichern des Fahrzeuges                                                           am Einsatzort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Ausreichend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große Stellplätze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ein sicheres </a:t>
            </a:r>
            <a:b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Abstellen von Fahrzeugen im Feuerwehrhaus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703" y="4699703"/>
            <a:ext cx="2156346" cy="14375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703" y="3175694"/>
            <a:ext cx="2156346" cy="14375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436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-649289" y="1781267"/>
            <a:ext cx="10891909" cy="4356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itel 3"/>
          <p:cNvSpPr txBox="1">
            <a:spLocks/>
          </p:cNvSpPr>
          <p:nvPr/>
        </p:nvSpPr>
        <p:spPr>
          <a:xfrm>
            <a:off x="656033" y="1160463"/>
            <a:ext cx="8188688" cy="520702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Ausbildung / Fahrtrainings / Dokumentation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558966" y="3109791"/>
            <a:ext cx="5371674" cy="3158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-"/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13724" y="6394850"/>
            <a:ext cx="8851615" cy="365125"/>
          </a:xfrm>
        </p:spPr>
        <p:txBody>
          <a:bodyPr/>
          <a:lstStyle/>
          <a:p>
            <a:pPr algn="l"/>
            <a:r>
              <a:rPr lang="de-DE" smtClean="0"/>
              <a:t>Führen und Fahren von Fahrzeugen im Feuerwehrdienst - Medienpaket der Feuerwehr-Unfallkassen</a:t>
            </a:r>
            <a:endParaRPr lang="de-DE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423B7A90-2FBE-47B3-B648-EE485CED701D}"/>
              </a:ext>
            </a:extLst>
          </p:cNvPr>
          <p:cNvSpPr txBox="1">
            <a:spLocks noChangeArrowheads="1"/>
          </p:cNvSpPr>
          <p:nvPr/>
        </p:nvSpPr>
        <p:spPr>
          <a:xfrm>
            <a:off x="599905" y="1681165"/>
            <a:ext cx="8287617" cy="4462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de-DE" alt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Dokumentation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alt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 </a:t>
            </a:r>
            <a:r>
              <a:rPr lang="de-DE" alt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erfolgte Unterweisungsfahrten ist ein Nachweis in Form einer Bestätigung zu führen. </a:t>
            </a:r>
            <a:endParaRPr lang="de-DE" altLang="de-DE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Ausstellung durch eine geeignete beauftragte Person (z. B. der / die Ausbildende)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Maschinistinnen /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Maschinisten sowie Gerätewartinnen /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Gerätewarte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haben Checklisten für die regelmäßige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Über-                            </a:t>
            </a:r>
            <a:r>
              <a:rPr lang="de-DE" alt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prüfung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Fahrzeuge und die Dokumentation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 nutzen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Turnusmäßige Überprüfung der Führerscheine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 halb-                                             jährliche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Überprüfung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wird als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ausreichend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angesehen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Verlust der Fahrerlaubnis ist unverzüglich zu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melden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750" t="33760" r="31639" b="16667"/>
          <a:stretch/>
        </p:blipFill>
        <p:spPr>
          <a:xfrm>
            <a:off x="7115239" y="3429195"/>
            <a:ext cx="1772283" cy="25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181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-649289" y="1781267"/>
            <a:ext cx="10891909" cy="4356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itel 3"/>
          <p:cNvSpPr txBox="1">
            <a:spLocks/>
          </p:cNvSpPr>
          <p:nvPr/>
        </p:nvSpPr>
        <p:spPr>
          <a:xfrm>
            <a:off x="656033" y="1160463"/>
            <a:ext cx="8188688" cy="520702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Ausbildung / Fahrtrainings / Dokumentation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558966" y="3109791"/>
            <a:ext cx="5371674" cy="3158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-"/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13724" y="6394850"/>
            <a:ext cx="8851615" cy="365125"/>
          </a:xfrm>
        </p:spPr>
        <p:txBody>
          <a:bodyPr/>
          <a:lstStyle/>
          <a:p>
            <a:pPr algn="l"/>
            <a:r>
              <a:rPr lang="de-DE" smtClean="0"/>
              <a:t>Führen und Fahren von Fahrzeugen im Feuerwehrdienst - Medienpaket der Feuerwehr-Unfallkassen</a:t>
            </a:r>
            <a:endParaRPr lang="de-DE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423B7A90-2FBE-47B3-B648-EE485CED701D}"/>
              </a:ext>
            </a:extLst>
          </p:cNvPr>
          <p:cNvSpPr txBox="1">
            <a:spLocks noChangeArrowheads="1"/>
          </p:cNvSpPr>
          <p:nvPr/>
        </p:nvSpPr>
        <p:spPr>
          <a:xfrm>
            <a:off x="599905" y="1681165"/>
            <a:ext cx="8287617" cy="4462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de-DE" alt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Fahrsicherheitstraining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altLang="de-DE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Professionelle </a:t>
            </a:r>
            <a:r>
              <a:rPr lang="de-DE" altLang="de-DE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Fahrtrainings und Fahrsicherheitstrainings ergänzen Übungswissen oder bilden die Grundlage für das sichere Führen von Einsatzfahrzeugen in </a:t>
            </a:r>
            <a:r>
              <a:rPr lang="de-DE" altLang="de-DE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herausfordernden </a:t>
            </a:r>
            <a:r>
              <a:rPr lang="de-DE" altLang="de-DE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Situationen</a:t>
            </a:r>
            <a:r>
              <a:rPr lang="de-DE" altLang="de-DE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Regelmäßige Aus- und Weiterbildungen helfen auch erfahrenen Maschinistinnen und Maschinisten, vorhandenes Wissen wieder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aufzufrischen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Wichtiger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Lernprozess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Neulinge,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fehlende Erfahrungen beim Führen eines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solchen Fahrzeuges auszugleichen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Sinnvoll ist die Nutzung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auch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Angeboten für</a:t>
            </a:r>
            <a:b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Fahrtraining im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Simulator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061" y="4363058"/>
            <a:ext cx="2661313" cy="17742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404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-649289" y="1781267"/>
            <a:ext cx="10891909" cy="4356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itel 3"/>
          <p:cNvSpPr txBox="1">
            <a:spLocks/>
          </p:cNvSpPr>
          <p:nvPr/>
        </p:nvSpPr>
        <p:spPr>
          <a:xfrm>
            <a:off x="656033" y="1160463"/>
            <a:ext cx="8188688" cy="520702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Sonder- / Wegerechte</a:t>
            </a: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13724" y="6394850"/>
            <a:ext cx="8851615" cy="365125"/>
          </a:xfrm>
        </p:spPr>
        <p:txBody>
          <a:bodyPr/>
          <a:lstStyle/>
          <a:p>
            <a:pPr algn="l"/>
            <a:r>
              <a:rPr lang="de-DE" smtClean="0"/>
              <a:t>Führen und Fahren von Fahrzeugen im Feuerwehrdienst - Medienpaket der Feuerwehr-Unfallkassen</a:t>
            </a:r>
            <a:endParaRPr lang="de-DE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423B7A90-2FBE-47B3-B648-EE485CED701D}"/>
              </a:ext>
            </a:extLst>
          </p:cNvPr>
          <p:cNvSpPr txBox="1">
            <a:spLocks noChangeArrowheads="1"/>
          </p:cNvSpPr>
          <p:nvPr/>
        </p:nvSpPr>
        <p:spPr>
          <a:xfrm>
            <a:off x="599905" y="1681165"/>
            <a:ext cx="8287617" cy="4462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de-DE" alt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Einsatzfahrten</a:t>
            </a:r>
            <a:r>
              <a:rPr lang="de-DE" alt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als auch Fahrten zum Einsatz, unterliegen bestimmten Sonder- und Wegerechten</a:t>
            </a:r>
            <a:r>
              <a:rPr lang="de-DE" alt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Ausübung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 unter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Berücksichtigung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öffentlichen Sicherheit und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Ordnung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Regelmäßige besondere Unterweisungen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wenn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Feuerwehrfahrzeuge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Verwendung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blauem Blinklicht und Einsatzhorn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geführt werden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Durchführung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Unterweisungen anhand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StVO, der StVZO und den DGUV Vorschriften </a:t>
            </a:r>
            <a:endParaRPr lang="de-DE" altLang="de-D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Allenfalls </a:t>
            </a:r>
            <a:r>
              <a:rPr lang="de-DE" altLang="de-DE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 mäßige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Geschwindigkeitsüberschreitungen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dem privaten PKW </a:t>
            </a:r>
            <a:r>
              <a:rPr lang="de-DE" altLang="de-DE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ohne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Gefährdungen anderer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Verkehrsteilnehmer. Diese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 nicht erkennen, dass ein Feuerwehrangehöriger im Privat-Kfz zu einem Einsatz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fährt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Überschreitungen der Vorschriften </a:t>
            </a:r>
            <a:r>
              <a:rPr lang="de-DE" alt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 auch </a:t>
            </a:r>
            <a:r>
              <a:rPr lang="de-DE" alt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weiterhin als </a:t>
            </a:r>
            <a:r>
              <a:rPr lang="de-DE" alt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Ordnungs-widrigkeit </a:t>
            </a:r>
            <a:r>
              <a:rPr lang="de-DE" alt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oder Straftat geahndet werden. </a:t>
            </a:r>
            <a:r>
              <a:rPr lang="de-DE" altLang="de-DE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Verantwortlich dafür ist </a:t>
            </a:r>
            <a:r>
              <a:rPr lang="de-DE" altLang="de-DE" sz="1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immer</a:t>
            </a:r>
            <a:r>
              <a:rPr lang="de-DE" altLang="de-DE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allein der Fahrer oder die Fahrerin des Fahrzeugs</a:t>
            </a:r>
            <a:r>
              <a:rPr lang="de-DE" altLang="de-DE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555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-649289" y="1781267"/>
            <a:ext cx="10891909" cy="4356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itel 3"/>
          <p:cNvSpPr txBox="1">
            <a:spLocks/>
          </p:cNvSpPr>
          <p:nvPr/>
        </p:nvSpPr>
        <p:spPr>
          <a:xfrm>
            <a:off x="656033" y="1160463"/>
            <a:ext cx="8188688" cy="520702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Sonderfahrzeuge / Feuerwehrfremde Fahrzeuge</a:t>
            </a:r>
            <a:endParaRPr lang="de-DE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13724" y="6394850"/>
            <a:ext cx="8851615" cy="365125"/>
          </a:xfrm>
        </p:spPr>
        <p:txBody>
          <a:bodyPr/>
          <a:lstStyle/>
          <a:p>
            <a:pPr algn="l"/>
            <a:r>
              <a:rPr lang="de-DE" smtClean="0"/>
              <a:t>Führen und Fahren von Fahrzeugen im Feuerwehrdienst - Medienpaket der Feuerwehr-Unfallkassen</a:t>
            </a:r>
            <a:endParaRPr lang="de-DE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423B7A90-2FBE-47B3-B648-EE485CED701D}"/>
              </a:ext>
            </a:extLst>
          </p:cNvPr>
          <p:cNvSpPr txBox="1">
            <a:spLocks noChangeArrowheads="1"/>
          </p:cNvSpPr>
          <p:nvPr/>
        </p:nvSpPr>
        <p:spPr>
          <a:xfrm>
            <a:off x="599905" y="1681165"/>
            <a:ext cx="8287617" cy="44623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de-DE" altLang="de-DE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altLang="de-DE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Einsatzspektrum der Freiwilligen Feuerwehr ist vielfältig. Neue Technologien und erweiterte Einsätze führen dazu, dass </a:t>
            </a:r>
            <a:r>
              <a:rPr lang="de-DE" altLang="de-DE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sowohl Sonder-</a:t>
            </a:r>
            <a:r>
              <a:rPr lang="de-DE" altLang="de-DE" sz="1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fahrzeuge</a:t>
            </a:r>
            <a:r>
              <a:rPr lang="de-DE" altLang="de-DE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auch feuerwehrfremde Fahrzeuge zum Einsatz kommen</a:t>
            </a:r>
            <a:r>
              <a:rPr lang="de-DE" altLang="de-DE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altLang="de-DE" sz="1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Weiterführende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Unterweisungen bzw. Ausbildungen und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eventuell Sicherheitsprüfungen sind erforderlich </a:t>
            </a:r>
            <a:b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(z. B. Drehleiter, Seilwinde, Ladebordwand)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Achtung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Umbauten: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ist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eine technische Überprüfung durch eine dazu befähigte Person sowie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Eintrag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die Fahrzeugpapiere zu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achten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zusätzlich mitgeführter Ladung ist auf die korrekte Lagerung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(möglichst tiefer Schwerpunkt) und ausreichende Sicherung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achten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Einhaltung zulässiger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Werte wie Gesamtgewicht oder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Achslasten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Zuwiderhandlungen droht der Verlust der Betriebserlaubnis. Fahrzeughalter und –</a:t>
            </a:r>
            <a:r>
              <a:rPr lang="de-DE" alt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halterin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sowie Fahrer und Fahrerinnen drohen juristische Konsequenzen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alt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614" y="2701120"/>
            <a:ext cx="1722448" cy="11482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66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-649289" y="1781267"/>
            <a:ext cx="10891909" cy="4356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itel 3"/>
          <p:cNvSpPr txBox="1">
            <a:spLocks/>
          </p:cNvSpPr>
          <p:nvPr/>
        </p:nvSpPr>
        <p:spPr>
          <a:xfrm>
            <a:off x="656033" y="1160463"/>
            <a:ext cx="8188688" cy="520702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Sonderfahrzeuge / Feuerwehrfremde Fahrzeuge</a:t>
            </a:r>
            <a:endParaRPr lang="de-DE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13724" y="6394850"/>
            <a:ext cx="8851615" cy="365125"/>
          </a:xfrm>
        </p:spPr>
        <p:txBody>
          <a:bodyPr/>
          <a:lstStyle/>
          <a:p>
            <a:pPr algn="l"/>
            <a:r>
              <a:rPr lang="de-DE" smtClean="0"/>
              <a:t>Führen und Fahren von Fahrzeugen im Feuerwehrdienst - Medienpaket der Feuerwehr-Unfallkassen</a:t>
            </a:r>
            <a:endParaRPr lang="de-DE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423B7A90-2FBE-47B3-B648-EE485CED701D}"/>
              </a:ext>
            </a:extLst>
          </p:cNvPr>
          <p:cNvSpPr txBox="1">
            <a:spLocks noChangeArrowheads="1"/>
          </p:cNvSpPr>
          <p:nvPr/>
        </p:nvSpPr>
        <p:spPr>
          <a:xfrm>
            <a:off x="599905" y="1681165"/>
            <a:ext cx="8365675" cy="4462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de-DE" altLang="de-DE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altLang="de-DE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Einsatz „feuerwehrfremder“ Fahrzeuge oder Maschinen </a:t>
            </a:r>
            <a:r>
              <a:rPr lang="de-DE" altLang="de-DE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 hilfreich</a:t>
            </a:r>
            <a:r>
              <a:rPr lang="de-DE" altLang="de-DE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um die </a:t>
            </a:r>
            <a:r>
              <a:rPr lang="de-DE" altLang="de-DE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besondere Aufgaben </a:t>
            </a:r>
            <a:r>
              <a:rPr lang="de-DE" altLang="de-DE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schnell und praktikabel zu </a:t>
            </a:r>
            <a:r>
              <a:rPr lang="de-DE" altLang="de-DE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lösen, bei denen vorhandene Feuerwehrtechnik nicht weiterhilft.</a:t>
            </a:r>
            <a:endParaRPr lang="de-DE" altLang="de-DE" sz="1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Fahrzeugführende müssen im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Führen des Fahrzeuges unterwiesen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sein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Befähigung hierzu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muss nachgewiesen sein</a:t>
            </a:r>
            <a:endParaRPr lang="de-DE" alt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müssen zuverlässig und zum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Führen des Fahrzeuges bestimmt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worden sein</a:t>
            </a:r>
            <a:endParaRPr lang="de-DE" alt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Sonderfahrzeuge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müssen bestimmungsgemäß eingesetzt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endParaRPr lang="de-DE" alt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 müssen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betriebssicherem Zustand sein. Dieser ist regelmäßig durch eine Prüfung zu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belegen</a:t>
            </a:r>
            <a:endParaRPr lang="de-DE" alt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Fahrzeuge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dürfen nur von Personen geführt werden, die das 18. Lebensjahr vollendet haben und körperlich und geistig geeignet sind. </a:t>
            </a:r>
            <a:endParaRPr lang="de-DE" altLang="de-D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Geeignete Schutzkleidung muss vorhanden sein.</a:t>
            </a:r>
            <a:endParaRPr lang="de-DE" alt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31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13724" y="6394850"/>
            <a:ext cx="8851615" cy="365125"/>
          </a:xfrm>
        </p:spPr>
        <p:txBody>
          <a:bodyPr/>
          <a:lstStyle/>
          <a:p>
            <a:pPr algn="l"/>
            <a:r>
              <a:rPr lang="de-DE" smtClean="0"/>
              <a:t>Führen und Fahren von Fahrzeugen im Feuerwehrdienst - Medienpaket der Feuerwehr-Unfallkassen</a:t>
            </a:r>
            <a:endParaRPr lang="de-DE" dirty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99906" y="1681165"/>
            <a:ext cx="8169340" cy="4462315"/>
          </a:xfrm>
        </p:spPr>
        <p:txBody>
          <a:bodyPr>
            <a:normAutofit/>
          </a:bodyPr>
          <a:lstStyle/>
          <a:p>
            <a:pPr marL="440100" indent="-45720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Europäisches Recht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Vereinheitlichung der Führerscheinklassen und EG-Fahrzeugklassen in der EU mit der 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Richtlinie 2006/126/EG</a:t>
            </a:r>
          </a:p>
          <a:p>
            <a:pPr marL="440100" indent="-45720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Bundesrecht: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Straßenverkehrsgesetz (StVG)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entsprechende Verordnungen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Straßenverkehrs-Ordnung (StVO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Straßenverkehrs-Zulassungs-Ordnung (StVZO) </a:t>
            </a:r>
            <a:endParaRPr lang="de-D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Fahrerlaubnis-Verordnung (FeV)</a:t>
            </a:r>
          </a:p>
          <a:p>
            <a:pPr marL="440100" indent="-45720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altLang="de-DE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Landesrecht: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Landesspezifische Regelungen oder Erlasse der einzelnen Bundesländer</a:t>
            </a:r>
          </a:p>
          <a:p>
            <a:pPr marL="897300" lvl="2" indent="0">
              <a:lnSpc>
                <a:spcPct val="120000"/>
              </a:lnSpc>
              <a:buNone/>
            </a:pPr>
            <a:endParaRPr lang="de-DE" altLang="de-DE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itel 3"/>
          <p:cNvSpPr txBox="1">
            <a:spLocks/>
          </p:cNvSpPr>
          <p:nvPr/>
        </p:nvSpPr>
        <p:spPr>
          <a:xfrm>
            <a:off x="656033" y="1160463"/>
            <a:ext cx="8188688" cy="520702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Rechtsgrundlagen</a:t>
            </a:r>
          </a:p>
        </p:txBody>
      </p:sp>
    </p:spTree>
    <p:extLst>
      <p:ext uri="{BB962C8B-B14F-4D97-AF65-F5344CB8AC3E}">
        <p14:creationId xmlns:p14="http://schemas.microsoft.com/office/powerpoint/2010/main" val="428522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-649289" y="1781267"/>
            <a:ext cx="10891909" cy="4356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itel 3"/>
          <p:cNvSpPr txBox="1">
            <a:spLocks/>
          </p:cNvSpPr>
          <p:nvPr/>
        </p:nvSpPr>
        <p:spPr>
          <a:xfrm>
            <a:off x="656033" y="1160463"/>
            <a:ext cx="8188688" cy="520702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Brauchtumsveranstaltungen</a:t>
            </a:r>
            <a:endParaRPr lang="de-DE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13724" y="6394850"/>
            <a:ext cx="8851615" cy="365125"/>
          </a:xfrm>
        </p:spPr>
        <p:txBody>
          <a:bodyPr/>
          <a:lstStyle/>
          <a:p>
            <a:pPr algn="l"/>
            <a:r>
              <a:rPr lang="de-DE" smtClean="0"/>
              <a:t>Führen und Fahren von Fahrzeugen im Feuerwehrdienst - Medienpaket der Feuerwehr-Unfallkassen</a:t>
            </a:r>
            <a:endParaRPr lang="de-DE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423B7A90-2FBE-47B3-B648-EE485CED701D}"/>
              </a:ext>
            </a:extLst>
          </p:cNvPr>
          <p:cNvSpPr txBox="1">
            <a:spLocks noChangeArrowheads="1"/>
          </p:cNvSpPr>
          <p:nvPr/>
        </p:nvSpPr>
        <p:spPr>
          <a:xfrm>
            <a:off x="599905" y="1681165"/>
            <a:ext cx="8365675" cy="4462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altLang="de-DE" sz="1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altLang="de-DE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Mitnahme von Personen auf der Ladefläche von Kraftfahrzeugen und auf der Ladefläche von Anhängern ist laut Straßenverkehrs-Ordnung </a:t>
            </a:r>
            <a:r>
              <a:rPr lang="de-DE" altLang="de-DE" sz="19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verboten</a:t>
            </a:r>
            <a:r>
              <a:rPr lang="de-DE" altLang="de-DE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altLang="de-DE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Ausnahmen sind </a:t>
            </a:r>
            <a:r>
              <a:rPr lang="de-DE" altLang="de-DE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 bei </a:t>
            </a:r>
            <a:r>
              <a:rPr lang="de-DE" altLang="de-DE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Brauchtumsveranstaltungen möglich. Diese sind bei der zuständigen Behörde schriftlich zu beantragen und vom Träger bzw. der Trägerin der Feuerwehr zu dokumentieren. </a:t>
            </a:r>
          </a:p>
          <a:p>
            <a:pPr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altLang="de-DE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 den Brauchtumsveranstaltungen gehört aber </a:t>
            </a:r>
            <a:r>
              <a:rPr lang="de-DE" altLang="de-DE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z</a:t>
            </a:r>
            <a:r>
              <a:rPr lang="de-DE" altLang="de-DE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B. </a:t>
            </a:r>
            <a:r>
              <a:rPr lang="de-DE" altLang="de-DE" sz="19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de-DE" altLang="de-DE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Einsammeln von Tannenbäumen, </a:t>
            </a:r>
            <a:r>
              <a:rPr lang="de-DE" altLang="de-DE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Altpapier oder Altmetallen </a:t>
            </a:r>
            <a:r>
              <a:rPr lang="de-DE" altLang="de-DE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 die Feuerwehr.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03" r="6698"/>
          <a:stretch/>
        </p:blipFill>
        <p:spPr>
          <a:xfrm>
            <a:off x="6324721" y="4093173"/>
            <a:ext cx="2520000" cy="16889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695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3"/>
          <p:cNvSpPr txBox="1">
            <a:spLocks/>
          </p:cNvSpPr>
          <p:nvPr/>
        </p:nvSpPr>
        <p:spPr>
          <a:xfrm>
            <a:off x="656033" y="1160463"/>
            <a:ext cx="8188688" cy="520702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Rechtsgrundlagen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99906" y="1681165"/>
            <a:ext cx="8169340" cy="44623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0100" indent="-45720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Einführung und Erlass der DGUV Vorschrift 1 „Grundsätze der Prävention“, findet auch 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staatliche Arbeitsschutzrecht in 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Freiwilligen Feuerwehren Anwendung.</a:t>
            </a: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0100" indent="-45720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alt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 gilt </a:t>
            </a:r>
            <a:r>
              <a:rPr lang="de-DE" alt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seitdem ebenfalls das </a:t>
            </a:r>
            <a:r>
              <a:rPr lang="de-DE" alt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Arbeitsschutzgesetz (ArbSchG</a:t>
            </a:r>
            <a:r>
              <a:rPr lang="de-DE" alt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mit den konkretisierenden Verordnungen, z. B.: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Arbeitsstättenverordnung (ArbStättV)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 - Benutzungsverordnung (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PSA-BV)</a:t>
            </a:r>
            <a:endParaRPr lang="de-DE" alt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0100" indent="-45720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alt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Ebenfalls die technischen Regeln, </a:t>
            </a:r>
            <a:r>
              <a:rPr lang="de-DE" alt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 B.: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Technische Regeln für Arbeitsstätten (ASR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Arbeitsmedizinische Regeln (AMR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Technische Regeln für Betriebssicherheit (TRBS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Technische Regeln für Gefahrstoffe (TRGS)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13724" y="6394850"/>
            <a:ext cx="8851615" cy="365125"/>
          </a:xfrm>
        </p:spPr>
        <p:txBody>
          <a:bodyPr/>
          <a:lstStyle/>
          <a:p>
            <a:pPr algn="l"/>
            <a:r>
              <a:rPr lang="de-DE" smtClean="0"/>
              <a:t>Führen und Fahren von Fahrzeugen im Feuerwehrdienst - Medienpaket der Feuerwehr-Unfallkassen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378" y="3796657"/>
            <a:ext cx="1590606" cy="2266904"/>
          </a:xfrm>
          <a:prstGeom prst="rect">
            <a:avLst/>
          </a:prstGeom>
          <a:ln w="12700" cap="sq">
            <a:solidFill>
              <a:srgbClr val="00499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7105800" y="6102176"/>
            <a:ext cx="14990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Titelseite DGUV Vorschrift 1</a:t>
            </a:r>
            <a:endParaRPr lang="de-DE" sz="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92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3"/>
          <p:cNvSpPr txBox="1">
            <a:spLocks/>
          </p:cNvSpPr>
          <p:nvPr/>
        </p:nvSpPr>
        <p:spPr>
          <a:xfrm>
            <a:off x="656033" y="1160463"/>
            <a:ext cx="8188688" cy="520702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Rechtsgrundlagen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99905" y="1681165"/>
            <a:ext cx="6647229" cy="446231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de-DE" alt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de-DE" alt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Einführung und Erlass der DGUV Vorschrift 49 „Feuerwehren“ wird 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altLang="de-DE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§ 10 </a:t>
            </a:r>
            <a:r>
              <a:rPr lang="de-DE" altLang="de-DE" sz="19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verbindlich</a:t>
            </a:r>
            <a:r>
              <a:rPr lang="de-DE" altLang="de-DE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festgelegt, dass u.a. Feuerwehrfahrzeuge </a:t>
            </a:r>
            <a:r>
              <a:rPr lang="de-DE" altLang="de-DE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unverzüglich der Benutzung entzogen werden, wenn die Schadhaftigkeit die Sicherheit oder Gesundheit von Feuerwehrangehörigen gefährden könnte</a:t>
            </a:r>
            <a:r>
              <a:rPr lang="de-DE" altLang="de-DE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§ </a:t>
            </a:r>
            <a:r>
              <a:rPr lang="de-DE" altLang="de-DE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de-DE" altLang="de-DE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Abs. </a:t>
            </a:r>
            <a:r>
              <a:rPr lang="de-DE" altLang="de-DE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de-DE" altLang="de-DE" sz="19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verbindlich</a:t>
            </a:r>
            <a:r>
              <a:rPr lang="de-DE" altLang="de-DE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festgelegt, dass Gefährdungen durch Feuerwehrfahrzeuge </a:t>
            </a:r>
            <a:r>
              <a:rPr lang="de-DE" altLang="de-DE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Feuerwehrangehörige, </a:t>
            </a:r>
            <a:r>
              <a:rPr lang="de-DE" altLang="de-DE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insbesondere unter Einsatzbedingungen, vermieden werden</a:t>
            </a:r>
            <a:r>
              <a:rPr lang="de-DE" altLang="de-DE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§ 13 Abs. </a:t>
            </a:r>
            <a:r>
              <a:rPr lang="de-DE" altLang="de-DE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de-DE" altLang="de-DE" sz="19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verbindlich</a:t>
            </a:r>
            <a:r>
              <a:rPr lang="de-DE" altLang="de-DE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festgelegt, dass Feuerwehrfahrzeuge </a:t>
            </a:r>
            <a:r>
              <a:rPr lang="de-DE" altLang="de-DE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de-DE" altLang="de-DE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ausgewählt </a:t>
            </a:r>
            <a:r>
              <a:rPr lang="de-DE" altLang="de-DE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 und </a:t>
            </a:r>
            <a:r>
              <a:rPr lang="de-DE" altLang="de-DE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ausgerüstet </a:t>
            </a:r>
            <a:r>
              <a:rPr lang="de-DE" altLang="de-DE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sein müssen, </a:t>
            </a:r>
            <a:r>
              <a:rPr lang="de-DE" altLang="de-DE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dass deren Aufstiege, Tritte, Haltegriffe, Bedienstände sowie begehbare Flächen und Standplätze ein sicheres Ein- und Aussteigen, Begehen und Tätigwerden, insbesondere unter Einsatzbedingungen, ermöglichen.</a:t>
            </a:r>
            <a:endParaRPr lang="de-DE" altLang="de-DE" sz="19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0100" indent="-457200">
              <a:lnSpc>
                <a:spcPct val="120000"/>
              </a:lnSpc>
              <a:buFont typeface="Symbol" panose="05050102010706020507" pitchFamily="18" charset="2"/>
              <a:buChar char="-"/>
            </a:pPr>
            <a:endParaRPr lang="de-DE" altLang="de-DE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12" lvl="1" indent="0">
              <a:buClr>
                <a:srgbClr val="002060"/>
              </a:buClr>
              <a:buFont typeface="Arial" panose="020B0604020202020204" pitchFamily="34" charset="0"/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13724" y="6394850"/>
            <a:ext cx="8851615" cy="365125"/>
          </a:xfrm>
        </p:spPr>
        <p:txBody>
          <a:bodyPr/>
          <a:lstStyle/>
          <a:p>
            <a:pPr algn="l"/>
            <a:r>
              <a:rPr lang="de-DE" smtClean="0"/>
              <a:t>Führen und Fahren von Fahrzeugen im Feuerwehrdienst - Medienpaket der Feuerwehr-Unfallkassen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7135" y="3798000"/>
            <a:ext cx="1597586" cy="2269495"/>
          </a:xfrm>
          <a:prstGeom prst="rect">
            <a:avLst/>
          </a:prstGeom>
          <a:ln w="12700" cap="sq">
            <a:solidFill>
              <a:srgbClr val="00499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feld 7"/>
          <p:cNvSpPr txBox="1"/>
          <p:nvPr/>
        </p:nvSpPr>
        <p:spPr>
          <a:xfrm>
            <a:off x="7247135" y="6079284"/>
            <a:ext cx="15847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Titelseite DGUV Vorschrift 49</a:t>
            </a:r>
            <a:endParaRPr lang="de-DE" sz="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38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3"/>
          <p:cNvSpPr txBox="1">
            <a:spLocks/>
          </p:cNvSpPr>
          <p:nvPr/>
        </p:nvSpPr>
        <p:spPr>
          <a:xfrm>
            <a:off x="656033" y="1160463"/>
            <a:ext cx="8188688" cy="520702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Rechtsgrundlagen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99905" y="1681165"/>
            <a:ext cx="6647229" cy="44623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0100" indent="-45720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alt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de-DE" alt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Einführung und Erlass der DGUV Vorschrift 49 „Feuerwehren“ </a:t>
            </a:r>
            <a:r>
              <a:rPr lang="de-DE" alt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endParaRPr lang="de-DE" altLang="de-DE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§ 19 Abs. 1 </a:t>
            </a:r>
            <a:r>
              <a:rPr lang="de-DE" altLang="de-DE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verbindlich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festgelegt, dass beim Betrieb von Feuerwehrfahrzeugen Feuerwehrangehörige nicht gefährdet werden dürfen.</a:t>
            </a: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§ 19 Abs.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DE" altLang="de-DE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verbindlich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festgelegt, dass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Feuerwehr-</a:t>
            </a:r>
            <a:r>
              <a:rPr lang="de-DE" alt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fahrzeuge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nur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Personen ab dem vollendeten 18. Lebensjahr geführt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 dürfen. Nachweis ihrer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Befähigung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gegenüber der / dem Unternehmer/in. Im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Umgang mit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Feuerwehrfahrzeugen unterwiesen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dafür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bestimmt.</a:t>
            </a:r>
            <a:endParaRPr lang="de-DE" alt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7300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§ 19 Abs.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de-DE" altLang="de-DE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verbindlich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festgelegt, dass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Feuerwehr-angehörige regelmäßig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besonders zu </a:t>
            </a:r>
            <a:r>
              <a:rPr lang="de-DE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unterweisen sind,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wenn sie Feuerwehrfahrzeuge unter Verwendung von blauem Blinklicht und Einsatzhorn führen.</a:t>
            </a:r>
          </a:p>
          <a:p>
            <a:pPr marL="440100" indent="-457200">
              <a:lnSpc>
                <a:spcPct val="120000"/>
              </a:lnSpc>
              <a:buFont typeface="Symbol" panose="05050102010706020507" pitchFamily="18" charset="2"/>
              <a:buChar char="-"/>
            </a:pPr>
            <a:endParaRPr lang="de-DE" altLang="de-DE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12" lvl="1" indent="0">
              <a:buClr>
                <a:srgbClr val="002060"/>
              </a:buClr>
              <a:buFont typeface="Arial" panose="020B0604020202020204" pitchFamily="34" charset="0"/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13724" y="6394850"/>
            <a:ext cx="8851615" cy="365125"/>
          </a:xfrm>
        </p:spPr>
        <p:txBody>
          <a:bodyPr/>
          <a:lstStyle/>
          <a:p>
            <a:pPr algn="l"/>
            <a:r>
              <a:rPr lang="de-DE" b="1" smtClean="0"/>
              <a:t>Führen und Fahren von Fahrzeugen im Feuerwehrdienst - Medienpaket der Feuerwehr-Unfallkassen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7135" y="3798000"/>
            <a:ext cx="1597586" cy="2269495"/>
          </a:xfrm>
          <a:prstGeom prst="rect">
            <a:avLst/>
          </a:prstGeom>
          <a:ln w="12700" cap="sq">
            <a:solidFill>
              <a:srgbClr val="00499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feld 7"/>
          <p:cNvSpPr txBox="1"/>
          <p:nvPr/>
        </p:nvSpPr>
        <p:spPr>
          <a:xfrm>
            <a:off x="7247135" y="6104837"/>
            <a:ext cx="15847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Titelseite DGUV Vorschrift 49</a:t>
            </a:r>
            <a:endParaRPr lang="de-DE" sz="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34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3"/>
          <p:cNvSpPr txBox="1">
            <a:spLocks/>
          </p:cNvSpPr>
          <p:nvPr/>
        </p:nvSpPr>
        <p:spPr>
          <a:xfrm>
            <a:off x="656033" y="1160463"/>
            <a:ext cx="8188688" cy="520702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Rechtsgrundlagen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99906" y="1681165"/>
            <a:ext cx="6327105" cy="4462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lvl="1" indent="-449263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alt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Konkrete Hilfestellung </a:t>
            </a:r>
            <a:r>
              <a:rPr lang="de-DE" alt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liefert dazu die DGUV </a:t>
            </a:r>
            <a:r>
              <a:rPr lang="de-DE" alt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Vorschrift 71 „Fahrzeuge“</a:t>
            </a:r>
          </a:p>
          <a:p>
            <a:pPr marL="449263" lvl="1" indent="-449263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alt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alt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Gefährdungsbeurteilung nach § 4 der DGUV Vorschrift 49 „Feuerwehren“ dient </a:t>
            </a:r>
            <a:r>
              <a:rPr lang="de-DE" alt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Verantwortlichen als Hilfsmittel zur Planung der </a:t>
            </a:r>
            <a:r>
              <a:rPr lang="de-DE" alt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Unterweisungen und Kontrollen.</a:t>
            </a:r>
          </a:p>
          <a:p>
            <a:pPr marL="449263" lvl="1" indent="-449263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alt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 Thema Unterweisungen liefert die DGUV Information 205-024 „Unterweisungshilfen für Einsatzkräfte mit Fahraufgaben“ </a:t>
            </a:r>
            <a:r>
              <a:rPr lang="de-DE" alt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Grundlagen.</a:t>
            </a:r>
            <a:endParaRPr lang="de-DE" altLang="de-DE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0100" indent="-457200">
              <a:lnSpc>
                <a:spcPct val="120000"/>
              </a:lnSpc>
              <a:buFont typeface="Symbol" panose="05050102010706020507" pitchFamily="18" charset="2"/>
              <a:buChar char="-"/>
            </a:pPr>
            <a:endParaRPr lang="de-DE" altLang="de-DE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12" lvl="1" indent="0">
              <a:buClr>
                <a:srgbClr val="002060"/>
              </a:buClr>
              <a:buFont typeface="Arial" panose="020B0604020202020204" pitchFamily="34" charset="0"/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13724" y="6394850"/>
            <a:ext cx="8851615" cy="365125"/>
          </a:xfrm>
        </p:spPr>
        <p:txBody>
          <a:bodyPr/>
          <a:lstStyle/>
          <a:p>
            <a:pPr algn="l"/>
            <a:r>
              <a:rPr lang="de-DE" smtClean="0"/>
              <a:t>Führen und Fahren von Fahrzeugen im Feuerwehrdienst - Medienpaket der Feuerwehr-Unfallkassen</a:t>
            </a:r>
            <a:endParaRPr 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7007902" y="1520299"/>
            <a:ext cx="1912367" cy="2401438"/>
            <a:chOff x="6976800" y="3798000"/>
            <a:chExt cx="1912367" cy="2491942"/>
          </a:xfrm>
        </p:grpSpPr>
        <p:sp>
          <p:nvSpPr>
            <p:cNvPr id="9" name="Textfeld 8"/>
            <p:cNvSpPr txBox="1"/>
            <p:nvPr/>
          </p:nvSpPr>
          <p:spPr>
            <a:xfrm>
              <a:off x="7007902" y="6074498"/>
              <a:ext cx="188126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Titelseite DGUV Vorschrift 71</a:t>
              </a:r>
              <a:endPara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6800" y="3798000"/>
              <a:ext cx="1606265" cy="2268000"/>
            </a:xfrm>
            <a:prstGeom prst="rect">
              <a:avLst/>
            </a:prstGeom>
            <a:ln w="12700" cap="sq">
              <a:solidFill>
                <a:srgbClr val="004994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2464" y="4082603"/>
            <a:ext cx="2392257" cy="20413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560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-649289" y="1781267"/>
            <a:ext cx="10616566" cy="4356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-647110" y="3004457"/>
            <a:ext cx="8206819" cy="339039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itel 3"/>
          <p:cNvSpPr txBox="1">
            <a:spLocks/>
          </p:cNvSpPr>
          <p:nvPr/>
        </p:nvSpPr>
        <p:spPr>
          <a:xfrm>
            <a:off x="656032" y="1160463"/>
            <a:ext cx="8263115" cy="520702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Gefährdungsbeurteilung</a:t>
            </a:r>
            <a:endParaRPr lang="de-DE" sz="24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656033" y="1681165"/>
            <a:ext cx="8188688" cy="4462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de-DE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sz="3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sz="3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sz="3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112" lvl="1" indent="0">
              <a:buClr>
                <a:srgbClr val="002060"/>
              </a:buClr>
              <a:buFont typeface="Arial" panose="020B0604020202020204" pitchFamily="34" charset="0"/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13724" y="6394850"/>
            <a:ext cx="8851615" cy="365125"/>
          </a:xfrm>
        </p:spPr>
        <p:txBody>
          <a:bodyPr/>
          <a:lstStyle/>
          <a:p>
            <a:pPr algn="l"/>
            <a:r>
              <a:rPr lang="de-DE" smtClean="0"/>
              <a:t>Führen und Fahren von Fahrzeugen im Feuerwehrdienst - Medienpaket der Feuerwehr-Unfallkassen</a:t>
            </a:r>
            <a:endParaRPr lang="de-DE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99906" y="1681165"/>
            <a:ext cx="8397094" cy="4462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0100" indent="-45720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die 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Beschaffung und 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Betrieb von Feuerwehrfahrzeugen, ist 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Gefährdungsbeurteilung 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 § 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DGUV Vorschrift 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unerlässlich</a:t>
            </a:r>
          </a:p>
          <a:p>
            <a:pPr marL="440100" indent="-45720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 Gefährdungsbeurteilung</a:t>
            </a: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7300" lvl="1" indent="-457200">
              <a:lnSpc>
                <a:spcPct val="120000"/>
              </a:lnSpc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 das zentrale Instrument zur Ermittlung von Gefährdungen und Belastungen für die Feuerwehrangehörigen zur Abschätzung des davon ausgehenden Risikos</a:t>
            </a:r>
          </a:p>
          <a:p>
            <a:pPr marL="897300" lvl="1" indent="-457200">
              <a:lnSpc>
                <a:spcPct val="120000"/>
              </a:lnSpc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 das Ziel, geeignete Maßnahmen gegen das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Wirk-                                              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samwerden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Gefahren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Belastungen einzuleiten</a:t>
            </a:r>
          </a:p>
          <a:p>
            <a:pPr marL="897300" lvl="1" indent="-457200">
              <a:lnSpc>
                <a:spcPct val="120000"/>
              </a:lnSpc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 ein Verfahren zur Beurteilung von Gesundheits-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und Sicherheitsgefährdungen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Feuerwehrdienst</a:t>
            </a:r>
          </a:p>
          <a:p>
            <a:pPr marL="897300" lvl="1" indent="-457200">
              <a:lnSpc>
                <a:spcPct val="120000"/>
              </a:lnSpc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 eine </a:t>
            </a:r>
            <a:r>
              <a:rPr lang="de-DE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rechtliche Verpflichtung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Unternehmers /                                                 der Unternehmerin 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0100" indent="-457200">
              <a:lnSpc>
                <a:spcPct val="120000"/>
              </a:lnSpc>
              <a:buFont typeface="Symbol" panose="05050102010706020507" pitchFamily="18" charset="2"/>
              <a:buChar char="-"/>
            </a:pPr>
            <a:endParaRPr lang="de-DE" altLang="de-DE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12" lvl="1" indent="0">
              <a:buClr>
                <a:srgbClr val="002060"/>
              </a:buClr>
              <a:buFont typeface="Arial" panose="020B0604020202020204" pitchFamily="34" charset="0"/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545" y="4078704"/>
            <a:ext cx="2397455" cy="17980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256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-649289" y="1781267"/>
            <a:ext cx="10616566" cy="4356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itel 3"/>
          <p:cNvSpPr txBox="1">
            <a:spLocks/>
          </p:cNvSpPr>
          <p:nvPr/>
        </p:nvSpPr>
        <p:spPr>
          <a:xfrm>
            <a:off x="656033" y="1160463"/>
            <a:ext cx="8300590" cy="520702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Gefährdungsbeurteilung</a:t>
            </a:r>
            <a:endParaRPr lang="de-DE" sz="24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13724" y="6394850"/>
            <a:ext cx="8851615" cy="365125"/>
          </a:xfrm>
        </p:spPr>
        <p:txBody>
          <a:bodyPr/>
          <a:lstStyle/>
          <a:p>
            <a:pPr algn="l"/>
            <a:r>
              <a:rPr lang="de-DE" smtClean="0"/>
              <a:t>Führen und Fahren von Fahrzeugen im Feuerwehrdienst - Medienpaket der Feuerwehr-Unfallkassen</a:t>
            </a:r>
            <a:endParaRPr lang="de-DE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99906" y="1681165"/>
            <a:ext cx="8169340" cy="2186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0100" indent="-45720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 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 der Gefährdungsbeurteilung liegt immer und ausnahmslos 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beim Unternehmer / der Unternehmerin.</a:t>
            </a: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0100" indent="-45720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enn 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erforderlich, sind geeignete Führungskräfte der Feuerwehr und Fachkräfte der Gemeinde (Fachkraft für Arbeitssicherheit und Betriebsarzt) 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hinzuzuziehen.</a:t>
            </a: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de-DE" altLang="de-DE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99906" y="3757055"/>
            <a:ext cx="5201287" cy="2470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0100" indent="-45720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eitere 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Informationen 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 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dazu der DGUV Regel 105-049 „Feuerwehren“ sowie der DGUV Information 205-021 „Leitfaden zur Erstellung einer Gefährdungsbeurteilung im Feuerwehrdienst“ 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entnommen werden.</a:t>
            </a:r>
            <a:endParaRPr lang="de-DE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5730313" y="3477759"/>
            <a:ext cx="1662874" cy="2489020"/>
            <a:chOff x="5740075" y="3451063"/>
            <a:chExt cx="1662874" cy="2489020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09966" y="3451063"/>
              <a:ext cx="1592983" cy="2269495"/>
            </a:xfrm>
            <a:prstGeom prst="rect">
              <a:avLst/>
            </a:prstGeom>
            <a:ln w="12700" cap="sq">
              <a:solidFill>
                <a:srgbClr val="004994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Textfeld 8"/>
            <p:cNvSpPr txBox="1"/>
            <p:nvPr/>
          </p:nvSpPr>
          <p:spPr>
            <a:xfrm>
              <a:off x="5740075" y="5724639"/>
              <a:ext cx="166287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Titelseite DGUV Regel 105-049</a:t>
              </a:r>
              <a:endPara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uppieren 1"/>
          <p:cNvGrpSpPr/>
          <p:nvPr/>
        </p:nvGrpSpPr>
        <p:grpSpPr>
          <a:xfrm>
            <a:off x="7227985" y="3757055"/>
            <a:ext cx="2002275" cy="2553959"/>
            <a:chOff x="7097946" y="3867772"/>
            <a:chExt cx="1916179" cy="2484939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77727" y="3867772"/>
              <a:ext cx="1591519" cy="2269495"/>
            </a:xfrm>
            <a:prstGeom prst="rect">
              <a:avLst/>
            </a:prstGeom>
            <a:ln w="12700" cap="sq">
              <a:solidFill>
                <a:srgbClr val="004994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Textfeld 9"/>
            <p:cNvSpPr txBox="1"/>
            <p:nvPr/>
          </p:nvSpPr>
          <p:spPr>
            <a:xfrm>
              <a:off x="7097946" y="6137267"/>
              <a:ext cx="191617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Titelseite DGUV Information 205-021</a:t>
              </a:r>
              <a:endPara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7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GUV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2557</Words>
  <Application>Microsoft Office PowerPoint</Application>
  <PresentationFormat>Bildschirmpräsentation (4:3)</PresentationFormat>
  <Paragraphs>297</Paragraphs>
  <Slides>30</Slides>
  <Notes>29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Symbol</vt:lpstr>
      <vt:lpstr>Times</vt:lpstr>
      <vt:lpstr>Wingdings</vt:lpstr>
      <vt:lpstr>DGUV</vt:lpstr>
      <vt:lpstr>Führen und Fahren von Fahrzeugen  im Feuerwehrdienst</vt:lpstr>
      <vt:lpstr>1. Inhaltsverzeichnis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Eric Ubrig</dc:creator>
  <cp:lastModifiedBy>Röbbert, Dirk</cp:lastModifiedBy>
  <cp:revision>652</cp:revision>
  <cp:lastPrinted>2020-08-27T15:14:09Z</cp:lastPrinted>
  <dcterms:created xsi:type="dcterms:W3CDTF">2018-10-10T12:02:13Z</dcterms:created>
  <dcterms:modified xsi:type="dcterms:W3CDTF">2023-11-13T14:40:27Z</dcterms:modified>
</cp:coreProperties>
</file>