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30"/>
  </p:notesMasterIdLst>
  <p:handoutMasterIdLst>
    <p:handoutMasterId r:id="rId31"/>
  </p:handoutMasterIdLst>
  <p:sldIdLst>
    <p:sldId id="328" r:id="rId2"/>
    <p:sldId id="486" r:id="rId3"/>
    <p:sldId id="566" r:id="rId4"/>
    <p:sldId id="567" r:id="rId5"/>
    <p:sldId id="568" r:id="rId6"/>
    <p:sldId id="569" r:id="rId7"/>
    <p:sldId id="570" r:id="rId8"/>
    <p:sldId id="574" r:id="rId9"/>
    <p:sldId id="572" r:id="rId10"/>
    <p:sldId id="573" r:id="rId11"/>
    <p:sldId id="571" r:id="rId12"/>
    <p:sldId id="577" r:id="rId13"/>
    <p:sldId id="576" r:id="rId14"/>
    <p:sldId id="578" r:id="rId15"/>
    <p:sldId id="575" r:id="rId16"/>
    <p:sldId id="580" r:id="rId17"/>
    <p:sldId id="584" r:id="rId18"/>
    <p:sldId id="579" r:id="rId19"/>
    <p:sldId id="581" r:id="rId20"/>
    <p:sldId id="583" r:id="rId21"/>
    <p:sldId id="582" r:id="rId22"/>
    <p:sldId id="585" r:id="rId23"/>
    <p:sldId id="586" r:id="rId24"/>
    <p:sldId id="587" r:id="rId25"/>
    <p:sldId id="588" r:id="rId26"/>
    <p:sldId id="590" r:id="rId27"/>
    <p:sldId id="589" r:id="rId28"/>
    <p:sldId id="565" r:id="rId29"/>
  </p:sldIdLst>
  <p:sldSz cx="9144000" cy="6858000" type="screen4x3"/>
  <p:notesSz cx="6669088"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BF0039-3F75-997D-541A-94A98A4B767B}" name="Meine-Marnitz, Sabrina" initials="" userId="S::Meine-Marnitz@fuk.de::44411e2e-eb0c-4c9c-a049-47ab907cb668" providerId="AD"/>
  <p188:author id="{E72C605C-32DD-25C8-614D-F7D0CFABA131}" name="Köpfer, Jochen" initials="" userId="S::koepfer@fuk.de::2ae2dc22-30a3-4f05-83af-01dd933664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öbbert, Dirk" initials="RD" lastIdx="1" clrIdx="0">
    <p:extLst>
      <p:ext uri="{19B8F6BF-5375-455C-9EA6-DF929625EA0E}">
        <p15:presenceInfo xmlns:p15="http://schemas.microsoft.com/office/powerpoint/2012/main" userId="S-1-5-21-2601791245-3523526840-3979016999-1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8"/>
    <a:srgbClr val="009BE0"/>
    <a:srgbClr val="004994"/>
    <a:srgbClr val="BBE2F9"/>
    <a:srgbClr val="BCE2F9"/>
    <a:srgbClr val="0095DB"/>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6385" autoAdjust="0"/>
  </p:normalViewPr>
  <p:slideViewPr>
    <p:cSldViewPr snapToGrid="0" snapToObjects="1" showGuides="1">
      <p:cViewPr varScale="1">
        <p:scale>
          <a:sx n="98" d="100"/>
          <a:sy n="98" d="100"/>
        </p:scale>
        <p:origin x="20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8" d="100"/>
        <a:sy n="188" d="100"/>
      </p:scale>
      <p:origin x="0" y="0"/>
    </p:cViewPr>
  </p:sorter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777607" y="0"/>
            <a:ext cx="2889938" cy="497658"/>
          </a:xfrm>
          <a:prstGeom prst="rect">
            <a:avLst/>
          </a:prstGeom>
        </p:spPr>
        <p:txBody>
          <a:bodyPr vert="horz" lIns="91440" tIns="45720" rIns="91440" bIns="45720" rtlCol="0"/>
          <a:lstStyle>
            <a:lvl1pPr algn="r">
              <a:defRPr sz="1200"/>
            </a:lvl1pPr>
          </a:lstStyle>
          <a:p>
            <a:fld id="{BFB302ED-0F84-4E44-834D-8A7D995B744D}" type="datetimeFigureOut">
              <a:rPr lang="de-DE" smtClean="0"/>
              <a:t>06.10.2025</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9421045"/>
            <a:ext cx="2889938" cy="49765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777607" y="9421045"/>
            <a:ext cx="2889938" cy="49765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7658"/>
          </a:xfrm>
          <a:prstGeom prst="rect">
            <a:avLst/>
          </a:prstGeom>
        </p:spPr>
        <p:txBody>
          <a:bodyPr vert="horz" lIns="91440" tIns="45720" rIns="91440" bIns="45720" rtlCol="0"/>
          <a:lstStyle>
            <a:lvl1pPr algn="r">
              <a:defRPr sz="1200"/>
            </a:lvl1pPr>
          </a:lstStyle>
          <a:p>
            <a:fld id="{0BE46611-718C-E94F-9341-5BBB7AF63A81}" type="datetimeFigureOut">
              <a:rPr lang="de-DE" smtClean="0"/>
              <a:t>06.10.2025</a:t>
            </a:fld>
            <a:endParaRPr lang="de-DE" dirty="0"/>
          </a:p>
        </p:txBody>
      </p:sp>
      <p:sp>
        <p:nvSpPr>
          <p:cNvPr id="4" name="Folienbildplatzhalter 3"/>
          <p:cNvSpPr>
            <a:spLocks noGrp="1" noRot="1" noChangeAspect="1"/>
          </p:cNvSpPr>
          <p:nvPr>
            <p:ph type="sldImg" idx="2"/>
          </p:nvPr>
        </p:nvSpPr>
        <p:spPr>
          <a:xfrm>
            <a:off x="1101725" y="1239838"/>
            <a:ext cx="4465638" cy="33480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73374"/>
            <a:ext cx="5335270" cy="390548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1045"/>
            <a:ext cx="2889938" cy="49765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1045"/>
            <a:ext cx="2889938" cy="49765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416359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11</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37761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12</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324094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13</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40309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14</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325439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15</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1787281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16</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345409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17</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134061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18</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248888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19</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1547206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20</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56727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3</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418807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21</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817435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22</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56475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23</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734416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24</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2873762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25</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533892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26</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2544540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27</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253017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4</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37584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5</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118278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6</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13055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7</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74396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8</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203986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9</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237830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10</a:t>
            </a:fld>
            <a:endParaRPr lang="de-DE" altLang="de-DE" sz="1200" b="0" dirty="0">
              <a:solidFill>
                <a:schemeClr val="tx1"/>
              </a:solidFill>
              <a:latin typeface="Times" pitchFamily="18" charset="0"/>
            </a:endParaRPr>
          </a:p>
        </p:txBody>
      </p:sp>
    </p:spTree>
    <p:extLst>
      <p:ext uri="{BB962C8B-B14F-4D97-AF65-F5344CB8AC3E}">
        <p14:creationId xmlns:p14="http://schemas.microsoft.com/office/powerpoint/2010/main" val="107408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45808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375239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63686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4"/>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1" name="Grafik 10">
            <a:extLst>
              <a:ext uri="{FF2B5EF4-FFF2-40B4-BE49-F238E27FC236}">
                <a16:creationId xmlns:a16="http://schemas.microsoft.com/office/drawing/2014/main" id="{E0486BDB-09F1-46D3-95BC-F40259E45CB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8967" y="220230"/>
            <a:ext cx="3181350" cy="715010"/>
          </a:xfrm>
          <a:prstGeom prst="rect">
            <a:avLst/>
          </a:prstGeom>
          <a:noFill/>
          <a:ln>
            <a:noFill/>
          </a:ln>
        </p:spPr>
      </p:pic>
    </p:spTree>
    <p:extLst>
      <p:ext uri="{BB962C8B-B14F-4D97-AF65-F5344CB8AC3E}">
        <p14:creationId xmlns:p14="http://schemas.microsoft.com/office/powerpoint/2010/main" val="2054007742"/>
      </p:ext>
    </p:extLst>
  </p:cSld>
  <p:clrMapOvr>
    <a:masterClrMapping/>
  </p:clrMapOvr>
  <p:extLst>
    <p:ext uri="{DCECCB84-F9BA-43D5-87BE-67443E8EF086}">
      <p15:sldGuideLst xmlns:p15="http://schemas.microsoft.com/office/powerpoint/2012/main">
        <p15:guide id="3" orient="horz" pos="2273">
          <p15:clr>
            <a:srgbClr val="FBAE40"/>
          </p15:clr>
        </p15:guide>
        <p15:guide id="5" pos="4496">
          <p15:clr>
            <a:srgbClr val="FBAE40"/>
          </p15:clr>
        </p15:guide>
        <p15:guide id="6" orient="horz" pos="3748">
          <p15:clr>
            <a:srgbClr val="FBAE40"/>
          </p15:clr>
        </p15:guide>
        <p15:guide id="9" pos="4326">
          <p15:clr>
            <a:srgbClr val="FBAE40"/>
          </p15:clr>
        </p15:guide>
        <p15:guide id="17" orient="horz" pos="19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elle">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C4579CD-ED9B-47CA-95E3-28E27A03D142}"/>
              </a:ext>
            </a:extLst>
          </p:cNvPr>
          <p:cNvSpPr txBox="1"/>
          <p:nvPr userDrawn="1"/>
        </p:nvSpPr>
        <p:spPr>
          <a:xfrm>
            <a:off x="1037677" y="6471716"/>
            <a:ext cx="6872506" cy="276999"/>
          </a:xfrm>
          <a:prstGeom prst="rect">
            <a:avLst/>
          </a:prstGeom>
          <a:noFill/>
        </p:spPr>
        <p:txBody>
          <a:bodyPr wrap="square" rtlCol="0">
            <a:spAutoFit/>
          </a:bodyPr>
          <a:lstStyle/>
          <a:p>
            <a:r>
              <a:rPr lang="de-DE" sz="1200" dirty="0">
                <a:solidFill>
                  <a:schemeClr val="tx1"/>
                </a:solidFill>
                <a:latin typeface="+mn-lt"/>
              </a:rPr>
              <a:t>Sicherheit bei Extremwettereinsätzen der Feuerwehr -  Medienpaket der Feuerwehr-Unfallkassen</a:t>
            </a:r>
          </a:p>
        </p:txBody>
      </p:sp>
      <p:pic>
        <p:nvPicPr>
          <p:cNvPr id="11" name="Grafik 10">
            <a:extLst>
              <a:ext uri="{FF2B5EF4-FFF2-40B4-BE49-F238E27FC236}">
                <a16:creationId xmlns:a16="http://schemas.microsoft.com/office/drawing/2014/main" id="{09C32AE7-A13A-49AF-9C89-A99D3A3CBBAF}"/>
              </a:ext>
            </a:extLst>
          </p:cNvPr>
          <p:cNvPicPr>
            <a:picLocks noChangeAspect="1"/>
          </p:cNvPicPr>
          <p:nvPr userDrawn="1"/>
        </p:nvPicPr>
        <p:blipFill>
          <a:blip r:embed="rId2"/>
          <a:srcRect/>
          <a:stretch/>
        </p:blipFill>
        <p:spPr>
          <a:xfrm>
            <a:off x="340383" y="6491566"/>
            <a:ext cx="604713" cy="180000"/>
          </a:xfrm>
          <a:prstGeom prst="rect">
            <a:avLst/>
          </a:prstGeom>
        </p:spPr>
      </p:pic>
    </p:spTree>
    <p:extLst>
      <p:ext uri="{BB962C8B-B14F-4D97-AF65-F5344CB8AC3E}">
        <p14:creationId xmlns:p14="http://schemas.microsoft.com/office/powerpoint/2010/main" val="2969449484"/>
      </p:ext>
    </p:extLst>
  </p:cSld>
  <p:clrMapOvr>
    <a:masterClrMapping/>
  </p:clrMapOvr>
  <p:extLst>
    <p:ext uri="{DCECCB84-F9BA-43D5-87BE-67443E8EF086}">
      <p15:sldGuideLst xmlns:p15="http://schemas.microsoft.com/office/powerpoint/2012/main">
        <p15:guide id="3" orient="horz" pos="37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6"/>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656033" y="1160463"/>
            <a:ext cx="7831932" cy="520702"/>
          </a:xfrm>
        </p:spPr>
        <p:txBody>
          <a:bodyPr lIns="0" tIns="0" anchor="t" anchorCtr="0">
            <a:noAutofit/>
          </a:bodyPr>
          <a:lstStyle>
            <a:lvl1pPr>
              <a:defRPr sz="2800" b="1" i="0" baseline="0">
                <a:solidFill>
                  <a:srgbClr val="004994"/>
                </a:solidFill>
              </a:defRPr>
            </a:lvl1pPr>
          </a:lstStyle>
          <a:p>
            <a:r>
              <a:rPr lang="de-DE" dirty="0"/>
              <a:t>Dies ist eine Tabellenfolie</a:t>
            </a:r>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endParaRPr lang="de-DE" dirty="0"/>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pic>
        <p:nvPicPr>
          <p:cNvPr id="9" name="Grafik 8">
            <a:extLst>
              <a:ext uri="{FF2B5EF4-FFF2-40B4-BE49-F238E27FC236}">
                <a16:creationId xmlns:a16="http://schemas.microsoft.com/office/drawing/2014/main" id="{9FA14C76-7649-0E43-88A8-EE27EFB879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80563"/>
          <a:stretch/>
        </p:blipFill>
        <p:spPr>
          <a:xfrm>
            <a:off x="312896" y="167409"/>
            <a:ext cx="631507" cy="794320"/>
          </a:xfrm>
          <a:prstGeom prst="rect">
            <a:avLst/>
          </a:prstGeom>
        </p:spPr>
      </p:pic>
      <p:pic>
        <p:nvPicPr>
          <p:cNvPr id="11" name="Grafik 10">
            <a:extLst>
              <a:ext uri="{FF2B5EF4-FFF2-40B4-BE49-F238E27FC236}">
                <a16:creationId xmlns:a16="http://schemas.microsoft.com/office/drawing/2014/main" id="{9FA14C76-7649-0E43-88A8-EE27EFB879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6660" r="41652" b="45620"/>
          <a:stretch/>
        </p:blipFill>
        <p:spPr>
          <a:xfrm>
            <a:off x="944403" y="167409"/>
            <a:ext cx="704675" cy="431950"/>
          </a:xfrm>
          <a:prstGeom prst="rect">
            <a:avLst/>
          </a:prstGeom>
        </p:spPr>
      </p:pic>
    </p:spTree>
    <p:extLst>
      <p:ext uri="{BB962C8B-B14F-4D97-AF65-F5344CB8AC3E}">
        <p14:creationId xmlns:p14="http://schemas.microsoft.com/office/powerpoint/2010/main" val="1116612724"/>
      </p:ext>
    </p:extLst>
  </p:cSld>
  <p:clrMapOvr>
    <a:masterClrMapping/>
  </p:clrMapOvr>
  <p:extLst>
    <p:ext uri="{DCECCB84-F9BA-43D5-87BE-67443E8EF086}">
      <p15:sldGuideLst xmlns:p15="http://schemas.microsoft.com/office/powerpoint/2012/main">
        <p15:guide id="3" orient="horz" pos="37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4"/>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666586" y="1881189"/>
            <a:ext cx="3770874"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666586" y="3607635"/>
            <a:ext cx="3770874"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656036" y="5226904"/>
            <a:ext cx="3770874"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4706541" y="1160464"/>
            <a:ext cx="4437459"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1151417140"/>
      </p:ext>
    </p:extLst>
  </p:cSld>
  <p:clrMapOvr>
    <a:masterClrMapping/>
  </p:clrMapOvr>
  <p:extLst>
    <p:ext uri="{DCECCB84-F9BA-43D5-87BE-67443E8EF086}">
      <p15:sldGuideLst xmlns:p15="http://schemas.microsoft.com/office/powerpoint/2012/main">
        <p15:guide id="3" orient="horz" pos="2273" userDrawn="1">
          <p15:clr>
            <a:srgbClr val="FBAE40"/>
          </p15:clr>
        </p15:guide>
        <p15:guide id="5" pos="4496" userDrawn="1">
          <p15:clr>
            <a:srgbClr val="FBAE40"/>
          </p15:clr>
        </p15:guide>
        <p15:guide id="6" orient="horz" pos="3748" userDrawn="1">
          <p15:clr>
            <a:srgbClr val="FBAE40"/>
          </p15:clr>
        </p15:guide>
        <p15:guide id="9" pos="4326" userDrawn="1">
          <p15:clr>
            <a:srgbClr val="FBAE40"/>
          </p15:clr>
        </p15:guide>
        <p15:guide id="17" orient="horz" pos="195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6"/>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655184" y="1160464"/>
            <a:ext cx="7826658"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656034" y="1881188"/>
            <a:ext cx="3781426"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4706542" y="1881188"/>
            <a:ext cx="3781426"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Tree>
    <p:extLst>
      <p:ext uri="{BB962C8B-B14F-4D97-AF65-F5344CB8AC3E}">
        <p14:creationId xmlns:p14="http://schemas.microsoft.com/office/powerpoint/2010/main" val="798364415"/>
      </p:ext>
    </p:extLst>
  </p:cSld>
  <p:clrMapOvr>
    <a:masterClrMapping/>
  </p:clrMapOvr>
  <p:extLst>
    <p:ext uri="{DCECCB84-F9BA-43D5-87BE-67443E8EF086}">
      <p15:sldGuideLst xmlns:p15="http://schemas.microsoft.com/office/powerpoint/2012/main">
        <p15:guide id="5" orient="horz" pos="3748" userDrawn="1">
          <p15:clr>
            <a:srgbClr val="FBAE40"/>
          </p15:clr>
        </p15:guide>
        <p15:guide id="6" orient="horz" pos="3974" userDrawn="1">
          <p15:clr>
            <a:srgbClr val="FBAE40"/>
          </p15:clr>
        </p15:guide>
        <p15:guide id="7" orient="horz" pos="48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6"/>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655184" y="1160464"/>
            <a:ext cx="7826658"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656034" y="1881188"/>
            <a:ext cx="2970610"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3896917" y="1881188"/>
            <a:ext cx="4584926"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Tree>
    <p:extLst>
      <p:ext uri="{BB962C8B-B14F-4D97-AF65-F5344CB8AC3E}">
        <p14:creationId xmlns:p14="http://schemas.microsoft.com/office/powerpoint/2010/main" val="100778488"/>
      </p:ext>
    </p:extLst>
  </p:cSld>
  <p:clrMapOvr>
    <a:masterClrMapping/>
  </p:clrMapOvr>
  <p:extLst>
    <p:ext uri="{DCECCB84-F9BA-43D5-87BE-67443E8EF086}">
      <p15:sldGuideLst xmlns:p15="http://schemas.microsoft.com/office/powerpoint/2012/main">
        <p15:guide id="5" orient="horz" pos="37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4452" y="0"/>
            <a:ext cx="9148452"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4452" y="0"/>
            <a:ext cx="9148452"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656035" y="4391923"/>
            <a:ext cx="4173543" cy="2112026"/>
          </a:xfrm>
          <a:solidFill>
            <a:schemeClr val="tx2"/>
          </a:solidFill>
        </p:spPr>
        <p:txBody>
          <a:bodyPr wrap="square" lIns="360000" tIns="360000" rIns="360000" bIns="360000" anchor="t" anchorCtr="0">
            <a:spAutoFit/>
          </a:bodyPr>
          <a:lstStyle>
            <a:lvl1pPr>
              <a:defRPr sz="2000" b="0" i="0" baseline="0">
                <a:solidFill>
                  <a:schemeClr val="bg1"/>
                </a:solidFill>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37188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4"/>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 name="Textfeld 2">
            <a:extLst>
              <a:ext uri="{FF2B5EF4-FFF2-40B4-BE49-F238E27FC236}">
                <a16:creationId xmlns:a16="http://schemas.microsoft.com/office/drawing/2014/main" id="{0A06E5F5-C5B6-BC4F-B5E0-CD2EE9B70CB9}"/>
              </a:ext>
            </a:extLst>
          </p:cNvPr>
          <p:cNvSpPr txBox="1"/>
          <p:nvPr userDrawn="1"/>
        </p:nvSpPr>
        <p:spPr>
          <a:xfrm>
            <a:off x="667277" y="1896179"/>
            <a:ext cx="4814588" cy="984885"/>
          </a:xfrm>
          <a:prstGeom prst="rect">
            <a:avLst/>
          </a:prstGeom>
          <a:noFill/>
        </p:spPr>
        <p:txBody>
          <a:bodyPr wrap="none" lIns="0" tIns="0" rIns="0" bIns="0" rtlCol="0">
            <a:spAutoFit/>
          </a:bodyPr>
          <a:lstStyle/>
          <a:p>
            <a:r>
              <a:rPr lang="de-DE" sz="3200" b="1" i="0" baseline="0" dirty="0">
                <a:solidFill>
                  <a:schemeClr val="bg1"/>
                </a:solidFill>
                <a:latin typeface="Arial" panose="020B0604020202020204" pitchFamily="34" charset="0"/>
              </a:rPr>
              <a:t>Vielen Dank</a:t>
            </a:r>
          </a:p>
          <a:p>
            <a:r>
              <a:rPr lang="de-DE" sz="3200" b="1" i="0" baseline="0" dirty="0">
                <a:solidFill>
                  <a:schemeClr val="bg1"/>
                </a:solidFill>
                <a:latin typeface="Arial" panose="020B0604020202020204" pitchFamily="34" charset="0"/>
              </a:rPr>
              <a:t>für Ihre Aufmerksamkeit.</a:t>
            </a:r>
          </a:p>
        </p:txBody>
      </p:sp>
      <p:pic>
        <p:nvPicPr>
          <p:cNvPr id="9" name="Grafik 8">
            <a:extLst>
              <a:ext uri="{FF2B5EF4-FFF2-40B4-BE49-F238E27FC236}">
                <a16:creationId xmlns:a16="http://schemas.microsoft.com/office/drawing/2014/main" id="{623F40F4-4BD6-4470-8943-3F87618523C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4368" y="173971"/>
            <a:ext cx="2064500" cy="423541"/>
          </a:xfrm>
          <a:prstGeom prst="rect">
            <a:avLst/>
          </a:prstGeom>
          <a:noFill/>
          <a:ln>
            <a:noFill/>
          </a:ln>
        </p:spPr>
      </p:pic>
    </p:spTree>
    <p:extLst>
      <p:ext uri="{BB962C8B-B14F-4D97-AF65-F5344CB8AC3E}">
        <p14:creationId xmlns:p14="http://schemas.microsoft.com/office/powerpoint/2010/main" val="141033504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lvl1pPr>
              <a:defRPr/>
            </a:lvl1pPr>
          </a:lstStyle>
          <a:p>
            <a:r>
              <a:rPr lang="de-DE" dirty="0"/>
              <a:t>Seite </a:t>
            </a:r>
            <a:fld id="{1C10CB6F-EE17-4C6E-A376-27D1BF56834F}" type="slidenum">
              <a:rPr lang="de-DE"/>
              <a:pPr/>
              <a:t>‹Nr.›</a:t>
            </a:fld>
            <a:endParaRPr lang="de-DE" dirty="0"/>
          </a:p>
        </p:txBody>
      </p:sp>
    </p:spTree>
    <p:extLst>
      <p:ext uri="{BB962C8B-B14F-4D97-AF65-F5344CB8AC3E}">
        <p14:creationId xmlns:p14="http://schemas.microsoft.com/office/powerpoint/2010/main" val="2273806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FC1445F1-7C66-41BF-82CE-36477DE68B6C}" type="slidenum">
              <a:rPr lang="de-DE" altLang="de-DE"/>
              <a:pPr>
                <a:defRPr/>
              </a:pPr>
              <a:t>‹Nr.›</a:t>
            </a:fld>
            <a:endParaRPr lang="de-DE" altLang="de-DE" dirty="0"/>
          </a:p>
        </p:txBody>
      </p:sp>
    </p:spTree>
    <p:extLst>
      <p:ext uri="{BB962C8B-B14F-4D97-AF65-F5344CB8AC3E}">
        <p14:creationId xmlns:p14="http://schemas.microsoft.com/office/powerpoint/2010/main" val="2110821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385553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47432D12-98F3-4B9D-85A6-ECC23E049945}" type="slidenum">
              <a:rPr lang="de-DE" altLang="de-DE"/>
              <a:pPr>
                <a:defRPr/>
              </a:pPr>
              <a:t>‹Nr.›</a:t>
            </a:fld>
            <a:endParaRPr lang="de-DE" altLang="de-DE" dirty="0"/>
          </a:p>
        </p:txBody>
      </p:sp>
    </p:spTree>
    <p:extLst>
      <p:ext uri="{BB962C8B-B14F-4D97-AF65-F5344CB8AC3E}">
        <p14:creationId xmlns:p14="http://schemas.microsoft.com/office/powerpoint/2010/main" val="40410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75896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defRPr/>
            </a:pPr>
            <a:endParaRPr lang="de-DE" dirty="0"/>
          </a:p>
        </p:txBody>
      </p:sp>
      <p:sp>
        <p:nvSpPr>
          <p:cNvPr id="6" name="Footer Placeholder 5"/>
          <p:cNvSpPr>
            <a:spLocks noGrp="1"/>
          </p:cNvSpPr>
          <p:nvPr>
            <p:ph type="ftr" sz="quarter" idx="11"/>
          </p:nvPr>
        </p:nvSpPr>
        <p:spPr/>
        <p:txBody>
          <a:bodyPr/>
          <a:lstStyle/>
          <a:p>
            <a:pPr>
              <a:defRPr/>
            </a:pPr>
            <a:endParaRPr lang="de-DE" dirty="0"/>
          </a:p>
        </p:txBody>
      </p:sp>
      <p:sp>
        <p:nvSpPr>
          <p:cNvPr id="7" name="Slide Number Placeholder 6"/>
          <p:cNvSpPr>
            <a:spLocks noGrp="1"/>
          </p:cNvSpPr>
          <p:nvPr>
            <p:ph type="sldNum" sz="quarter" idx="12"/>
          </p:nvPr>
        </p:nvSpPr>
        <p:spPr/>
        <p:txBody>
          <a:bodyPr/>
          <a:lstStyle/>
          <a:p>
            <a:pPr>
              <a:defRPr/>
            </a:pPr>
            <a:r>
              <a:rPr lang="de-DE" altLang="de-DE" dirty="0"/>
              <a:t>Seite </a:t>
            </a:r>
            <a:fld id="{E3AAA39B-13B1-4EAB-80AE-75F971154AB2}" type="slidenum">
              <a:rPr lang="de-DE" altLang="de-DE" smtClean="0"/>
              <a:pPr>
                <a:defRPr/>
              </a:pPr>
              <a:t>‹Nr.›</a:t>
            </a:fld>
            <a:endParaRPr lang="de-DE" altLang="de-DE" dirty="0"/>
          </a:p>
        </p:txBody>
      </p:sp>
    </p:spTree>
    <p:extLst>
      <p:ext uri="{BB962C8B-B14F-4D97-AF65-F5344CB8AC3E}">
        <p14:creationId xmlns:p14="http://schemas.microsoft.com/office/powerpoint/2010/main" val="411179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81878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44955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dirty="0"/>
          </a:p>
        </p:txBody>
      </p:sp>
      <p:sp>
        <p:nvSpPr>
          <p:cNvPr id="3" name="Footer Placeholder 2"/>
          <p:cNvSpPr>
            <a:spLocks noGrp="1"/>
          </p:cNvSpPr>
          <p:nvPr>
            <p:ph type="ftr" sz="quarter" idx="11"/>
          </p:nvPr>
        </p:nvSpPr>
        <p:spPr/>
        <p:txBody>
          <a:bodyPr/>
          <a:lstStyle/>
          <a:p>
            <a:pPr>
              <a:defRPr/>
            </a:pPr>
            <a:endParaRPr lang="de-DE" dirty="0"/>
          </a:p>
        </p:txBody>
      </p:sp>
      <p:sp>
        <p:nvSpPr>
          <p:cNvPr id="4" name="Slide Number Placeholder 3"/>
          <p:cNvSpPr>
            <a:spLocks noGrp="1"/>
          </p:cNvSpPr>
          <p:nvPr>
            <p:ph type="sldNum" sz="quarter" idx="12"/>
          </p:nvPr>
        </p:nvSpPr>
        <p:spPr/>
        <p:txBody>
          <a:bodyPr/>
          <a:lstStyle/>
          <a:p>
            <a:pPr>
              <a:defRPr/>
            </a:pPr>
            <a:r>
              <a:rPr lang="de-DE" altLang="de-DE" dirty="0"/>
              <a:t>Seite </a:t>
            </a:r>
            <a:fld id="{52459DC3-ABD8-4B33-9935-334ADC27FA2D}" type="slidenum">
              <a:rPr lang="de-DE" altLang="de-DE" smtClean="0"/>
              <a:pPr>
                <a:defRPr/>
              </a:pPr>
              <a:t>‹Nr.›</a:t>
            </a:fld>
            <a:endParaRPr lang="de-DE" altLang="de-DE" dirty="0"/>
          </a:p>
        </p:txBody>
      </p:sp>
    </p:spTree>
    <p:extLst>
      <p:ext uri="{BB962C8B-B14F-4D97-AF65-F5344CB8AC3E}">
        <p14:creationId xmlns:p14="http://schemas.microsoft.com/office/powerpoint/2010/main" val="263604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10244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76361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427499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68" r:id="rId15"/>
    <p:sldLayoutId id="2147483652" r:id="rId16"/>
    <p:sldLayoutId id="2147483666" r:id="rId17"/>
    <p:sldLayoutId id="2147483655" r:id="rId18"/>
    <p:sldLayoutId id="2147483667" r:id="rId19"/>
    <p:sldLayoutId id="2147483661" r:id="rId20"/>
    <p:sldLayoutId id="2147483669" r:id="rId21"/>
    <p:sldLayoutId id="2147483680" r:id="rId22"/>
    <p:sldLayoutId id="2147483681" r:id="rId23"/>
    <p:sldLayoutId id="214748368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5" userDrawn="1">
          <p15:clr>
            <a:srgbClr val="F26B43"/>
          </p15:clr>
        </p15:guide>
        <p15:guide id="2" pos="413" userDrawn="1">
          <p15:clr>
            <a:srgbClr val="F26B43"/>
          </p15:clr>
        </p15:guide>
        <p15:guide id="3" pos="5347" userDrawn="1">
          <p15:clr>
            <a:srgbClr val="F26B43"/>
          </p15:clr>
        </p15:guide>
        <p15:guide id="4" pos="2965" userDrawn="1">
          <p15:clr>
            <a:srgbClr val="F26B43"/>
          </p15:clr>
        </p15:guide>
        <p15:guide id="5" pos="2455" userDrawn="1">
          <p15:clr>
            <a:srgbClr val="F26B43"/>
          </p15:clr>
        </p15:guide>
        <p15:guide id="6" pos="2285" userDrawn="1">
          <p15:clr>
            <a:srgbClr val="F26B43"/>
          </p15:clr>
        </p15:guide>
        <p15:guide id="7" pos="3305" userDrawn="1">
          <p15:clr>
            <a:srgbClr val="F26B43"/>
          </p15:clr>
        </p15:guide>
        <p15:guide id="8" pos="3476"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2">
            <a:extLst>
              <a:ext uri="{FF2B5EF4-FFF2-40B4-BE49-F238E27FC236}">
                <a16:creationId xmlns:a16="http://schemas.microsoft.com/office/drawing/2014/main" id="{F342E046-BA17-4EE2-8B0C-12841682117C}"/>
              </a:ext>
            </a:extLst>
          </p:cNvPr>
          <p:cNvSpPr txBox="1">
            <a:spLocks/>
          </p:cNvSpPr>
          <p:nvPr/>
        </p:nvSpPr>
        <p:spPr>
          <a:xfrm>
            <a:off x="737778" y="1977863"/>
            <a:ext cx="8288776" cy="1223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solidFill>
                  <a:schemeClr val="bg1"/>
                </a:solidFill>
                <a:latin typeface="Arial" panose="020B0604020202020204" pitchFamily="34" charset="0"/>
                <a:cs typeface="Arial" panose="020B0604020202020204" pitchFamily="34" charset="0"/>
              </a:rPr>
              <a:t>Sicherheit bei </a:t>
            </a:r>
          </a:p>
          <a:p>
            <a:r>
              <a:rPr lang="de-DE" sz="2800" b="1" dirty="0">
                <a:solidFill>
                  <a:schemeClr val="bg1"/>
                </a:solidFill>
                <a:latin typeface="Arial" panose="020B0604020202020204" pitchFamily="34" charset="0"/>
                <a:cs typeface="Arial" panose="020B0604020202020204" pitchFamily="34" charset="0"/>
              </a:rPr>
              <a:t>Extremwettereinsätzen </a:t>
            </a:r>
          </a:p>
          <a:p>
            <a:r>
              <a:rPr lang="de-DE" sz="2800" b="1" dirty="0">
                <a:solidFill>
                  <a:schemeClr val="bg1"/>
                </a:solidFill>
                <a:latin typeface="Arial" panose="020B0604020202020204" pitchFamily="34" charset="0"/>
                <a:cs typeface="Arial" panose="020B0604020202020204" pitchFamily="34" charset="0"/>
              </a:rPr>
              <a:t>der Feuerwehr</a:t>
            </a:r>
          </a:p>
        </p:txBody>
      </p:sp>
      <p:sp>
        <p:nvSpPr>
          <p:cNvPr id="6" name="Untertitel 13">
            <a:extLst>
              <a:ext uri="{FF2B5EF4-FFF2-40B4-BE49-F238E27FC236}">
                <a16:creationId xmlns:a16="http://schemas.microsoft.com/office/drawing/2014/main" id="{AD6F0F1D-ED08-4FB6-ADDC-B414D1A8D092}"/>
              </a:ext>
            </a:extLst>
          </p:cNvPr>
          <p:cNvSpPr txBox="1">
            <a:spLocks/>
          </p:cNvSpPr>
          <p:nvPr/>
        </p:nvSpPr>
        <p:spPr>
          <a:xfrm>
            <a:off x="737778" y="3878622"/>
            <a:ext cx="6622015" cy="27402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Medienpaket der Feuerwehr-Unfallkassen zum Medienprogramm „Blickpunkt Feuerwehr-Sicherheit“</a:t>
            </a:r>
          </a:p>
          <a:p>
            <a:pPr marL="0" indent="0">
              <a:buNone/>
            </a:pPr>
            <a:endParaRPr lang="de-DE" dirty="0">
              <a:solidFill>
                <a:schemeClr val="bg1"/>
              </a:solidFill>
              <a:latin typeface="Arial" panose="020B0604020202020204" pitchFamily="34" charset="0"/>
              <a:cs typeface="Arial" panose="020B0604020202020204" pitchFamily="34" charset="0"/>
            </a:endParaRPr>
          </a:p>
          <a:p>
            <a:pPr marL="0" indent="0">
              <a:buNone/>
            </a:pPr>
            <a:r>
              <a:rPr lang="de-DE" sz="1400" dirty="0">
                <a:solidFill>
                  <a:schemeClr val="bg1"/>
                </a:solidFill>
                <a:latin typeface="Arial" panose="020B0604020202020204" pitchFamily="34" charset="0"/>
                <a:cs typeface="Arial" panose="020B0604020202020204" pitchFamily="34" charset="0"/>
              </a:rPr>
              <a:t>Ausgabe 2025</a:t>
            </a:r>
            <a:r>
              <a:rPr lang="de-DE"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337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3. Hochwasser</a:t>
            </a:r>
          </a:p>
        </p:txBody>
      </p:sp>
      <p:sp>
        <p:nvSpPr>
          <p:cNvPr id="9" name="Textfeld 8">
            <a:extLst>
              <a:ext uri="{FF2B5EF4-FFF2-40B4-BE49-F238E27FC236}">
                <a16:creationId xmlns:a16="http://schemas.microsoft.com/office/drawing/2014/main" id="{915F1A64-6145-4302-985E-5253D2D007C8}"/>
              </a:ext>
            </a:extLst>
          </p:cNvPr>
          <p:cNvSpPr txBox="1"/>
          <p:nvPr/>
        </p:nvSpPr>
        <p:spPr>
          <a:xfrm>
            <a:off x="813540" y="1616699"/>
            <a:ext cx="7701809" cy="4247317"/>
          </a:xfrm>
          <a:prstGeom prst="rect">
            <a:avLst/>
          </a:prstGeom>
          <a:noFill/>
        </p:spPr>
        <p:txBody>
          <a:bodyPr wrap="square">
            <a:spAutoFit/>
          </a:bodyPr>
          <a:lstStyle/>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Überflutete und unbekannte Bereiche in Ufernähe sind nur mit größter Vorsicht zu betreten, da hier z. B. viele Unebenheiten, Löcher oder spitze Gegenstände vorhanden sein können.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Wasser besitzt eine sehr gute elektrische Leitfähigkeit. Dies sollte speziell dort beachtet werden, wo die Gefahr von Stromschlägen auftreten kann, z.B. bei überfluteten Wohnhäusern und Nebenge-bäuden. Stromunfälle sind potentiell lebensgefährlich! Daher ist das entsprechende Gebäude komplett vom Netz zu trennen und die eigene Stromversorgung der Feuerwehr aufzubauen.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Auf Ordnung an der Einsatzstelle achten. Bei komplexen Einsatzlagen werden viele Ausrüstungsgegenstände und Materialien verwendet. Um Stolperstellen und sonstige Gefahren zu vermeiden, sind die Gegen-stände ordentlich und sichtbar zu positionieren bzw. zu lagern.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Auf eine regelmäßige medizinische Betreuung der vor Ort tätigen Einsatzkräfte ist zu achten.</a:t>
            </a:r>
          </a:p>
        </p:txBody>
      </p:sp>
      <p:sp>
        <p:nvSpPr>
          <p:cNvPr id="11" name="Textfeld 10">
            <a:extLst>
              <a:ext uri="{FF2B5EF4-FFF2-40B4-BE49-F238E27FC236}">
                <a16:creationId xmlns:a16="http://schemas.microsoft.com/office/drawing/2014/main" id="{E681A75D-DB76-4C5D-BAD2-6F61268A206D}"/>
              </a:ext>
            </a:extLst>
          </p:cNvPr>
          <p:cNvSpPr txBox="1"/>
          <p:nvPr/>
        </p:nvSpPr>
        <p:spPr>
          <a:xfrm>
            <a:off x="3106453" y="1030884"/>
            <a:ext cx="5408897"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Sicherheitsmaßnahmen  und Verhaltensregeln </a:t>
            </a:r>
          </a:p>
        </p:txBody>
      </p:sp>
      <p:sp>
        <p:nvSpPr>
          <p:cNvPr id="7" name="Foliennummernplatzhalter 1">
            <a:extLst>
              <a:ext uri="{FF2B5EF4-FFF2-40B4-BE49-F238E27FC236}">
                <a16:creationId xmlns:a16="http://schemas.microsoft.com/office/drawing/2014/main" id="{281CA311-CA13-477A-805D-E7FA07E0E6D6}"/>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10</a:t>
            </a:fld>
            <a:endParaRPr lang="de-DE" dirty="0">
              <a:solidFill>
                <a:schemeClr val="tx1"/>
              </a:solidFill>
            </a:endParaRPr>
          </a:p>
        </p:txBody>
      </p:sp>
      <p:sp>
        <p:nvSpPr>
          <p:cNvPr id="8" name="Date Placeholder 3">
            <a:extLst>
              <a:ext uri="{FF2B5EF4-FFF2-40B4-BE49-F238E27FC236}">
                <a16:creationId xmlns:a16="http://schemas.microsoft.com/office/drawing/2014/main" id="{0AFE1C9D-C672-4316-B2EA-6FCB10125365}"/>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256104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4. Stürme</a:t>
            </a:r>
          </a:p>
        </p:txBody>
      </p:sp>
      <p:pic>
        <p:nvPicPr>
          <p:cNvPr id="8" name="Grafik 7">
            <a:extLst>
              <a:ext uri="{FF2B5EF4-FFF2-40B4-BE49-F238E27FC236}">
                <a16:creationId xmlns:a16="http://schemas.microsoft.com/office/drawing/2014/main" id="{D5D35C5D-74D7-4639-B648-76FBCB4CCBB1}"/>
              </a:ext>
            </a:extLst>
          </p:cNvPr>
          <p:cNvPicPr>
            <a:picLocks noChangeAspect="1"/>
          </p:cNvPicPr>
          <p:nvPr/>
        </p:nvPicPr>
        <p:blipFill>
          <a:blip r:embed="rId3"/>
          <a:stretch>
            <a:fillRect/>
          </a:stretch>
        </p:blipFill>
        <p:spPr>
          <a:xfrm>
            <a:off x="4479721" y="1937980"/>
            <a:ext cx="3893015" cy="2525824"/>
          </a:xfrm>
          <a:prstGeom prst="rect">
            <a:avLst/>
          </a:prstGeom>
          <a:ln w="12700">
            <a:solidFill>
              <a:schemeClr val="tx1"/>
            </a:solidFill>
          </a:ln>
        </p:spPr>
      </p:pic>
      <p:sp>
        <p:nvSpPr>
          <p:cNvPr id="11" name="Textfeld 10">
            <a:extLst>
              <a:ext uri="{FF2B5EF4-FFF2-40B4-BE49-F238E27FC236}">
                <a16:creationId xmlns:a16="http://schemas.microsoft.com/office/drawing/2014/main" id="{5FC19385-AE0B-4B76-9A02-B0D44AFB3A44}"/>
              </a:ext>
            </a:extLst>
          </p:cNvPr>
          <p:cNvSpPr txBox="1"/>
          <p:nvPr/>
        </p:nvSpPr>
        <p:spPr>
          <a:xfrm>
            <a:off x="2575421" y="1030884"/>
            <a:ext cx="5939930"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Gewitter / Unwetter / Starkregen /Überflutungen</a:t>
            </a:r>
          </a:p>
        </p:txBody>
      </p:sp>
      <p:sp>
        <p:nvSpPr>
          <p:cNvPr id="13" name="Textfeld 12">
            <a:extLst>
              <a:ext uri="{FF2B5EF4-FFF2-40B4-BE49-F238E27FC236}">
                <a16:creationId xmlns:a16="http://schemas.microsoft.com/office/drawing/2014/main" id="{E3FA11E6-16F5-4872-9A17-43FE9A1F7FA5}"/>
              </a:ext>
            </a:extLst>
          </p:cNvPr>
          <p:cNvSpPr txBox="1"/>
          <p:nvPr/>
        </p:nvSpPr>
        <p:spPr>
          <a:xfrm>
            <a:off x="830510" y="1835019"/>
            <a:ext cx="3649211" cy="2862322"/>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Auch Feuerwehrangehörige können Blitz und Donner nur wenig entgegensetzen. Umso wichtiger ist es, sich an allgemein gültige Verhaltensregeln zu halten: Ein respektvoller Umgang mit einem Naturereignis hilft den Feuerwehrdienst sicher zu gestal-ten und die eigenen Feuerwehr-angehörigen zu schützen. </a:t>
            </a:r>
            <a:endParaRPr lang="de-DE" dirty="0"/>
          </a:p>
        </p:txBody>
      </p:sp>
      <p:sp>
        <p:nvSpPr>
          <p:cNvPr id="15" name="Textfeld 14">
            <a:extLst>
              <a:ext uri="{FF2B5EF4-FFF2-40B4-BE49-F238E27FC236}">
                <a16:creationId xmlns:a16="http://schemas.microsoft.com/office/drawing/2014/main" id="{448D0E32-6EE2-49B8-AE95-469C72DE6699}"/>
              </a:ext>
            </a:extLst>
          </p:cNvPr>
          <p:cNvSpPr txBox="1"/>
          <p:nvPr/>
        </p:nvSpPr>
        <p:spPr>
          <a:xfrm>
            <a:off x="771597" y="4875723"/>
            <a:ext cx="7743753" cy="1200329"/>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Grundsätzlich gilt, eine Gefährdung der eigenen Mannschaft und der Geräte zur Einsatzerfüllung sollte nach Möglichkeit vermieden werden. Nicht zu unterschätzen ist die Gefahr, während eines Gewitters vom Blitz getroffen zu werden. </a:t>
            </a:r>
            <a:endParaRPr lang="de-DE" dirty="0"/>
          </a:p>
        </p:txBody>
      </p:sp>
      <p:sp>
        <p:nvSpPr>
          <p:cNvPr id="9" name="Foliennummernplatzhalter 1">
            <a:extLst>
              <a:ext uri="{FF2B5EF4-FFF2-40B4-BE49-F238E27FC236}">
                <a16:creationId xmlns:a16="http://schemas.microsoft.com/office/drawing/2014/main" id="{9B9C0E73-061F-4029-98BA-9E49A2690ABE}"/>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11</a:t>
            </a:fld>
            <a:endParaRPr lang="de-DE" dirty="0">
              <a:solidFill>
                <a:schemeClr val="tx1"/>
              </a:solidFill>
            </a:endParaRPr>
          </a:p>
        </p:txBody>
      </p:sp>
      <p:sp>
        <p:nvSpPr>
          <p:cNvPr id="10" name="Date Placeholder 3">
            <a:extLst>
              <a:ext uri="{FF2B5EF4-FFF2-40B4-BE49-F238E27FC236}">
                <a16:creationId xmlns:a16="http://schemas.microsoft.com/office/drawing/2014/main" id="{C34BC626-87FB-4C37-852B-889876E9A3F0}"/>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82681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4. Stürme</a:t>
            </a:r>
          </a:p>
        </p:txBody>
      </p:sp>
      <p:pic>
        <p:nvPicPr>
          <p:cNvPr id="10" name="Grafik 9">
            <a:extLst>
              <a:ext uri="{FF2B5EF4-FFF2-40B4-BE49-F238E27FC236}">
                <a16:creationId xmlns:a16="http://schemas.microsoft.com/office/drawing/2014/main" id="{06FF0C84-C204-4978-A801-C196FD0F4027}"/>
              </a:ext>
            </a:extLst>
          </p:cNvPr>
          <p:cNvPicPr>
            <a:picLocks noChangeAspect="1"/>
          </p:cNvPicPr>
          <p:nvPr/>
        </p:nvPicPr>
        <p:blipFill>
          <a:blip r:embed="rId3"/>
          <a:stretch>
            <a:fillRect/>
          </a:stretch>
        </p:blipFill>
        <p:spPr>
          <a:xfrm>
            <a:off x="6010524" y="1690104"/>
            <a:ext cx="2285794" cy="1758601"/>
          </a:xfrm>
          <a:prstGeom prst="rect">
            <a:avLst/>
          </a:prstGeom>
          <a:ln w="12700">
            <a:solidFill>
              <a:schemeClr val="tx1"/>
            </a:solidFill>
          </a:ln>
        </p:spPr>
      </p:pic>
      <p:sp>
        <p:nvSpPr>
          <p:cNvPr id="9" name="Textfeld 8">
            <a:extLst>
              <a:ext uri="{FF2B5EF4-FFF2-40B4-BE49-F238E27FC236}">
                <a16:creationId xmlns:a16="http://schemas.microsoft.com/office/drawing/2014/main" id="{AEAB6486-6E2E-4E52-BC58-E261930CF837}"/>
              </a:ext>
            </a:extLst>
          </p:cNvPr>
          <p:cNvSpPr txBox="1"/>
          <p:nvPr/>
        </p:nvSpPr>
        <p:spPr>
          <a:xfrm>
            <a:off x="771596" y="1651712"/>
            <a:ext cx="5083919" cy="2031325"/>
          </a:xfrm>
          <a:prstGeom prst="rect">
            <a:avLst/>
          </a:prstGeom>
          <a:noFill/>
        </p:spPr>
        <p:txBody>
          <a:bodyPr wrap="square">
            <a:spAutoFit/>
          </a:bodyPr>
          <a:lstStyle/>
          <a:p>
            <a:pPr marL="285750" indent="-285750" algn="l">
              <a:buFont typeface="Arial" panose="020B0604020202020204" pitchFamily="34" charset="0"/>
              <a:buChar char="•"/>
            </a:pPr>
            <a:r>
              <a:rPr lang="de-DE" sz="1800" b="0" i="0" u="none" strike="noStrike" baseline="0" dirty="0">
                <a:latin typeface="Arial" panose="020B0604020202020204" pitchFamily="34" charset="0"/>
                <a:cs typeface="Arial" panose="020B0604020202020204" pitchFamily="34" charset="0"/>
              </a:rPr>
              <a:t>Ist mit einem Gewitter zu rechnen, sollte der Aufenthalt im Freien vermieden werden.</a:t>
            </a:r>
          </a:p>
          <a:p>
            <a:pPr marL="285750" indent="-285750" algn="l">
              <a:buFont typeface="Arial" panose="020B0604020202020204" pitchFamily="34" charset="0"/>
              <a:buChar char="•"/>
            </a:pPr>
            <a:r>
              <a:rPr lang="de-DE" sz="1800" b="0" i="0" u="none" strike="noStrike" baseline="0" dirty="0">
                <a:latin typeface="Arial" panose="020B0604020202020204" pitchFamily="34" charset="0"/>
                <a:cs typeface="Arial" panose="020B0604020202020204" pitchFamily="34" charset="0"/>
              </a:rPr>
              <a:t>Gebäude mit Blitzschutz und Fahrzeuge mit Metallkarosserie bieten Schutz.</a:t>
            </a:r>
          </a:p>
          <a:p>
            <a:pPr marL="285750" indent="-285750" algn="l">
              <a:buFont typeface="Arial" panose="020B0604020202020204" pitchFamily="34" charset="0"/>
              <a:buChar char="•"/>
            </a:pPr>
            <a:r>
              <a:rPr lang="de-DE" sz="1800" b="0" i="0" u="none" strike="noStrike" baseline="0" dirty="0">
                <a:latin typeface="Arial" panose="020B0604020202020204" pitchFamily="34" charset="0"/>
                <a:cs typeface="Arial" panose="020B0604020202020204" pitchFamily="34" charset="0"/>
              </a:rPr>
              <a:t>Hat man keine Möglichkeit für einen Unter-schlupf, dann sollte man einen möglichst tiefen Punkt im Gelände aufsuchen.</a:t>
            </a:r>
            <a:endParaRPr lang="de-DE"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B94F38AA-B74B-424C-BF5F-A2247113FF3C}"/>
              </a:ext>
            </a:extLst>
          </p:cNvPr>
          <p:cNvSpPr txBox="1"/>
          <p:nvPr/>
        </p:nvSpPr>
        <p:spPr>
          <a:xfrm>
            <a:off x="2326276" y="1030884"/>
            <a:ext cx="5408897"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Verhaltensregeln bei Gewitter </a:t>
            </a:r>
          </a:p>
        </p:txBody>
      </p:sp>
      <p:sp>
        <p:nvSpPr>
          <p:cNvPr id="12" name="Textfeld 11">
            <a:extLst>
              <a:ext uri="{FF2B5EF4-FFF2-40B4-BE49-F238E27FC236}">
                <a16:creationId xmlns:a16="http://schemas.microsoft.com/office/drawing/2014/main" id="{C25076CD-BB71-43F5-8E14-533131799B64}"/>
              </a:ext>
            </a:extLst>
          </p:cNvPr>
          <p:cNvSpPr txBox="1"/>
          <p:nvPr/>
        </p:nvSpPr>
        <p:spPr>
          <a:xfrm>
            <a:off x="754818" y="3611598"/>
            <a:ext cx="7852287" cy="2585323"/>
          </a:xfrm>
          <a:prstGeom prst="rect">
            <a:avLst/>
          </a:prstGeom>
          <a:noFill/>
        </p:spPr>
        <p:txBody>
          <a:bodyPr wrap="square">
            <a:spAutoFit/>
          </a:bodyPr>
          <a:lstStyle/>
          <a:p>
            <a:pPr marL="285750" indent="-285750" algn="l">
              <a:buFont typeface="Arial" panose="020B0604020202020204" pitchFamily="34" charset="0"/>
              <a:buChar char="•"/>
            </a:pPr>
            <a:r>
              <a:rPr lang="de-DE" sz="1800" b="0" i="0" u="none" strike="noStrike" baseline="0" dirty="0">
                <a:latin typeface="Arial" panose="020B0604020202020204" pitchFamily="34" charset="0"/>
                <a:cs typeface="Arial" panose="020B0604020202020204" pitchFamily="34" charset="0"/>
              </a:rPr>
              <a:t>Bäume sind bei Gewittern extrem blitzschlaggefährdet und somit auch kein geeigneter Regenschutz. </a:t>
            </a:r>
          </a:p>
          <a:p>
            <a:pPr marL="285750" indent="-285750" algn="l">
              <a:buFont typeface="Arial" panose="020B0604020202020204" pitchFamily="34" charset="0"/>
              <a:buChar char="•"/>
            </a:pPr>
            <a:r>
              <a:rPr lang="de-DE" sz="1800" b="0" i="0" u="none" strike="noStrike" baseline="0" dirty="0">
                <a:latin typeface="Arial" panose="020B0604020202020204" pitchFamily="34" charset="0"/>
                <a:cs typeface="Arial" panose="020B0604020202020204" pitchFamily="34" charset="0"/>
              </a:rPr>
              <a:t>Ein Wald ist kein guter Ort, um sich bei einem Gewitter aufzuhalten. Jederzeit kann der Blitz in einen Baum einschlagen und Gewitterböen können Äste abbrechen lassen. Ganze Bäume können entwurzelt werden. </a:t>
            </a:r>
          </a:p>
          <a:p>
            <a:pPr marL="285750" indent="-285750">
              <a:buFont typeface="Arial" panose="020B0604020202020204" pitchFamily="34" charset="0"/>
              <a:buChar char="•"/>
            </a:pPr>
            <a:r>
              <a:rPr lang="de-DE" sz="1800" i="0" u="none" strike="noStrike" baseline="0" dirty="0">
                <a:latin typeface="Arial" panose="020B0604020202020204" pitchFamily="34" charset="0"/>
                <a:cs typeface="Arial" panose="020B0604020202020204" pitchFamily="34" charset="0"/>
              </a:rPr>
              <a:t>Z</a:t>
            </a:r>
            <a:r>
              <a:rPr lang="de-DE" sz="1800" b="0" i="0" u="none" strike="noStrike" baseline="0" dirty="0">
                <a:latin typeface="Arial" panose="020B0604020202020204" pitchFamily="34" charset="0"/>
                <a:cs typeface="Arial" panose="020B0604020202020204" pitchFamily="34" charset="0"/>
              </a:rPr>
              <a:t>u Metallzäunen, Bäumen, Baumgruppen, Waldrändern einen Mindestabstand von mehreren Metern einhalten.</a:t>
            </a:r>
            <a:endParaRPr lang="de-DE" dirty="0">
              <a:latin typeface="Arial" panose="020B0604020202020204" pitchFamily="34" charset="0"/>
              <a:cs typeface="Arial" panose="020B0604020202020204" pitchFamily="34" charset="0"/>
            </a:endParaRPr>
          </a:p>
          <a:p>
            <a:pPr algn="l"/>
            <a:endParaRPr lang="de-DE" dirty="0"/>
          </a:p>
        </p:txBody>
      </p:sp>
      <p:sp>
        <p:nvSpPr>
          <p:cNvPr id="13" name="Foliennummernplatzhalter 1">
            <a:extLst>
              <a:ext uri="{FF2B5EF4-FFF2-40B4-BE49-F238E27FC236}">
                <a16:creationId xmlns:a16="http://schemas.microsoft.com/office/drawing/2014/main" id="{FE214DA4-4959-490D-AB9F-4FAE778E1C64}"/>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12</a:t>
            </a:fld>
            <a:endParaRPr lang="de-DE" dirty="0">
              <a:solidFill>
                <a:schemeClr val="tx1"/>
              </a:solidFill>
            </a:endParaRPr>
          </a:p>
        </p:txBody>
      </p:sp>
      <p:sp>
        <p:nvSpPr>
          <p:cNvPr id="8" name="Date Placeholder 3">
            <a:extLst>
              <a:ext uri="{FF2B5EF4-FFF2-40B4-BE49-F238E27FC236}">
                <a16:creationId xmlns:a16="http://schemas.microsoft.com/office/drawing/2014/main" id="{0D527CA4-BCE9-4381-902C-F56120A91DEA}"/>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177872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4. Stürme</a:t>
            </a:r>
          </a:p>
        </p:txBody>
      </p:sp>
      <p:sp>
        <p:nvSpPr>
          <p:cNvPr id="9" name="Textfeld 8">
            <a:extLst>
              <a:ext uri="{FF2B5EF4-FFF2-40B4-BE49-F238E27FC236}">
                <a16:creationId xmlns:a16="http://schemas.microsoft.com/office/drawing/2014/main" id="{7765F2A3-86EC-4AEA-A7C6-B65571396B00}"/>
              </a:ext>
            </a:extLst>
          </p:cNvPr>
          <p:cNvSpPr txBox="1"/>
          <p:nvPr/>
        </p:nvSpPr>
        <p:spPr>
          <a:xfrm>
            <a:off x="771596" y="1550720"/>
            <a:ext cx="7676117" cy="2400657"/>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Vorsicht beim Durchfahren von überschwemmten Flächen oder Straßen walten zu lassen, gilt sowohl für Fahrten mit privaten Fahrzeugen zum  Feuerwehrhaus, als auch für die Fahrten mit dem </a:t>
            </a:r>
            <a:r>
              <a:rPr lang="de-DE" dirty="0">
                <a:latin typeface="Arial" panose="020B0604020202020204" pitchFamily="34" charset="0"/>
                <a:ea typeface="Times New Roman" panose="02020603050405020304" pitchFamily="18" charset="0"/>
                <a:cs typeface="Times New Roman" panose="02020603050405020304" pitchFamily="18" charset="0"/>
              </a:rPr>
              <a:t>F</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euerwehrfahrzeug. </a:t>
            </a:r>
          </a:p>
          <a:p>
            <a:pPr>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Befahren Sie keine überfluteten Straßen. Dringt Wasser in den Motorraum, droht erheblicher Schaden.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Steht das Fahrzeug bis zur Ölwanne oder bis über die Räder im Wasser, keinesfalls starten, sondern abschleppen und in der Werkstatt überprüfen lassen. </a:t>
            </a:r>
          </a:p>
        </p:txBody>
      </p:sp>
      <p:sp>
        <p:nvSpPr>
          <p:cNvPr id="12" name="Textfeld 11">
            <a:extLst>
              <a:ext uri="{FF2B5EF4-FFF2-40B4-BE49-F238E27FC236}">
                <a16:creationId xmlns:a16="http://schemas.microsoft.com/office/drawing/2014/main" id="{AF2AF40F-F1CF-4F57-99E3-B9C2EE107807}"/>
              </a:ext>
            </a:extLst>
          </p:cNvPr>
          <p:cNvSpPr txBox="1"/>
          <p:nvPr/>
        </p:nvSpPr>
        <p:spPr>
          <a:xfrm>
            <a:off x="771596" y="3925132"/>
            <a:ext cx="7595757" cy="1846659"/>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Grundsätzlich sollten Feuerwehrangehörige überfluteten Bereichen, die oftmals harmlos aussehen, kritisch gegenüberstehen: Unter Wasser können Gefahren lauern. </a:t>
            </a:r>
          </a:p>
          <a:p>
            <a:pPr>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Auch unkontrolliert ablaufendes Wasser kann für weitere Schäden und Gefahren sorgen. Daher sollten Feuerwehrangehörige besonders bei Überflutungen mit wachsamen Augen die Einsatzsituation betrachten. </a:t>
            </a:r>
          </a:p>
        </p:txBody>
      </p:sp>
      <p:sp>
        <p:nvSpPr>
          <p:cNvPr id="7" name="Foliennummernplatzhalter 1">
            <a:extLst>
              <a:ext uri="{FF2B5EF4-FFF2-40B4-BE49-F238E27FC236}">
                <a16:creationId xmlns:a16="http://schemas.microsoft.com/office/drawing/2014/main" id="{15BF56D2-60A0-414C-BE57-44395CBB56FF}"/>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13</a:t>
            </a:fld>
            <a:endParaRPr lang="de-DE" dirty="0">
              <a:solidFill>
                <a:schemeClr val="tx1"/>
              </a:solidFill>
            </a:endParaRPr>
          </a:p>
        </p:txBody>
      </p:sp>
      <p:sp>
        <p:nvSpPr>
          <p:cNvPr id="8" name="Date Placeholder 3">
            <a:extLst>
              <a:ext uri="{FF2B5EF4-FFF2-40B4-BE49-F238E27FC236}">
                <a16:creationId xmlns:a16="http://schemas.microsoft.com/office/drawing/2014/main" id="{C356521A-5D1A-4608-90B0-F41FD3D71EA7}"/>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57590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4. Stürme</a:t>
            </a:r>
          </a:p>
        </p:txBody>
      </p:sp>
      <p:sp>
        <p:nvSpPr>
          <p:cNvPr id="7" name="Textfeld 6">
            <a:extLst>
              <a:ext uri="{FF2B5EF4-FFF2-40B4-BE49-F238E27FC236}">
                <a16:creationId xmlns:a16="http://schemas.microsoft.com/office/drawing/2014/main" id="{2FD16114-61AB-4C93-AA26-E9D6F717490A}"/>
              </a:ext>
            </a:extLst>
          </p:cNvPr>
          <p:cNvSpPr txBox="1"/>
          <p:nvPr/>
        </p:nvSpPr>
        <p:spPr>
          <a:xfrm>
            <a:off x="2575421" y="1030884"/>
            <a:ext cx="5939930"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Umgestürzte Bäume / Baumbeseitigung</a:t>
            </a:r>
          </a:p>
        </p:txBody>
      </p:sp>
      <p:sp>
        <p:nvSpPr>
          <p:cNvPr id="8" name="Textfeld 7">
            <a:extLst>
              <a:ext uri="{FF2B5EF4-FFF2-40B4-BE49-F238E27FC236}">
                <a16:creationId xmlns:a16="http://schemas.microsoft.com/office/drawing/2014/main" id="{C0D219E5-DDA8-491C-8BD2-FB50426F58EA}"/>
              </a:ext>
            </a:extLst>
          </p:cNvPr>
          <p:cNvSpPr txBox="1"/>
          <p:nvPr/>
        </p:nvSpPr>
        <p:spPr>
          <a:xfrm>
            <a:off x="759677" y="1612856"/>
            <a:ext cx="7822785" cy="2677656"/>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Führungskräfte müssen abwägen, falls kein Menschenleben in Gefahr ist, ob ein sofortiger Einsatz zu verantworten ist oder nicht. Gründe hierfür können sein, dass z. B. </a:t>
            </a:r>
          </a:p>
          <a:p>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benachbarte Bäume auf die Einsatzkräfte stürzen können, </a:t>
            </a:r>
          </a:p>
          <a:p>
            <a:pPr marL="285750" indent="-285750">
              <a:buFont typeface="Arial" panose="020B0604020202020204" pitchFamily="34" charset="0"/>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Bäume für die Feuerwehr zu groß sind oder zu gefährlich liegen,</a:t>
            </a:r>
          </a:p>
          <a:p>
            <a:pPr marL="285750" indent="-285750">
              <a:buFont typeface="Arial" panose="020B0604020202020204" pitchFamily="34" charset="0"/>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auch noch abgebrochene Äste herabgefallen können oder </a:t>
            </a:r>
          </a:p>
          <a:p>
            <a:pPr marL="285750" indent="-285750">
              <a:buFont typeface="Arial" panose="020B0604020202020204" pitchFamily="34" charset="0"/>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abgebrochene Kronenteile sich in anderen Bäumen verfangen haben und ebenfalls herunterfallen können. </a:t>
            </a:r>
          </a:p>
          <a:p>
            <a:endParaRPr lang="de-DE" dirty="0"/>
          </a:p>
        </p:txBody>
      </p:sp>
      <p:sp>
        <p:nvSpPr>
          <p:cNvPr id="10" name="Textfeld 9">
            <a:extLst>
              <a:ext uri="{FF2B5EF4-FFF2-40B4-BE49-F238E27FC236}">
                <a16:creationId xmlns:a16="http://schemas.microsoft.com/office/drawing/2014/main" id="{46782C30-7FD7-44D3-AB33-DC116759F4CB}"/>
              </a:ext>
            </a:extLst>
          </p:cNvPr>
          <p:cNvSpPr txBox="1"/>
          <p:nvPr/>
        </p:nvSpPr>
        <p:spPr>
          <a:xfrm>
            <a:off x="759677" y="4198179"/>
            <a:ext cx="7755674" cy="1200329"/>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Wenn der Sturm sich gelegt hat, kann die Gefahr in Ruhe bekämpft werden oder durch andere Kräfte mit geeigneten Geräten (unter Umständen auch mit Hilfe des Technischen Hilfswerks) und weniger Gefahren abgearbeitete werden. </a:t>
            </a:r>
          </a:p>
        </p:txBody>
      </p:sp>
      <p:sp>
        <p:nvSpPr>
          <p:cNvPr id="9" name="Foliennummernplatzhalter 1">
            <a:extLst>
              <a:ext uri="{FF2B5EF4-FFF2-40B4-BE49-F238E27FC236}">
                <a16:creationId xmlns:a16="http://schemas.microsoft.com/office/drawing/2014/main" id="{AF02BCB8-D213-4F2B-B57E-AE843B91870E}"/>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14</a:t>
            </a:fld>
            <a:endParaRPr lang="de-DE" dirty="0">
              <a:solidFill>
                <a:schemeClr val="tx1"/>
              </a:solidFill>
            </a:endParaRPr>
          </a:p>
        </p:txBody>
      </p:sp>
      <p:sp>
        <p:nvSpPr>
          <p:cNvPr id="11" name="Date Placeholder 3">
            <a:extLst>
              <a:ext uri="{FF2B5EF4-FFF2-40B4-BE49-F238E27FC236}">
                <a16:creationId xmlns:a16="http://schemas.microsoft.com/office/drawing/2014/main" id="{57B4A34E-828E-4344-AD63-D9290598EF5F}"/>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44817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4. Stürme</a:t>
            </a:r>
          </a:p>
        </p:txBody>
      </p:sp>
      <p:pic>
        <p:nvPicPr>
          <p:cNvPr id="9" name="Grafik 8">
            <a:extLst>
              <a:ext uri="{FF2B5EF4-FFF2-40B4-BE49-F238E27FC236}">
                <a16:creationId xmlns:a16="http://schemas.microsoft.com/office/drawing/2014/main" id="{44A2F7CB-9699-471E-8C79-9A2F039380A1}"/>
              </a:ext>
            </a:extLst>
          </p:cNvPr>
          <p:cNvPicPr>
            <a:picLocks noChangeAspect="1"/>
          </p:cNvPicPr>
          <p:nvPr/>
        </p:nvPicPr>
        <p:blipFill>
          <a:blip r:embed="rId3"/>
          <a:stretch>
            <a:fillRect/>
          </a:stretch>
        </p:blipFill>
        <p:spPr>
          <a:xfrm>
            <a:off x="656963" y="1803083"/>
            <a:ext cx="3598877" cy="2483691"/>
          </a:xfrm>
          <a:prstGeom prst="rect">
            <a:avLst/>
          </a:prstGeom>
          <a:ln w="12700">
            <a:solidFill>
              <a:schemeClr val="tx1"/>
            </a:solidFill>
          </a:ln>
        </p:spPr>
      </p:pic>
      <p:sp>
        <p:nvSpPr>
          <p:cNvPr id="11" name="Textfeld 10">
            <a:extLst>
              <a:ext uri="{FF2B5EF4-FFF2-40B4-BE49-F238E27FC236}">
                <a16:creationId xmlns:a16="http://schemas.microsoft.com/office/drawing/2014/main" id="{55134D7C-6995-40AE-83D3-793FDC04B987}"/>
              </a:ext>
            </a:extLst>
          </p:cNvPr>
          <p:cNvSpPr txBox="1"/>
          <p:nvPr/>
        </p:nvSpPr>
        <p:spPr>
          <a:xfrm>
            <a:off x="2575421" y="1030884"/>
            <a:ext cx="5939930"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Umgestürzte Bäume / Baumbeseitigung</a:t>
            </a:r>
          </a:p>
        </p:txBody>
      </p:sp>
      <p:sp>
        <p:nvSpPr>
          <p:cNvPr id="12" name="Textfeld 11">
            <a:extLst>
              <a:ext uri="{FF2B5EF4-FFF2-40B4-BE49-F238E27FC236}">
                <a16:creationId xmlns:a16="http://schemas.microsoft.com/office/drawing/2014/main" id="{3F878720-1FF2-4D41-AA74-01FAEDA21621}"/>
              </a:ext>
            </a:extLst>
          </p:cNvPr>
          <p:cNvSpPr txBox="1"/>
          <p:nvPr/>
        </p:nvSpPr>
        <p:spPr>
          <a:xfrm>
            <a:off x="4522192" y="1708759"/>
            <a:ext cx="3964846" cy="1477328"/>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Wenn schon Bäume oder Äste abgebrochen sind und ein Sturm noch „wütet“, ist ständig mit umher wehenden Gegenständen zu rechnen.</a:t>
            </a:r>
            <a:endParaRPr lang="de-DE" dirty="0"/>
          </a:p>
        </p:txBody>
      </p:sp>
      <p:sp>
        <p:nvSpPr>
          <p:cNvPr id="14" name="Textfeld 13">
            <a:extLst>
              <a:ext uri="{FF2B5EF4-FFF2-40B4-BE49-F238E27FC236}">
                <a16:creationId xmlns:a16="http://schemas.microsoft.com/office/drawing/2014/main" id="{C2DFDFEE-3E38-415F-A51A-C8195F121BF3}"/>
              </a:ext>
            </a:extLst>
          </p:cNvPr>
          <p:cNvSpPr txBox="1"/>
          <p:nvPr/>
        </p:nvSpPr>
        <p:spPr>
          <a:xfrm>
            <a:off x="4522192" y="3195667"/>
            <a:ext cx="3964845" cy="1200329"/>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Diese Gefahren bestehen während der ganzen Zeit bei Stürmen, insbesondere bei plötzlich auftretenden Windböen. </a:t>
            </a:r>
            <a:endParaRPr lang="de-DE" dirty="0"/>
          </a:p>
        </p:txBody>
      </p:sp>
      <p:sp>
        <p:nvSpPr>
          <p:cNvPr id="18" name="Textfeld 17">
            <a:extLst>
              <a:ext uri="{FF2B5EF4-FFF2-40B4-BE49-F238E27FC236}">
                <a16:creationId xmlns:a16="http://schemas.microsoft.com/office/drawing/2014/main" id="{03C33C77-059A-4AE4-91CF-6346F8ABAF15}"/>
              </a:ext>
            </a:extLst>
          </p:cNvPr>
          <p:cNvSpPr txBox="1"/>
          <p:nvPr/>
        </p:nvSpPr>
        <p:spPr>
          <a:xfrm>
            <a:off x="524785" y="4763398"/>
            <a:ext cx="7729982" cy="923330"/>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Das Absperren und Sichern der Einsatzstelle und den Einsatz zum gegen-wärtigen Zeitpunkt unter bestimmten Umständen für beendet zu erklären, ist auch eine Hilfe zur Gefahrenbeseitigung. </a:t>
            </a:r>
            <a:endParaRPr lang="de-DE" dirty="0"/>
          </a:p>
        </p:txBody>
      </p:sp>
      <p:sp>
        <p:nvSpPr>
          <p:cNvPr id="10" name="Foliennummernplatzhalter 1">
            <a:extLst>
              <a:ext uri="{FF2B5EF4-FFF2-40B4-BE49-F238E27FC236}">
                <a16:creationId xmlns:a16="http://schemas.microsoft.com/office/drawing/2014/main" id="{27F00302-878C-4E81-8229-3B6053016811}"/>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15</a:t>
            </a:fld>
            <a:endParaRPr lang="de-DE" dirty="0">
              <a:solidFill>
                <a:schemeClr val="tx1"/>
              </a:solidFill>
            </a:endParaRPr>
          </a:p>
        </p:txBody>
      </p:sp>
      <p:sp>
        <p:nvSpPr>
          <p:cNvPr id="13" name="Date Placeholder 3">
            <a:extLst>
              <a:ext uri="{FF2B5EF4-FFF2-40B4-BE49-F238E27FC236}">
                <a16:creationId xmlns:a16="http://schemas.microsoft.com/office/drawing/2014/main" id="{EA201A4D-9EEF-4A32-B588-04A6A459F6A8}"/>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48094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5. Vegetationsbrände</a:t>
            </a:r>
          </a:p>
        </p:txBody>
      </p:sp>
      <p:sp>
        <p:nvSpPr>
          <p:cNvPr id="7" name="Textfeld 6">
            <a:extLst>
              <a:ext uri="{FF2B5EF4-FFF2-40B4-BE49-F238E27FC236}">
                <a16:creationId xmlns:a16="http://schemas.microsoft.com/office/drawing/2014/main" id="{37E600CE-E425-4AB8-98DF-13DFD82D2B13}"/>
              </a:ext>
            </a:extLst>
          </p:cNvPr>
          <p:cNvSpPr txBox="1"/>
          <p:nvPr/>
        </p:nvSpPr>
        <p:spPr>
          <a:xfrm>
            <a:off x="771597" y="1647274"/>
            <a:ext cx="7595756" cy="2492990"/>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Mit Beginn der warmen Jahreszeit und speziell in den Sommermonaten kommt es wieder verstärkt zu Wald- und Flächenbränden. </a:t>
            </a:r>
          </a:p>
          <a:p>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Diese entstehen einerseits durch natürliche Bedingungen wie Blitz-schläge und Selbstentzündung während langanhaltender Wärme- bzw. Trockenperioden, aber auch durch Brandstiftung und Fahrlässigkeit von Waldbesuchern und Autofahrern, weil</a:t>
            </a:r>
          </a:p>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z. B. glimmende Zigarettenreste weg-</a:t>
            </a:r>
          </a:p>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geworfen wurden. </a:t>
            </a:r>
            <a:endParaRPr lang="de-DE" sz="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fik 7">
            <a:extLst>
              <a:ext uri="{FF2B5EF4-FFF2-40B4-BE49-F238E27FC236}">
                <a16:creationId xmlns:a16="http://schemas.microsoft.com/office/drawing/2014/main" id="{5D5849DB-4D14-4B20-9503-8FE279AA2446}"/>
              </a:ext>
            </a:extLst>
          </p:cNvPr>
          <p:cNvPicPr>
            <a:picLocks noChangeAspect="1"/>
          </p:cNvPicPr>
          <p:nvPr/>
        </p:nvPicPr>
        <p:blipFill>
          <a:blip r:embed="rId3"/>
          <a:stretch>
            <a:fillRect/>
          </a:stretch>
        </p:blipFill>
        <p:spPr>
          <a:xfrm>
            <a:off x="5075338" y="3378666"/>
            <a:ext cx="3045203" cy="2267325"/>
          </a:xfrm>
          <a:prstGeom prst="rect">
            <a:avLst/>
          </a:prstGeom>
          <a:ln w="12700">
            <a:solidFill>
              <a:schemeClr val="tx1"/>
            </a:solidFill>
          </a:ln>
        </p:spPr>
      </p:pic>
      <p:sp>
        <p:nvSpPr>
          <p:cNvPr id="10" name="Textfeld 9">
            <a:extLst>
              <a:ext uri="{FF2B5EF4-FFF2-40B4-BE49-F238E27FC236}">
                <a16:creationId xmlns:a16="http://schemas.microsoft.com/office/drawing/2014/main" id="{B6D7297C-BB70-48DB-A250-B4997FF57919}"/>
              </a:ext>
            </a:extLst>
          </p:cNvPr>
          <p:cNvSpPr txBox="1"/>
          <p:nvPr/>
        </p:nvSpPr>
        <p:spPr>
          <a:xfrm>
            <a:off x="1104632" y="4422439"/>
            <a:ext cx="3464843" cy="923330"/>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Ca. 95 Prozent dieser Brände </a:t>
            </a:r>
          </a:p>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werden durch menschliche </a:t>
            </a:r>
          </a:p>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Tätigkeiten verursacht </a:t>
            </a:r>
            <a:endParaRPr lang="de-DE" dirty="0"/>
          </a:p>
        </p:txBody>
      </p:sp>
      <p:sp>
        <p:nvSpPr>
          <p:cNvPr id="9" name="Foliennummernplatzhalter 1">
            <a:extLst>
              <a:ext uri="{FF2B5EF4-FFF2-40B4-BE49-F238E27FC236}">
                <a16:creationId xmlns:a16="http://schemas.microsoft.com/office/drawing/2014/main" id="{246522F7-C63C-4BC8-A73F-BA4B3216DD7F}"/>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16</a:t>
            </a:fld>
            <a:endParaRPr lang="de-DE" dirty="0">
              <a:solidFill>
                <a:schemeClr val="tx1"/>
              </a:solidFill>
            </a:endParaRPr>
          </a:p>
        </p:txBody>
      </p:sp>
      <p:sp>
        <p:nvSpPr>
          <p:cNvPr id="11" name="Date Placeholder 3">
            <a:extLst>
              <a:ext uri="{FF2B5EF4-FFF2-40B4-BE49-F238E27FC236}">
                <a16:creationId xmlns:a16="http://schemas.microsoft.com/office/drawing/2014/main" id="{04DCD418-B4FA-43B3-ACE3-3E36523F8613}"/>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33898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5. Vegetationsbrände</a:t>
            </a:r>
          </a:p>
        </p:txBody>
      </p:sp>
      <p:sp>
        <p:nvSpPr>
          <p:cNvPr id="9" name="Textfeld 8">
            <a:extLst>
              <a:ext uri="{FF2B5EF4-FFF2-40B4-BE49-F238E27FC236}">
                <a16:creationId xmlns:a16="http://schemas.microsoft.com/office/drawing/2014/main" id="{00B59F92-8D6E-459A-ABE7-5F96F7A51168}"/>
              </a:ext>
            </a:extLst>
          </p:cNvPr>
          <p:cNvSpPr txBox="1"/>
          <p:nvPr/>
        </p:nvSpPr>
        <p:spPr>
          <a:xfrm>
            <a:off x="738040" y="1542817"/>
            <a:ext cx="7743753" cy="1477328"/>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Einsätze zur Bekämpfung von Wald- und Flächenbränden sind personal-intensiv, in vielen Fällen ist eine große Anzahl an Einsatzkräften erforderlich. </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Hierbei sind die Einsatztätigkeiten der Feuerwehrangehörigen häufig mit schweren körperlichen Anstrengungen und Belastungen verbunden. </a:t>
            </a:r>
          </a:p>
        </p:txBody>
      </p:sp>
      <p:sp>
        <p:nvSpPr>
          <p:cNvPr id="11" name="Textfeld 10">
            <a:extLst>
              <a:ext uri="{FF2B5EF4-FFF2-40B4-BE49-F238E27FC236}">
                <a16:creationId xmlns:a16="http://schemas.microsoft.com/office/drawing/2014/main" id="{17171DB1-8DF7-452F-AC9D-1F8406D7DEC0}"/>
              </a:ext>
            </a:extLst>
          </p:cNvPr>
          <p:cNvSpPr txBox="1"/>
          <p:nvPr/>
        </p:nvSpPr>
        <p:spPr>
          <a:xfrm>
            <a:off x="746429" y="3289245"/>
            <a:ext cx="7659340" cy="2400657"/>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Grundsätzlich ist bei hohen Außentemperaturen auf besondere </a:t>
            </a:r>
            <a:r>
              <a:rPr lang="de-DE" sz="1800" u="sng" dirty="0">
                <a:effectLst/>
                <a:latin typeface="Arial" panose="020B0604020202020204" pitchFamily="34" charset="0"/>
                <a:ea typeface="Times New Roman" panose="02020603050405020304" pitchFamily="18" charset="0"/>
                <a:cs typeface="Times New Roman" panose="02020603050405020304" pitchFamily="18" charset="0"/>
              </a:rPr>
              <a:t>organisatorische und personelle Maßnahmen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zu achten: </a:t>
            </a:r>
          </a:p>
          <a:p>
            <a:pPr>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Einsatzzeiten der Feuerwehrangehörigen auf das absolut notwendige Maß beschränken und ausreichend Erholungspausen einplanen, schattige Plätze auswählen und in den Pausen schwere Ausrüstung und Kleidung ablegen</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Verstärkung und Ablösung der eingesetzten Kräfte rechtzeitig ein-planen</a:t>
            </a:r>
          </a:p>
        </p:txBody>
      </p:sp>
      <p:sp>
        <p:nvSpPr>
          <p:cNvPr id="7" name="Foliennummernplatzhalter 1">
            <a:extLst>
              <a:ext uri="{FF2B5EF4-FFF2-40B4-BE49-F238E27FC236}">
                <a16:creationId xmlns:a16="http://schemas.microsoft.com/office/drawing/2014/main" id="{FBAB35EE-4479-4431-990A-FD72B91C5736}"/>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17</a:t>
            </a:fld>
            <a:endParaRPr lang="de-DE" dirty="0">
              <a:solidFill>
                <a:schemeClr val="tx1"/>
              </a:solidFill>
            </a:endParaRPr>
          </a:p>
        </p:txBody>
      </p:sp>
      <p:sp>
        <p:nvSpPr>
          <p:cNvPr id="8" name="Date Placeholder 3">
            <a:extLst>
              <a:ext uri="{FF2B5EF4-FFF2-40B4-BE49-F238E27FC236}">
                <a16:creationId xmlns:a16="http://schemas.microsoft.com/office/drawing/2014/main" id="{5B6AA9F1-6CC6-43D8-A009-E2DDCD2F09C3}"/>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207595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5. Vegetationsbrände</a:t>
            </a:r>
          </a:p>
        </p:txBody>
      </p:sp>
      <p:sp>
        <p:nvSpPr>
          <p:cNvPr id="9" name="Textfeld 8">
            <a:extLst>
              <a:ext uri="{FF2B5EF4-FFF2-40B4-BE49-F238E27FC236}">
                <a16:creationId xmlns:a16="http://schemas.microsoft.com/office/drawing/2014/main" id="{57D30651-B147-4E68-8888-24053946B1E7}"/>
              </a:ext>
            </a:extLst>
          </p:cNvPr>
          <p:cNvSpPr txBox="1"/>
          <p:nvPr/>
        </p:nvSpPr>
        <p:spPr>
          <a:xfrm>
            <a:off x="847622" y="3027418"/>
            <a:ext cx="7667728" cy="3139321"/>
          </a:xfrm>
          <a:prstGeom prst="rect">
            <a:avLst/>
          </a:prstGeom>
          <a:noFill/>
        </p:spPr>
        <p:txBody>
          <a:bodyPr wrap="square">
            <a:spAutoFit/>
          </a:bodyPr>
          <a:lstStyle/>
          <a:p>
            <a:pPr marL="28575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Hygienemöglichkeiten an den Pausenplätzen schaffen</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an Schutz vor UV-Strahlung durch Sonnencreme und Kopfbedeckung (bspw. Sonnenhüte mit Nackenschutz) denken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kein langes Antreten, insbesondere nicht ungeschützt in der Sonne</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ausreichend Getränke bereitstellen, um dem Flüssigkeitsverlust und daraus resultierenden Leistungseinbußen effektiv entgegenzuwirken (bei Einsätzen unter Atemschutz erhöht sich der Flüssigkeitsbedarf zusätzlich)</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zwecks Kräftigung leicht verdauliches Essen unter hygienischen Bedingungen bereitstellen</a:t>
            </a:r>
          </a:p>
          <a:p>
            <a:pPr marL="285750" lvl="0" indent="-285750" algn="just">
              <a:buFont typeface="Arial" panose="020B0604020202020204" pitchFamily="34" charset="0"/>
              <a:buChar char="•"/>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Grafik 10">
            <a:extLst>
              <a:ext uri="{FF2B5EF4-FFF2-40B4-BE49-F238E27FC236}">
                <a16:creationId xmlns:a16="http://schemas.microsoft.com/office/drawing/2014/main" id="{E1CE1E59-A2D0-47B0-982C-E58E81DE3C3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6098795" y="1125833"/>
            <a:ext cx="2164455" cy="1741834"/>
          </a:xfrm>
          <a:prstGeom prst="rect">
            <a:avLst/>
          </a:prstGeom>
          <a:ln w="12700">
            <a:solidFill>
              <a:schemeClr val="tx1"/>
            </a:solidFill>
          </a:ln>
        </p:spPr>
      </p:pic>
      <p:sp>
        <p:nvSpPr>
          <p:cNvPr id="7" name="Foliennummernplatzhalter 1">
            <a:extLst>
              <a:ext uri="{FF2B5EF4-FFF2-40B4-BE49-F238E27FC236}">
                <a16:creationId xmlns:a16="http://schemas.microsoft.com/office/drawing/2014/main" id="{ACCAA287-8370-4E4F-8409-10B2BCDE2694}"/>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18</a:t>
            </a:fld>
            <a:endParaRPr lang="de-DE" dirty="0">
              <a:solidFill>
                <a:schemeClr val="tx1"/>
              </a:solidFill>
            </a:endParaRPr>
          </a:p>
        </p:txBody>
      </p:sp>
      <p:sp>
        <p:nvSpPr>
          <p:cNvPr id="8" name="Date Placeholder 3">
            <a:extLst>
              <a:ext uri="{FF2B5EF4-FFF2-40B4-BE49-F238E27FC236}">
                <a16:creationId xmlns:a16="http://schemas.microsoft.com/office/drawing/2014/main" id="{D5BF093E-E01A-46FD-BDD6-10113378D9CF}"/>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292914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5. Vegetationsbrände</a:t>
            </a:r>
          </a:p>
        </p:txBody>
      </p:sp>
      <p:sp>
        <p:nvSpPr>
          <p:cNvPr id="7" name="Textfeld 6">
            <a:extLst>
              <a:ext uri="{FF2B5EF4-FFF2-40B4-BE49-F238E27FC236}">
                <a16:creationId xmlns:a16="http://schemas.microsoft.com/office/drawing/2014/main" id="{1498EE8A-4992-4451-A12F-B6C05E5545EB}"/>
              </a:ext>
            </a:extLst>
          </p:cNvPr>
          <p:cNvSpPr txBox="1"/>
          <p:nvPr/>
        </p:nvSpPr>
        <p:spPr>
          <a:xfrm>
            <a:off x="813541" y="1445938"/>
            <a:ext cx="7558862" cy="4247317"/>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Bei längeren Einsätzen sollten neben der Flüssigkeit auch Kohlen-hydrate aufgenommen werden, damit der Blutzuckerspiegel möglichst konstant bleibt. </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Wenn der Blutzuckerspiegel absinkt, lässt auch die körperliche und geistige Leistungsfähigkeit nach und die Gefahr von Unfällen und Fehlern am Einsatzort erhöht sich. </a:t>
            </a:r>
          </a:p>
          <a:p>
            <a:pPr algn="just">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Durch kohlenhydratbetonte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Verpflegung (z. B. Bananen,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Äpfel und Müsliriegel) und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eine ausreichende Flüssigkeits-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zufuhr während des Einsatzes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kann die körperliche Leistungs-</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fähigkeit länger aufrechterhalten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werden. </a:t>
            </a:r>
          </a:p>
        </p:txBody>
      </p:sp>
      <p:pic>
        <p:nvPicPr>
          <p:cNvPr id="8" name="Grafik 7">
            <a:extLst>
              <a:ext uri="{FF2B5EF4-FFF2-40B4-BE49-F238E27FC236}">
                <a16:creationId xmlns:a16="http://schemas.microsoft.com/office/drawing/2014/main" id="{10623EB3-3E62-4D5B-B0AC-229919244D6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4669137" y="3101566"/>
            <a:ext cx="3577626" cy="2487859"/>
          </a:xfrm>
          <a:prstGeom prst="rect">
            <a:avLst/>
          </a:prstGeom>
          <a:ln w="12700">
            <a:solidFill>
              <a:schemeClr val="tx1"/>
            </a:solidFill>
          </a:ln>
        </p:spPr>
      </p:pic>
      <p:sp>
        <p:nvSpPr>
          <p:cNvPr id="9" name="Foliennummernplatzhalter 1">
            <a:extLst>
              <a:ext uri="{FF2B5EF4-FFF2-40B4-BE49-F238E27FC236}">
                <a16:creationId xmlns:a16="http://schemas.microsoft.com/office/drawing/2014/main" id="{BDCBEADD-15EF-4295-A458-03FED046D7FA}"/>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19</a:t>
            </a:fld>
            <a:endParaRPr lang="de-DE" dirty="0">
              <a:solidFill>
                <a:schemeClr val="tx1"/>
              </a:solidFill>
            </a:endParaRPr>
          </a:p>
        </p:txBody>
      </p:sp>
      <p:sp>
        <p:nvSpPr>
          <p:cNvPr id="10" name="Date Placeholder 3">
            <a:extLst>
              <a:ext uri="{FF2B5EF4-FFF2-40B4-BE49-F238E27FC236}">
                <a16:creationId xmlns:a16="http://schemas.microsoft.com/office/drawing/2014/main" id="{48B664D0-1DD0-4CD1-B91E-158431D2A4D7}"/>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202396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632ABFE-20CC-7237-9A87-AA588A9F5C00}"/>
              </a:ext>
            </a:extLst>
          </p:cNvPr>
          <p:cNvSpPr>
            <a:spLocks noGrp="1"/>
          </p:cNvSpPr>
          <p:nvPr>
            <p:ph type="sldNum" sz="quarter" idx="4294967295"/>
          </p:nvPr>
        </p:nvSpPr>
        <p:spPr>
          <a:xfrm>
            <a:off x="8117958" y="6419995"/>
            <a:ext cx="581949" cy="365125"/>
          </a:xfrm>
        </p:spPr>
        <p:txBody>
          <a:bodyPr/>
          <a:lstStyle/>
          <a:p>
            <a:fld id="{294FB65C-F205-7346-ACE0-FAF43E12CB59}" type="slidenum">
              <a:rPr lang="de-DE" smtClean="0">
                <a:solidFill>
                  <a:schemeClr val="tx1"/>
                </a:solidFill>
              </a:rPr>
              <a:pPr/>
              <a:t>2</a:t>
            </a:fld>
            <a:endParaRPr lang="de-DE" dirty="0">
              <a:solidFill>
                <a:schemeClr val="tx1"/>
              </a:solidFill>
            </a:endParaRPr>
          </a:p>
        </p:txBody>
      </p:sp>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5293643"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Inhaltsverzeichnis</a:t>
            </a:r>
          </a:p>
        </p:txBody>
      </p:sp>
      <p:sp>
        <p:nvSpPr>
          <p:cNvPr id="8" name="Rectangle 3">
            <a:extLst>
              <a:ext uri="{FF2B5EF4-FFF2-40B4-BE49-F238E27FC236}">
                <a16:creationId xmlns:a16="http://schemas.microsoft.com/office/drawing/2014/main" id="{8D06A8DD-504B-41CB-AAC2-BB421C5E9E85}"/>
              </a:ext>
            </a:extLst>
          </p:cNvPr>
          <p:cNvSpPr txBox="1">
            <a:spLocks noChangeArrowheads="1"/>
          </p:cNvSpPr>
          <p:nvPr/>
        </p:nvSpPr>
        <p:spPr>
          <a:xfrm>
            <a:off x="771597" y="1534808"/>
            <a:ext cx="6258378" cy="4459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1.	Gefährdungsbeurteilung </a:t>
            </a:r>
          </a:p>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2.	Extremwetterlagen </a:t>
            </a:r>
          </a:p>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3.	Hochwasser </a:t>
            </a:r>
          </a:p>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4.	Stürme </a:t>
            </a:r>
          </a:p>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5.	Vegetationsbrände </a:t>
            </a:r>
          </a:p>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6.	Tiere und Insekten </a:t>
            </a:r>
          </a:p>
          <a:p>
            <a:pPr marL="0" lvl="2" indent="0">
              <a:lnSpc>
                <a:spcPct val="12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7.	Impfungen </a:t>
            </a:r>
          </a:p>
          <a:p>
            <a:pPr marL="0" lvl="2" indent="0">
              <a:lnSpc>
                <a:spcPct val="13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8.	Weiterführende Informationen </a:t>
            </a:r>
          </a:p>
          <a:p>
            <a:pPr marL="0" lvl="2" indent="0">
              <a:lnSpc>
                <a:spcPct val="130000"/>
              </a:lnSpc>
              <a:spcBef>
                <a:spcPts val="1000"/>
              </a:spcBef>
              <a:buClr>
                <a:srgbClr val="002060"/>
              </a:buClr>
              <a:buFont typeface="Arial" panose="020B0604020202020204" pitchFamily="34" charset="0"/>
              <a:buNone/>
              <a:defRPr/>
            </a:pPr>
            <a:r>
              <a:rPr lang="de-DE" b="1" dirty="0">
                <a:latin typeface="Arial" panose="020B0604020202020204" pitchFamily="34" charset="0"/>
                <a:cs typeface="Arial" panose="020B0604020202020204" pitchFamily="34" charset="0"/>
              </a:rPr>
              <a:t>9.	Zusammenfassung</a:t>
            </a:r>
          </a:p>
        </p:txBody>
      </p:sp>
      <p:sp>
        <p:nvSpPr>
          <p:cNvPr id="5" name="Date Placeholder 3">
            <a:extLst>
              <a:ext uri="{FF2B5EF4-FFF2-40B4-BE49-F238E27FC236}">
                <a16:creationId xmlns:a16="http://schemas.microsoft.com/office/drawing/2014/main" id="{BC969148-B726-4C8F-9CC0-F2DF1ABD7729}"/>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193986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5. Vegetationsbrände</a:t>
            </a:r>
          </a:p>
        </p:txBody>
      </p:sp>
      <p:sp>
        <p:nvSpPr>
          <p:cNvPr id="7" name="Textfeld 6">
            <a:extLst>
              <a:ext uri="{FF2B5EF4-FFF2-40B4-BE49-F238E27FC236}">
                <a16:creationId xmlns:a16="http://schemas.microsoft.com/office/drawing/2014/main" id="{54A710FA-F99A-42DA-BEC2-8F80112B1AAF}"/>
              </a:ext>
            </a:extLst>
          </p:cNvPr>
          <p:cNvSpPr txBox="1"/>
          <p:nvPr/>
        </p:nvSpPr>
        <p:spPr>
          <a:xfrm>
            <a:off x="771597" y="1559163"/>
            <a:ext cx="4211464" cy="1477328"/>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Vor dem Hintergrund der Gesundheits- gefahren bei Extremwettereinsätzen sollten unbedingt auch die Erste-Hilfe-Kenntnisse der Feuerwehrangehörigen regelmäßig aufgefrischt werden. </a:t>
            </a:r>
          </a:p>
        </p:txBody>
      </p:sp>
      <p:pic>
        <p:nvPicPr>
          <p:cNvPr id="8" name="Grafik 7">
            <a:extLst>
              <a:ext uri="{FF2B5EF4-FFF2-40B4-BE49-F238E27FC236}">
                <a16:creationId xmlns:a16="http://schemas.microsoft.com/office/drawing/2014/main" id="{DB76E0EF-5595-4CC5-B294-50541DD7D171}"/>
              </a:ext>
            </a:extLst>
          </p:cNvPr>
          <p:cNvPicPr>
            <a:picLocks noChangeAspect="1"/>
          </p:cNvPicPr>
          <p:nvPr/>
        </p:nvPicPr>
        <p:blipFill>
          <a:blip r:embed="rId3"/>
          <a:stretch>
            <a:fillRect/>
          </a:stretch>
        </p:blipFill>
        <p:spPr>
          <a:xfrm>
            <a:off x="5494789" y="1095875"/>
            <a:ext cx="2773851" cy="1831884"/>
          </a:xfrm>
          <a:prstGeom prst="rect">
            <a:avLst/>
          </a:prstGeom>
          <a:ln w="12700">
            <a:solidFill>
              <a:schemeClr val="tx1"/>
            </a:solidFill>
          </a:ln>
        </p:spPr>
      </p:pic>
      <p:sp>
        <p:nvSpPr>
          <p:cNvPr id="13" name="Rectangle 8">
            <a:extLst>
              <a:ext uri="{FF2B5EF4-FFF2-40B4-BE49-F238E27FC236}">
                <a16:creationId xmlns:a16="http://schemas.microsoft.com/office/drawing/2014/main" id="{0D07FE0B-6719-421B-80BD-68013F640334}"/>
              </a:ext>
            </a:extLst>
          </p:cNvPr>
          <p:cNvSpPr>
            <a:spLocks noChangeArrowheads="1"/>
          </p:cNvSpPr>
          <p:nvPr/>
        </p:nvSpPr>
        <p:spPr bwMode="auto">
          <a:xfrm>
            <a:off x="771597" y="3088835"/>
            <a:ext cx="76259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de-DE" altLang="de-DE" sz="1800" b="0" dirty="0">
                <a:solidFill>
                  <a:schemeClr val="tx1"/>
                </a:solidFill>
                <a:cs typeface="Times New Roman" panose="02020603050405020304" pitchFamily="18" charset="0"/>
              </a:rPr>
              <a:t>Im Feuerwehrdienst</a:t>
            </a:r>
            <a:r>
              <a:rPr lang="de-DE" altLang="de-DE" sz="1800" b="0" dirty="0">
                <a:solidFill>
                  <a:schemeClr val="tx1"/>
                </a:solidFill>
              </a:rPr>
              <a:t> müssen zum Schutz vor Gefahren die  persön-lichen Schutzausrüstungen (PSA) getragen werden. </a:t>
            </a:r>
          </a:p>
          <a:p>
            <a:pPr marL="285750" indent="-285750">
              <a:buFont typeface="Arial" panose="020B0604020202020204" pitchFamily="34" charset="0"/>
              <a:buChar char="•"/>
            </a:pPr>
            <a:r>
              <a:rPr lang="de-DE" altLang="de-DE" sz="1800" b="0" dirty="0">
                <a:solidFill>
                  <a:schemeClr val="tx1"/>
                </a:solidFill>
              </a:rPr>
              <a:t>Die zur Verfügung gestellten PSA sind zu benutzen.</a:t>
            </a:r>
            <a:endParaRPr lang="de-DE" altLang="de-DE" sz="1800" b="0" dirty="0">
              <a:solidFill>
                <a:schemeClr val="tx1"/>
              </a:solidFill>
              <a:cs typeface="Times New Roman" panose="02020603050405020304" pitchFamily="18" charset="0"/>
            </a:endParaRPr>
          </a:p>
          <a:p>
            <a:pPr marL="285750" indent="-285750">
              <a:buFont typeface="Arial" panose="020B0604020202020204" pitchFamily="34" charset="0"/>
              <a:buChar char="•"/>
            </a:pPr>
            <a:r>
              <a:rPr lang="de-DE" altLang="de-DE" sz="1800" b="0" dirty="0">
                <a:solidFill>
                  <a:schemeClr val="tx1"/>
                </a:solidFill>
                <a:cs typeface="Times New Roman" panose="02020603050405020304" pitchFamily="18" charset="0"/>
              </a:rPr>
              <a:t>Die persönlichen Schutzausrüstungen müssen individuell passen und dürfen sich in ihrer Kombination nicht negativ beeinflussen. </a:t>
            </a:r>
          </a:p>
          <a:p>
            <a:pPr marL="285750" indent="-285750">
              <a:buFont typeface="Arial" panose="020B0604020202020204" pitchFamily="34" charset="0"/>
              <a:buChar char="•"/>
            </a:pPr>
            <a:r>
              <a:rPr lang="de-DE" altLang="de-DE" sz="1800" b="0" dirty="0">
                <a:solidFill>
                  <a:schemeClr val="tx1"/>
                </a:solidFill>
                <a:cs typeface="Times New Roman" panose="02020603050405020304" pitchFamily="18" charset="0"/>
              </a:rPr>
              <a:t>Welche spezielle PSA verwendet wird, bestimmt der Einsatzleiter anhand der im Einsatz vorherrschenden Gefahren. </a:t>
            </a:r>
          </a:p>
        </p:txBody>
      </p:sp>
      <p:sp>
        <p:nvSpPr>
          <p:cNvPr id="15" name="Textfeld 14">
            <a:extLst>
              <a:ext uri="{FF2B5EF4-FFF2-40B4-BE49-F238E27FC236}">
                <a16:creationId xmlns:a16="http://schemas.microsoft.com/office/drawing/2014/main" id="{2E0DEF64-3666-4892-8B1E-91A9FC2131F8}"/>
              </a:ext>
            </a:extLst>
          </p:cNvPr>
          <p:cNvSpPr txBox="1"/>
          <p:nvPr/>
        </p:nvSpPr>
        <p:spPr>
          <a:xfrm>
            <a:off x="771597" y="5174626"/>
            <a:ext cx="7625973" cy="923330"/>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Schutzkleidung ist so zu wählen, dass Gefährdungen durch Unter-kühlung, Überhitzung oder durch sonstige klimatische Verhältnisse ver-mieden werden.</a:t>
            </a:r>
            <a:endParaRPr lang="de-DE" dirty="0"/>
          </a:p>
        </p:txBody>
      </p:sp>
      <p:sp>
        <p:nvSpPr>
          <p:cNvPr id="9" name="Foliennummernplatzhalter 1">
            <a:extLst>
              <a:ext uri="{FF2B5EF4-FFF2-40B4-BE49-F238E27FC236}">
                <a16:creationId xmlns:a16="http://schemas.microsoft.com/office/drawing/2014/main" id="{C1B9231F-03FC-4627-AD7D-EBDB8949A2DD}"/>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20</a:t>
            </a:fld>
            <a:endParaRPr lang="de-DE" dirty="0">
              <a:solidFill>
                <a:schemeClr val="tx1"/>
              </a:solidFill>
            </a:endParaRPr>
          </a:p>
        </p:txBody>
      </p:sp>
      <p:sp>
        <p:nvSpPr>
          <p:cNvPr id="10" name="Date Placeholder 3">
            <a:extLst>
              <a:ext uri="{FF2B5EF4-FFF2-40B4-BE49-F238E27FC236}">
                <a16:creationId xmlns:a16="http://schemas.microsoft.com/office/drawing/2014/main" id="{7F3EB20C-25A2-4AD4-8A4E-3EE7B1295E4F}"/>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219712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6. Tiere und Insekten</a:t>
            </a:r>
          </a:p>
        </p:txBody>
      </p:sp>
      <p:sp>
        <p:nvSpPr>
          <p:cNvPr id="8" name="Textfeld 7">
            <a:extLst>
              <a:ext uri="{FF2B5EF4-FFF2-40B4-BE49-F238E27FC236}">
                <a16:creationId xmlns:a16="http://schemas.microsoft.com/office/drawing/2014/main" id="{806A8308-5700-4842-90BA-FD703C228651}"/>
              </a:ext>
            </a:extLst>
          </p:cNvPr>
          <p:cNvSpPr txBox="1"/>
          <p:nvPr/>
        </p:nvSpPr>
        <p:spPr>
          <a:xfrm>
            <a:off x="742330" y="1794328"/>
            <a:ext cx="7659339" cy="3693319"/>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Bei der Rettung von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Großtieren</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besteht das größte Gefährdungspotential im unvorhersehbaren Verhalten in Kombination mit dem hohen Gewicht und der Kraft der Tiere. Einsätze mit Tieren, vor allem mit Großtieren, sollten daher immer unter Begleitung eines Veterinärs stattfinden.</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Sind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Wildtiere</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betroffen, wie z. B. bei Füchsen, Wildschweinen oder Damwild, so geht die größte Gefahr vom Fluchttrieb und den damit einhergehenden unkontrollierten Bewegungen aus. Manche Wildtierart geht bei Gefahr in den Angriffsmodus über. </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Zum Schutz der Einsatzkräfte und auch der Tiere sollten je nach Einsatz-lage, auch Tierärzte und -ärztinnen mit in die Tierrettung eingebunden werden.</a:t>
            </a:r>
          </a:p>
        </p:txBody>
      </p:sp>
      <p:sp>
        <p:nvSpPr>
          <p:cNvPr id="7" name="Foliennummernplatzhalter 1">
            <a:extLst>
              <a:ext uri="{FF2B5EF4-FFF2-40B4-BE49-F238E27FC236}">
                <a16:creationId xmlns:a16="http://schemas.microsoft.com/office/drawing/2014/main" id="{0FF60942-B91C-489E-ACD9-650006FC82D1}"/>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21</a:t>
            </a:fld>
            <a:endParaRPr lang="de-DE" dirty="0">
              <a:solidFill>
                <a:schemeClr val="tx1"/>
              </a:solidFill>
            </a:endParaRPr>
          </a:p>
        </p:txBody>
      </p:sp>
      <p:sp>
        <p:nvSpPr>
          <p:cNvPr id="5" name="Date Placeholder 3">
            <a:extLst>
              <a:ext uri="{FF2B5EF4-FFF2-40B4-BE49-F238E27FC236}">
                <a16:creationId xmlns:a16="http://schemas.microsoft.com/office/drawing/2014/main" id="{B55AC755-6238-48CF-AD6D-83A943E55A65}"/>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13495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6. Tiere und Insekten</a:t>
            </a:r>
          </a:p>
        </p:txBody>
      </p:sp>
      <p:sp>
        <p:nvSpPr>
          <p:cNvPr id="8" name="Textfeld 7">
            <a:extLst>
              <a:ext uri="{FF2B5EF4-FFF2-40B4-BE49-F238E27FC236}">
                <a16:creationId xmlns:a16="http://schemas.microsoft.com/office/drawing/2014/main" id="{B9647773-6639-4B3E-AF18-ECDF15CE99B8}"/>
              </a:ext>
            </a:extLst>
          </p:cNvPr>
          <p:cNvSpPr txBox="1"/>
          <p:nvPr/>
        </p:nvSpPr>
        <p:spPr>
          <a:xfrm>
            <a:off x="813540" y="4006069"/>
            <a:ext cx="7777312" cy="2031325"/>
          </a:xfrm>
          <a:prstGeom prst="rect">
            <a:avLst/>
          </a:prstGeom>
          <a:noFill/>
        </p:spPr>
        <p:txBody>
          <a:bodyPr wrap="square">
            <a:spAutoFit/>
          </a:bodyPr>
          <a:lstStyle/>
          <a:p>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Mücken: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In Hochwassergebieten entstehen u. a. auch durch erhöhte Luftfeuchtigkeit ideale Brutstätten für Mückenlarven, was zu einem explosionsartigen Anstieg von Mückenpopulationen und der Gefahr von Krankheitsübertragungen führt. Zum Schutz vor Mücken (Überschwemmungsmücken) empfiehlt sich das Tragen von hautbedeckender Kleidung und die Verwendung von Mückenschutzmitteln sowie die Vermeidung längerer Aufenthalte an stehenden Gewässern.</a:t>
            </a:r>
            <a:endParaRPr lang="de-DE" dirty="0"/>
          </a:p>
        </p:txBody>
      </p:sp>
      <p:pic>
        <p:nvPicPr>
          <p:cNvPr id="11" name="Grafik 10">
            <a:extLst>
              <a:ext uri="{FF2B5EF4-FFF2-40B4-BE49-F238E27FC236}">
                <a16:creationId xmlns:a16="http://schemas.microsoft.com/office/drawing/2014/main" id="{3F2B56FB-16A4-491C-BD98-BF5415AA4BB7}"/>
              </a:ext>
            </a:extLst>
          </p:cNvPr>
          <p:cNvPicPr>
            <a:picLocks noChangeAspect="1"/>
          </p:cNvPicPr>
          <p:nvPr/>
        </p:nvPicPr>
        <p:blipFill>
          <a:blip r:embed="rId3"/>
          <a:stretch>
            <a:fillRect/>
          </a:stretch>
        </p:blipFill>
        <p:spPr>
          <a:xfrm>
            <a:off x="6659286" y="1093111"/>
            <a:ext cx="1635753" cy="1380952"/>
          </a:xfrm>
          <a:prstGeom prst="rect">
            <a:avLst/>
          </a:prstGeom>
          <a:ln w="12700">
            <a:solidFill>
              <a:schemeClr val="tx1"/>
            </a:solidFill>
          </a:ln>
        </p:spPr>
      </p:pic>
      <p:pic>
        <p:nvPicPr>
          <p:cNvPr id="13" name="Grafik 12">
            <a:extLst>
              <a:ext uri="{FF2B5EF4-FFF2-40B4-BE49-F238E27FC236}">
                <a16:creationId xmlns:a16="http://schemas.microsoft.com/office/drawing/2014/main" id="{A858B1AC-0A60-4A9D-BD88-E8AFCAEE314B}"/>
              </a:ext>
            </a:extLst>
          </p:cNvPr>
          <p:cNvPicPr>
            <a:picLocks noChangeAspect="1"/>
          </p:cNvPicPr>
          <p:nvPr/>
        </p:nvPicPr>
        <p:blipFill>
          <a:blip r:embed="rId4"/>
          <a:stretch>
            <a:fillRect/>
          </a:stretch>
        </p:blipFill>
        <p:spPr>
          <a:xfrm>
            <a:off x="6659286" y="2537047"/>
            <a:ext cx="1627364" cy="1401539"/>
          </a:xfrm>
          <a:prstGeom prst="rect">
            <a:avLst/>
          </a:prstGeom>
          <a:ln w="12700">
            <a:solidFill>
              <a:schemeClr val="tx1"/>
            </a:solidFill>
          </a:ln>
        </p:spPr>
      </p:pic>
      <p:sp>
        <p:nvSpPr>
          <p:cNvPr id="15" name="Textfeld 14">
            <a:extLst>
              <a:ext uri="{FF2B5EF4-FFF2-40B4-BE49-F238E27FC236}">
                <a16:creationId xmlns:a16="http://schemas.microsoft.com/office/drawing/2014/main" id="{258B17E5-F5AD-472C-8D74-6FD5AC0E95C6}"/>
              </a:ext>
            </a:extLst>
          </p:cNvPr>
          <p:cNvSpPr txBox="1"/>
          <p:nvPr/>
        </p:nvSpPr>
        <p:spPr>
          <a:xfrm>
            <a:off x="775657" y="1571612"/>
            <a:ext cx="5985869" cy="2308324"/>
          </a:xfrm>
          <a:prstGeom prst="rect">
            <a:avLst/>
          </a:prstGeom>
          <a:noFill/>
        </p:spPr>
        <p:txBody>
          <a:bodyPr wrap="square">
            <a:spAutoFit/>
          </a:bodyPr>
          <a:lstStyle/>
          <a:p>
            <a:pPr algn="just">
              <a:tabLst>
                <a:tab pos="450215" algn="l"/>
                <a:tab pos="900430" algn="l"/>
              </a:tabLst>
            </a:pPr>
            <a:r>
              <a:rPr lang="de-DE" sz="1800" b="1" dirty="0">
                <a:effectLst/>
                <a:latin typeface="Arial" panose="020B0604020202020204" pitchFamily="34" charset="0"/>
                <a:ea typeface="Times New Roman" panose="02020603050405020304" pitchFamily="18" charset="0"/>
                <a:cs typeface="Arial" panose="020B0604020202020204" pitchFamily="34" charset="0"/>
              </a:rPr>
              <a:t>Zecken</a:t>
            </a:r>
            <a:r>
              <a:rPr lang="de-DE" sz="1800" dirty="0">
                <a:effectLst/>
                <a:latin typeface="Arial" panose="020B0604020202020204" pitchFamily="34" charset="0"/>
                <a:ea typeface="Times New Roman" panose="02020603050405020304" pitchFamily="18" charset="0"/>
                <a:cs typeface="Arial" panose="020B0604020202020204" pitchFamily="34" charset="0"/>
              </a:rPr>
              <a:t> sind ganzjährig, aber vor allem in den warmen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Arial" panose="020B0604020202020204" pitchFamily="34" charset="0"/>
              </a:rPr>
              <a:t>Monaten aktiv. Sie lauern an Wegrändern, im Gras,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Arial" panose="020B0604020202020204" pitchFamily="34" charset="0"/>
              </a:rPr>
              <a:t>im Unterholz und an Pflanzen. Sie sind Überträger von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Arial" panose="020B0604020202020204" pitchFamily="34" charset="0"/>
              </a:rPr>
              <a:t>Krankheitserregern. </a:t>
            </a:r>
            <a:r>
              <a:rPr lang="de-DE" dirty="0">
                <a:latin typeface="Arial" panose="020B0604020202020204" pitchFamily="34" charset="0"/>
                <a:cs typeface="Arial" panose="020B0604020202020204" pitchFamily="34" charset="0"/>
              </a:rPr>
              <a:t>Ein Zeckenbiss wird gefährlich, </a:t>
            </a:r>
          </a:p>
          <a:p>
            <a:pPr algn="just">
              <a:tabLst>
                <a:tab pos="450215" algn="l"/>
                <a:tab pos="900430" algn="l"/>
              </a:tabLst>
            </a:pPr>
            <a:r>
              <a:rPr lang="de-DE" dirty="0">
                <a:latin typeface="Arial" panose="020B0604020202020204" pitchFamily="34" charset="0"/>
                <a:cs typeface="Arial" panose="020B0604020202020204" pitchFamily="34" charset="0"/>
              </a:rPr>
              <a:t>wenn sie Erreger wie Borreliose oder FSME überträgt. </a:t>
            </a:r>
          </a:p>
          <a:p>
            <a:pPr algn="just">
              <a:tabLst>
                <a:tab pos="450215" algn="l"/>
                <a:tab pos="900430" algn="l"/>
              </a:tabLst>
            </a:pPr>
            <a:r>
              <a:rPr lang="de-DE" dirty="0">
                <a:latin typeface="Arial" panose="020B0604020202020204" pitchFamily="34" charset="0"/>
                <a:cs typeface="Arial" panose="020B0604020202020204" pitchFamily="34" charset="0"/>
              </a:rPr>
              <a:t>Symptome sind eine sich ausbreitende ringförmige </a:t>
            </a:r>
          </a:p>
          <a:p>
            <a:pPr algn="just">
              <a:tabLst>
                <a:tab pos="450215" algn="l"/>
                <a:tab pos="900430" algn="l"/>
              </a:tabLst>
            </a:pPr>
            <a:r>
              <a:rPr lang="de-DE" dirty="0">
                <a:latin typeface="Arial" panose="020B0604020202020204" pitchFamily="34" charset="0"/>
                <a:cs typeface="Arial" panose="020B0604020202020204" pitchFamily="34" charset="0"/>
              </a:rPr>
              <a:t>Rötung (Wanderröte) oder grippeähnliche Beschwerden </a:t>
            </a:r>
          </a:p>
          <a:p>
            <a:pPr algn="just">
              <a:tabLst>
                <a:tab pos="450215" algn="l"/>
                <a:tab pos="900430" algn="l"/>
              </a:tabLst>
            </a:pPr>
            <a:r>
              <a:rPr lang="de-DE" dirty="0">
                <a:latin typeface="Arial" panose="020B0604020202020204" pitchFamily="34" charset="0"/>
                <a:cs typeface="Arial" panose="020B0604020202020204" pitchFamily="34" charset="0"/>
              </a:rPr>
              <a:t>wie Fieber, Kopf- und Gliederschmerzen.</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Foliennummernplatzhalter 1">
            <a:extLst>
              <a:ext uri="{FF2B5EF4-FFF2-40B4-BE49-F238E27FC236}">
                <a16:creationId xmlns:a16="http://schemas.microsoft.com/office/drawing/2014/main" id="{A1314144-1ABB-42E4-BC61-3EFD18B53D56}"/>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22</a:t>
            </a:fld>
            <a:endParaRPr lang="de-DE" dirty="0">
              <a:solidFill>
                <a:schemeClr val="tx1"/>
              </a:solidFill>
            </a:endParaRPr>
          </a:p>
        </p:txBody>
      </p:sp>
      <p:sp>
        <p:nvSpPr>
          <p:cNvPr id="10" name="Date Placeholder 3">
            <a:extLst>
              <a:ext uri="{FF2B5EF4-FFF2-40B4-BE49-F238E27FC236}">
                <a16:creationId xmlns:a16="http://schemas.microsoft.com/office/drawing/2014/main" id="{C402B966-590B-49B7-9FEE-FF312D97608D}"/>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18878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6. Tiere und Insekten</a:t>
            </a:r>
          </a:p>
        </p:txBody>
      </p:sp>
      <p:sp>
        <p:nvSpPr>
          <p:cNvPr id="8" name="Textfeld 7">
            <a:extLst>
              <a:ext uri="{FF2B5EF4-FFF2-40B4-BE49-F238E27FC236}">
                <a16:creationId xmlns:a16="http://schemas.microsoft.com/office/drawing/2014/main" id="{B9647773-6639-4B3E-AF18-ECDF15CE99B8}"/>
              </a:ext>
            </a:extLst>
          </p:cNvPr>
          <p:cNvSpPr txBox="1"/>
          <p:nvPr/>
        </p:nvSpPr>
        <p:spPr>
          <a:xfrm>
            <a:off x="771597" y="1603111"/>
            <a:ext cx="7777312" cy="2585323"/>
          </a:xfrm>
          <a:prstGeom prst="rect">
            <a:avLst/>
          </a:prstGeom>
          <a:noFill/>
        </p:spPr>
        <p:txBody>
          <a:bodyPr wrap="square">
            <a:spAutoFit/>
          </a:bodyPr>
          <a:lstStyle/>
          <a:p>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Eichen- und Kieferprozessionsspinner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sind wärmeliebend, und bevorzugen Eichen- bzw. Kiefernwälder, aber auch Einzelbäume, z. B. </a:t>
            </a:r>
          </a:p>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an Straßenrändern. Sie besitzen nesselartige Haare, welche allergischen Reaktionen und Hautausschläge auslösen können. Durch Einatmen der Haare kann es einerseits zu Reizungen an Mund und Nasenschleimhaut kommen, andererseits aber auch zu Bronchitis und Asthma. Begleitend können Schwindel, Fieber, Müdigkeit und Bindehautentzündung auftreten, in Einzelfallen neigen überempfindliche Personen sogar zu allergischen Schockreaktionen.</a:t>
            </a:r>
            <a:endParaRPr lang="de-DE" dirty="0"/>
          </a:p>
        </p:txBody>
      </p:sp>
      <p:pic>
        <p:nvPicPr>
          <p:cNvPr id="5" name="Grafik 4">
            <a:extLst>
              <a:ext uri="{FF2B5EF4-FFF2-40B4-BE49-F238E27FC236}">
                <a16:creationId xmlns:a16="http://schemas.microsoft.com/office/drawing/2014/main" id="{B1E9CDF0-2113-4603-B1F9-05C052583E28}"/>
              </a:ext>
            </a:extLst>
          </p:cNvPr>
          <p:cNvPicPr>
            <a:picLocks noChangeAspect="1"/>
          </p:cNvPicPr>
          <p:nvPr/>
        </p:nvPicPr>
        <p:blipFill>
          <a:blip r:embed="rId3"/>
          <a:stretch>
            <a:fillRect/>
          </a:stretch>
        </p:blipFill>
        <p:spPr>
          <a:xfrm>
            <a:off x="4918853" y="4093203"/>
            <a:ext cx="3228571" cy="1876190"/>
          </a:xfrm>
          <a:prstGeom prst="rect">
            <a:avLst/>
          </a:prstGeom>
          <a:ln w="12700">
            <a:solidFill>
              <a:schemeClr val="tx1"/>
            </a:solidFill>
          </a:ln>
        </p:spPr>
      </p:pic>
      <p:sp>
        <p:nvSpPr>
          <p:cNvPr id="12" name="Textfeld 11">
            <a:extLst>
              <a:ext uri="{FF2B5EF4-FFF2-40B4-BE49-F238E27FC236}">
                <a16:creationId xmlns:a16="http://schemas.microsoft.com/office/drawing/2014/main" id="{7A95DE28-5C35-4C90-828D-DDCD67391F4A}"/>
              </a:ext>
            </a:extLst>
          </p:cNvPr>
          <p:cNvSpPr txBox="1"/>
          <p:nvPr/>
        </p:nvSpPr>
        <p:spPr>
          <a:xfrm>
            <a:off x="758992" y="4375388"/>
            <a:ext cx="3909460" cy="1477328"/>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Grundsätzlich sollten Schutzmittel, die die Insekten oder Spinnentiere abwehren, ebenso wie einfache Medikamente gegen Insektenstiche und -bisse zur Verfügung stehen.</a:t>
            </a:r>
          </a:p>
        </p:txBody>
      </p:sp>
      <p:sp>
        <p:nvSpPr>
          <p:cNvPr id="9" name="Foliennummernplatzhalter 1">
            <a:extLst>
              <a:ext uri="{FF2B5EF4-FFF2-40B4-BE49-F238E27FC236}">
                <a16:creationId xmlns:a16="http://schemas.microsoft.com/office/drawing/2014/main" id="{ACFEA2FC-9C41-4F5D-9886-C972E414FBD5}"/>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23</a:t>
            </a:fld>
            <a:endParaRPr lang="de-DE" dirty="0">
              <a:solidFill>
                <a:schemeClr val="tx1"/>
              </a:solidFill>
            </a:endParaRPr>
          </a:p>
        </p:txBody>
      </p:sp>
      <p:sp>
        <p:nvSpPr>
          <p:cNvPr id="7" name="Date Placeholder 3">
            <a:extLst>
              <a:ext uri="{FF2B5EF4-FFF2-40B4-BE49-F238E27FC236}">
                <a16:creationId xmlns:a16="http://schemas.microsoft.com/office/drawing/2014/main" id="{1424D83F-498C-4B06-8206-7BF93F293AAA}"/>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21067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7. Impfungen</a:t>
            </a:r>
          </a:p>
        </p:txBody>
      </p:sp>
      <p:sp>
        <p:nvSpPr>
          <p:cNvPr id="9" name="Textfeld 8">
            <a:extLst>
              <a:ext uri="{FF2B5EF4-FFF2-40B4-BE49-F238E27FC236}">
                <a16:creationId xmlns:a16="http://schemas.microsoft.com/office/drawing/2014/main" id="{6944C85D-AB96-4319-9458-8B9398E97637}"/>
              </a:ext>
            </a:extLst>
          </p:cNvPr>
          <p:cNvSpPr txBox="1"/>
          <p:nvPr/>
        </p:nvSpPr>
        <p:spPr>
          <a:xfrm>
            <a:off x="771690" y="3385228"/>
            <a:ext cx="7541801" cy="2539157"/>
          </a:xfrm>
          <a:prstGeom prst="rect">
            <a:avLst/>
          </a:prstGeom>
          <a:noFill/>
        </p:spPr>
        <p:txBody>
          <a:bodyPr wrap="square">
            <a:spAutoFit/>
          </a:bodyPr>
          <a:lstStyle/>
          <a:p>
            <a:pPr algn="just">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700" dirty="0">
                <a:effectLst/>
                <a:latin typeface="Arial" panose="020B0604020202020204" pitchFamily="34" charset="0"/>
                <a:ea typeface="Times New Roman" panose="02020603050405020304" pitchFamily="18" charset="0"/>
                <a:cs typeface="Times New Roman" panose="02020603050405020304" pitchFamily="18" charset="0"/>
              </a:rPr>
              <a:t>Ein Infektionsrisiko ist besonders dann gegeben, wenn es zu Einsätzen in Überschwemmungsgebieten sowie zum Auspumpen fäkalienbelasteter Abwässer kommt. Als mögliche Ersthelfer oder Rettungsdienst besteht für die Mitglieder der Freiwilligen Feuerwehr ebenso die Gefahr der Erkrankung an Hepatitis B, da Einsatzkräfte mit verletzten Personen und folglich mit Blut, Blutbestandteilen oder Körperflüssigkeiten in Berührung kommen können. </a:t>
            </a:r>
          </a:p>
          <a:p>
            <a:pPr>
              <a:tabLst>
                <a:tab pos="450215" algn="l"/>
                <a:tab pos="900430" algn="l"/>
              </a:tabLst>
            </a:pPr>
            <a:endParaRPr lang="de-DE" sz="1700"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sz="1700" dirty="0">
                <a:effectLst/>
                <a:latin typeface="Arial" panose="020B0604020202020204" pitchFamily="34" charset="0"/>
                <a:ea typeface="Times New Roman" panose="02020603050405020304" pitchFamily="18" charset="0"/>
                <a:cs typeface="Times New Roman" panose="02020603050405020304" pitchFamily="18" charset="0"/>
              </a:rPr>
              <a:t>Die Impfung ist die einzige Möglichkeit, sich vor Hepatitis A und </a:t>
            </a:r>
            <a:r>
              <a:rPr lang="de-DE" sz="1700" dirty="0">
                <a:latin typeface="Arial" panose="020B0604020202020204" pitchFamily="34" charset="0"/>
                <a:ea typeface="Times New Roman" panose="02020603050405020304" pitchFamily="18" charset="0"/>
                <a:cs typeface="Times New Roman" panose="02020603050405020304" pitchFamily="18" charset="0"/>
              </a:rPr>
              <a:t>H</a:t>
            </a:r>
            <a:r>
              <a:rPr lang="de-DE" sz="1700" dirty="0">
                <a:effectLst/>
                <a:latin typeface="Arial" panose="020B0604020202020204" pitchFamily="34" charset="0"/>
                <a:ea typeface="Times New Roman" panose="02020603050405020304" pitchFamily="18" charset="0"/>
                <a:cs typeface="Times New Roman" panose="02020603050405020304" pitchFamily="18" charset="0"/>
              </a:rPr>
              <a:t>epatitis B zu schützen. </a:t>
            </a:r>
            <a:endParaRPr lang="de-DE" sz="1700" dirty="0"/>
          </a:p>
        </p:txBody>
      </p:sp>
      <p:sp>
        <p:nvSpPr>
          <p:cNvPr id="11" name="Textfeld 10">
            <a:extLst>
              <a:ext uri="{FF2B5EF4-FFF2-40B4-BE49-F238E27FC236}">
                <a16:creationId xmlns:a16="http://schemas.microsoft.com/office/drawing/2014/main" id="{B8CD956C-DE0E-4CD0-8462-FFB086C16E41}"/>
              </a:ext>
            </a:extLst>
          </p:cNvPr>
          <p:cNvSpPr txBox="1"/>
          <p:nvPr/>
        </p:nvSpPr>
        <p:spPr>
          <a:xfrm>
            <a:off x="771594" y="1534808"/>
            <a:ext cx="7743755" cy="1862048"/>
          </a:xfrm>
          <a:prstGeom prst="rect">
            <a:avLst/>
          </a:prstGeom>
          <a:noFill/>
        </p:spPr>
        <p:txBody>
          <a:bodyPr wrap="square">
            <a:spAutoFit/>
          </a:bodyPr>
          <a:lstStyle/>
          <a:p>
            <a:pPr>
              <a:tabLst>
                <a:tab pos="450215" algn="l"/>
                <a:tab pos="90043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Hepatitis A</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ist eine durch Infektion hervorgerufene Leberkrankheit, die  u.a. über verunreinigtes Wasser, z. B. bei Überschwemmungen und Hoch-wasser oder durch Nahrungsmittel übertragen werden kann. </a:t>
            </a:r>
          </a:p>
          <a:p>
            <a:pPr>
              <a:tabLst>
                <a:tab pos="450215" algn="l"/>
                <a:tab pos="900430" algn="l"/>
              </a:tabLst>
            </a:pPr>
            <a:endParaRPr lang="de-DE" sz="7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Hepatitis B</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ist ebenfalls eine von Viren hervorgerufene, schwere Er-krankung, die hauptsächlich durch Kontakt mit Blut und Körperflüssig-keiten übertragen werden kann. </a:t>
            </a:r>
          </a:p>
        </p:txBody>
      </p:sp>
      <p:sp>
        <p:nvSpPr>
          <p:cNvPr id="7" name="Foliennummernplatzhalter 1">
            <a:extLst>
              <a:ext uri="{FF2B5EF4-FFF2-40B4-BE49-F238E27FC236}">
                <a16:creationId xmlns:a16="http://schemas.microsoft.com/office/drawing/2014/main" id="{FCE9127E-2BF0-4706-B074-4B1C2FB56096}"/>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24</a:t>
            </a:fld>
            <a:endParaRPr lang="de-DE" dirty="0">
              <a:solidFill>
                <a:schemeClr val="tx1"/>
              </a:solidFill>
            </a:endParaRPr>
          </a:p>
        </p:txBody>
      </p:sp>
      <p:sp>
        <p:nvSpPr>
          <p:cNvPr id="8" name="Date Placeholder 3">
            <a:extLst>
              <a:ext uri="{FF2B5EF4-FFF2-40B4-BE49-F238E27FC236}">
                <a16:creationId xmlns:a16="http://schemas.microsoft.com/office/drawing/2014/main" id="{6921B2D5-4558-42BB-9ABC-5758CFDFED21}"/>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41767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8. Weiterführende Informationen</a:t>
            </a:r>
          </a:p>
        </p:txBody>
      </p:sp>
      <p:sp>
        <p:nvSpPr>
          <p:cNvPr id="7" name="Rectangle 10">
            <a:extLst>
              <a:ext uri="{FF2B5EF4-FFF2-40B4-BE49-F238E27FC236}">
                <a16:creationId xmlns:a16="http://schemas.microsoft.com/office/drawing/2014/main" id="{CFCEFBDC-16B2-47CD-A4CC-173187C9F85C}"/>
              </a:ext>
            </a:extLst>
          </p:cNvPr>
          <p:cNvSpPr>
            <a:spLocks noChangeArrowheads="1"/>
          </p:cNvSpPr>
          <p:nvPr/>
        </p:nvSpPr>
        <p:spPr bwMode="auto">
          <a:xfrm>
            <a:off x="2601979" y="1794384"/>
            <a:ext cx="5690065" cy="1322388"/>
          </a:xfrm>
          <a:prstGeom prst="rect">
            <a:avLst/>
          </a:prstGeom>
          <a:solidFill>
            <a:srgbClr val="DDDDDD"/>
          </a:solidFill>
          <a:ln w="19050">
            <a:solidFill>
              <a:schemeClr val="tx1"/>
            </a:solidFill>
            <a:miter lim="800000"/>
            <a:headEnd/>
            <a:tailEnd/>
          </a:ln>
          <a:effectLst>
            <a:outerShdw algn="ctr" rotWithShape="0">
              <a:schemeClr val="bg1">
                <a:lumMod val="65000"/>
              </a:schemeClr>
            </a:outerShdw>
          </a:effectLst>
        </p:spPr>
        <p:txBody>
          <a:bodyPr wrap="square">
            <a:spAutoFit/>
          </a:bodyPr>
          <a:lstStyle/>
          <a:p>
            <a:pPr algn="ctr" eaLnBrk="1" hangingPunct="1">
              <a:spcBef>
                <a:spcPts val="0"/>
              </a:spcBef>
              <a:defRPr/>
            </a:pPr>
            <a:r>
              <a:rPr lang="de-DE" sz="2000" b="1" i="0" dirty="0">
                <a:cs typeface="Arial" pitchFamily="34" charset="0"/>
              </a:rPr>
              <a:t>FUK-CIRS  (</a:t>
            </a:r>
            <a:r>
              <a:rPr lang="de-DE" sz="2000" b="1" i="0" dirty="0">
                <a:solidFill>
                  <a:schemeClr val="tx2"/>
                </a:solidFill>
                <a:latin typeface="Univers" pitchFamily="34" charset="0"/>
                <a:cs typeface="Times New Roman" pitchFamily="18" charset="0"/>
              </a:rPr>
              <a:t>Critical Incident Reporting System)</a:t>
            </a:r>
          </a:p>
          <a:p>
            <a:pPr algn="ctr" eaLnBrk="1" hangingPunct="1">
              <a:defRPr/>
            </a:pPr>
            <a:r>
              <a:rPr lang="de-DE" altLang="de-DE" sz="2000" b="1" i="0" dirty="0">
                <a:cs typeface="Arial" panose="020B0604020202020204" pitchFamily="34" charset="0"/>
                <a:sym typeface="Wingdings" panose="05000000000000000000" pitchFamily="2" charset="2"/>
              </a:rPr>
              <a:t> </a:t>
            </a:r>
            <a:r>
              <a:rPr lang="de-DE" altLang="de-DE" sz="2000" b="1" i="0" dirty="0">
                <a:cs typeface="Arial" panose="020B0604020202020204" pitchFamily="34" charset="0"/>
              </a:rPr>
              <a:t>Datenbank der FUK‘n zur Erfassung </a:t>
            </a:r>
          </a:p>
          <a:p>
            <a:pPr algn="ctr" eaLnBrk="1" hangingPunct="1">
              <a:defRPr/>
            </a:pPr>
            <a:r>
              <a:rPr lang="de-DE" altLang="de-DE" sz="2000" b="1" i="0" dirty="0">
                <a:cs typeface="Arial" panose="020B0604020202020204" pitchFamily="34" charset="0"/>
              </a:rPr>
              <a:t>kritischer Ereignisse / Situationen / Vorfälle </a:t>
            </a:r>
          </a:p>
          <a:p>
            <a:pPr algn="ctr" eaLnBrk="1" hangingPunct="1">
              <a:defRPr/>
            </a:pPr>
            <a:r>
              <a:rPr lang="de-DE" altLang="de-DE" sz="2000" b="1" i="0" dirty="0">
                <a:cs typeface="Arial" panose="020B0604020202020204" pitchFamily="34" charset="0"/>
              </a:rPr>
              <a:t>(Beinahe-Unfälle)</a:t>
            </a:r>
            <a:endParaRPr lang="de-DE" sz="2000" b="1" i="0" dirty="0">
              <a:cs typeface="Arial" pitchFamily="34" charset="0"/>
            </a:endParaRPr>
          </a:p>
        </p:txBody>
      </p:sp>
      <p:pic>
        <p:nvPicPr>
          <p:cNvPr id="8" name="Grafik 7">
            <a:extLst>
              <a:ext uri="{FF2B5EF4-FFF2-40B4-BE49-F238E27FC236}">
                <a16:creationId xmlns:a16="http://schemas.microsoft.com/office/drawing/2014/main" id="{CEC985CE-23AC-428C-B797-8C65307DBDF9}"/>
              </a:ext>
            </a:extLst>
          </p:cNvPr>
          <p:cNvPicPr>
            <a:picLocks noChangeAspect="1"/>
          </p:cNvPicPr>
          <p:nvPr/>
        </p:nvPicPr>
        <p:blipFill>
          <a:blip r:embed="rId3"/>
          <a:stretch>
            <a:fillRect/>
          </a:stretch>
        </p:blipFill>
        <p:spPr>
          <a:xfrm>
            <a:off x="851956" y="1794384"/>
            <a:ext cx="1344613" cy="2816225"/>
          </a:xfrm>
          <a:prstGeom prst="rect">
            <a:avLst/>
          </a:prstGeom>
          <a:ln w="12700">
            <a:solidFill>
              <a:schemeClr val="tx1"/>
            </a:solidFill>
          </a:ln>
          <a:effectLst>
            <a:outerShdw algn="ctr" rotWithShape="0">
              <a:schemeClr val="bg1">
                <a:lumMod val="65000"/>
              </a:schemeClr>
            </a:outerShdw>
          </a:effectLst>
        </p:spPr>
      </p:pic>
      <p:sp>
        <p:nvSpPr>
          <p:cNvPr id="12" name="Textfeld 11">
            <a:extLst>
              <a:ext uri="{FF2B5EF4-FFF2-40B4-BE49-F238E27FC236}">
                <a16:creationId xmlns:a16="http://schemas.microsoft.com/office/drawing/2014/main" id="{402F53AD-E191-41FC-8AA7-2CF485498EF9}"/>
              </a:ext>
            </a:extLst>
          </p:cNvPr>
          <p:cNvSpPr txBox="1"/>
          <p:nvPr/>
        </p:nvSpPr>
        <p:spPr>
          <a:xfrm>
            <a:off x="2601978" y="3457685"/>
            <a:ext cx="5690065" cy="2031325"/>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Mögliche Unfallgefahren im Feuerwehrdienst, u.a. auch zu gefährlichen Situationen während Hoch-wassereinsätzen, Unwetterereignissen und Vegetationsbränden sowie Beispiele für Beinahe-Unfälle im Feuerwehrdienst finden sich unter </a:t>
            </a:r>
            <a:r>
              <a:rPr lang="de-DE"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www.fuk-cirs.de</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9" name="Foliennummernplatzhalter 1">
            <a:extLst>
              <a:ext uri="{FF2B5EF4-FFF2-40B4-BE49-F238E27FC236}">
                <a16:creationId xmlns:a16="http://schemas.microsoft.com/office/drawing/2014/main" id="{621A165C-6DF1-49A3-98F0-C434BCF0EEE7}"/>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25</a:t>
            </a:fld>
            <a:endParaRPr lang="de-DE" dirty="0">
              <a:solidFill>
                <a:schemeClr val="tx1"/>
              </a:solidFill>
            </a:endParaRPr>
          </a:p>
        </p:txBody>
      </p:sp>
      <p:sp>
        <p:nvSpPr>
          <p:cNvPr id="10" name="Date Placeholder 3">
            <a:extLst>
              <a:ext uri="{FF2B5EF4-FFF2-40B4-BE49-F238E27FC236}">
                <a16:creationId xmlns:a16="http://schemas.microsoft.com/office/drawing/2014/main" id="{FD336612-8976-4B38-A97A-86FD2CFBA499}"/>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42096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8. Weiterführende Informationen</a:t>
            </a:r>
          </a:p>
        </p:txBody>
      </p:sp>
      <p:pic>
        <p:nvPicPr>
          <p:cNvPr id="5" name="Grafik 4">
            <a:extLst>
              <a:ext uri="{FF2B5EF4-FFF2-40B4-BE49-F238E27FC236}">
                <a16:creationId xmlns:a16="http://schemas.microsoft.com/office/drawing/2014/main" id="{D64C39EC-570F-4599-8B7F-53A9B4C7633C}"/>
              </a:ext>
            </a:extLst>
          </p:cNvPr>
          <p:cNvPicPr>
            <a:picLocks noChangeAspect="1"/>
          </p:cNvPicPr>
          <p:nvPr/>
        </p:nvPicPr>
        <p:blipFill>
          <a:blip r:embed="rId3"/>
          <a:stretch>
            <a:fillRect/>
          </a:stretch>
        </p:blipFill>
        <p:spPr>
          <a:xfrm>
            <a:off x="5521339" y="1603111"/>
            <a:ext cx="2851064" cy="4082206"/>
          </a:xfrm>
          <a:prstGeom prst="rect">
            <a:avLst/>
          </a:prstGeom>
          <a:ln w="12700">
            <a:solidFill>
              <a:schemeClr val="tx1"/>
            </a:solidFill>
          </a:ln>
        </p:spPr>
      </p:pic>
      <p:sp>
        <p:nvSpPr>
          <p:cNvPr id="11" name="Textfeld 10">
            <a:extLst>
              <a:ext uri="{FF2B5EF4-FFF2-40B4-BE49-F238E27FC236}">
                <a16:creationId xmlns:a16="http://schemas.microsoft.com/office/drawing/2014/main" id="{8542F6ED-A50A-4F89-B2EA-7FDF62B44B87}"/>
              </a:ext>
            </a:extLst>
          </p:cNvPr>
          <p:cNvSpPr txBox="1"/>
          <p:nvPr/>
        </p:nvSpPr>
        <p:spPr>
          <a:xfrm>
            <a:off x="838709" y="1788397"/>
            <a:ext cx="4580388" cy="2677656"/>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Poster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Vegetationsbrandbekämpfung“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Es enthält </a:t>
            </a:r>
          </a:p>
          <a:p>
            <a:pPr>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wichtige Empfehlungen zur sicheren Vegetationsbrandbekämpfung und </a:t>
            </a:r>
          </a:p>
          <a:p>
            <a:pPr marL="28575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soll gleichzeitig dabei eine wertvolle Unterstützung sein um Gefahren zu minimieren und </a:t>
            </a:r>
          </a:p>
          <a:p>
            <a:pPr marL="28575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Einsatzsicherheit zu erhöhen.</a:t>
            </a:r>
          </a:p>
        </p:txBody>
      </p:sp>
      <p:sp>
        <p:nvSpPr>
          <p:cNvPr id="7" name="Foliennummernplatzhalter 1">
            <a:extLst>
              <a:ext uri="{FF2B5EF4-FFF2-40B4-BE49-F238E27FC236}">
                <a16:creationId xmlns:a16="http://schemas.microsoft.com/office/drawing/2014/main" id="{8F97ADE2-3575-4DC6-850F-CDF8E880B441}"/>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26</a:t>
            </a:fld>
            <a:endParaRPr lang="de-DE" dirty="0">
              <a:solidFill>
                <a:schemeClr val="tx1"/>
              </a:solidFill>
            </a:endParaRPr>
          </a:p>
        </p:txBody>
      </p:sp>
      <p:sp>
        <p:nvSpPr>
          <p:cNvPr id="8" name="Date Placeholder 3">
            <a:extLst>
              <a:ext uri="{FF2B5EF4-FFF2-40B4-BE49-F238E27FC236}">
                <a16:creationId xmlns:a16="http://schemas.microsoft.com/office/drawing/2014/main" id="{5F611C86-2271-4358-BFEE-A3901FF2DA2A}"/>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83988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9. Zusammenfassung</a:t>
            </a:r>
          </a:p>
        </p:txBody>
      </p:sp>
      <p:sp>
        <p:nvSpPr>
          <p:cNvPr id="7" name="Textfeld 6">
            <a:extLst>
              <a:ext uri="{FF2B5EF4-FFF2-40B4-BE49-F238E27FC236}">
                <a16:creationId xmlns:a16="http://schemas.microsoft.com/office/drawing/2014/main" id="{D662300D-AB99-49D7-8E48-85729E5B46FF}"/>
              </a:ext>
            </a:extLst>
          </p:cNvPr>
          <p:cNvSpPr txBox="1"/>
          <p:nvPr/>
        </p:nvSpPr>
        <p:spPr>
          <a:xfrm>
            <a:off x="832655" y="1599717"/>
            <a:ext cx="7741228" cy="4524315"/>
          </a:xfrm>
          <a:prstGeom prst="rect">
            <a:avLst/>
          </a:prstGeom>
          <a:noFill/>
        </p:spPr>
        <p:txBody>
          <a:bodyPr wrap="square">
            <a:spAutoFit/>
          </a:bodyPr>
          <a:lstStyle/>
          <a:p>
            <a:pPr>
              <a:tabLst>
                <a:tab pos="450215" algn="l"/>
                <a:tab pos="900430" algn="l"/>
              </a:tabLst>
            </a:pPr>
            <a:r>
              <a:rPr lang="de-DE" dirty="0">
                <a:latin typeface="Arial" panose="020B0604020202020204" pitchFamily="34" charset="0"/>
                <a:ea typeface="Times New Roman" panose="02020603050405020304" pitchFamily="18" charset="0"/>
                <a:cs typeface="Times New Roman" panose="02020603050405020304" pitchFamily="18" charset="0"/>
              </a:rPr>
              <a:t>Extremwetterlagen</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stellen in Zeiten des Klimawandels eine zunehmende Herausforderung dar. Vor den damit verbundenen Unfallgefahren während der Einsätze gilt es sich daher zu schützen. </a:t>
            </a:r>
          </a:p>
          <a:p>
            <a:pPr>
              <a:tabLst>
                <a:tab pos="450215" algn="l"/>
                <a:tab pos="900430" algn="l"/>
              </a:tabLs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extremen Wetterphänomene sind für Feuerwehrangehörige eine Herausforderung geworden und haben unmittelbare Auswirkungen auf die Sicherheit und die Gesundheit der Einsatzkräfte. </a:t>
            </a:r>
          </a:p>
          <a:p>
            <a:pPr>
              <a:tabLst>
                <a:tab pos="450215" algn="l"/>
                <a:tab pos="900430" algn="l"/>
              </a:tabLs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Da sich die Feuerwehren und deren Einsatzkräfte mit diesen besonderen Herausforderungen auseinandersetzen müssen, erfordert es gegebenen-falls neue fachliche, technische und taktische Überlegungen und Vorbe- reitungen sowie entsprechend angepasste Maßnahmen.</a:t>
            </a:r>
          </a:p>
          <a:p>
            <a:pPr>
              <a:tabLst>
                <a:tab pos="450215" algn="l"/>
                <a:tab pos="900430" algn="l"/>
              </a:tabLs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Mancherorts finden bereits Umdenkprozesse und an das Einsatzge-schehen angepasste Vorkehrungen im Sinne des Brandschutzes statt.</a:t>
            </a:r>
            <a:endParaRPr lang="de-DE" dirty="0"/>
          </a:p>
          <a:p>
            <a:pPr>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Date Placeholder 3">
            <a:extLst>
              <a:ext uri="{FF2B5EF4-FFF2-40B4-BE49-F238E27FC236}">
                <a16:creationId xmlns:a16="http://schemas.microsoft.com/office/drawing/2014/main" id="{6CD0A100-D8BC-4166-A4AD-7CA6090FB966}"/>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
        <p:nvSpPr>
          <p:cNvPr id="9" name="Foliennummernplatzhalter 1">
            <a:extLst>
              <a:ext uri="{FF2B5EF4-FFF2-40B4-BE49-F238E27FC236}">
                <a16:creationId xmlns:a16="http://schemas.microsoft.com/office/drawing/2014/main" id="{66DB1DBB-8C6B-4DA0-80A7-039A86A5B410}"/>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27</a:t>
            </a:fld>
            <a:endParaRPr lang="de-DE" dirty="0">
              <a:solidFill>
                <a:schemeClr val="tx1"/>
              </a:solidFill>
            </a:endParaRPr>
          </a:p>
        </p:txBody>
      </p:sp>
    </p:spTree>
    <p:extLst>
      <p:ext uri="{BB962C8B-B14F-4D97-AF65-F5344CB8AC3E}">
        <p14:creationId xmlns:p14="http://schemas.microsoft.com/office/powerpoint/2010/main" val="2051006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2">
            <a:extLst>
              <a:ext uri="{FF2B5EF4-FFF2-40B4-BE49-F238E27FC236}">
                <a16:creationId xmlns:a16="http://schemas.microsoft.com/office/drawing/2014/main" id="{F342E046-BA17-4EE2-8B0C-12841682117C}"/>
              </a:ext>
            </a:extLst>
          </p:cNvPr>
          <p:cNvSpPr txBox="1">
            <a:spLocks/>
          </p:cNvSpPr>
          <p:nvPr/>
        </p:nvSpPr>
        <p:spPr>
          <a:xfrm>
            <a:off x="783237" y="2817019"/>
            <a:ext cx="7030428" cy="1223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solidFill>
                  <a:schemeClr val="bg1"/>
                </a:solidFill>
                <a:latin typeface="Arial" panose="020B0604020202020204" pitchFamily="34" charset="0"/>
                <a:cs typeface="Arial" panose="020B0604020202020204" pitchFamily="34" charset="0"/>
              </a:rPr>
              <a:t>Vielen Dank </a:t>
            </a:r>
          </a:p>
          <a:p>
            <a:r>
              <a:rPr lang="de-DE" sz="2800" b="1" dirty="0">
                <a:solidFill>
                  <a:schemeClr val="bg1"/>
                </a:solidFill>
                <a:latin typeface="Arial" panose="020B0604020202020204" pitchFamily="34" charset="0"/>
                <a:cs typeface="Arial" panose="020B0604020202020204" pitchFamily="34" charset="0"/>
              </a:rPr>
              <a:t>für Ihre Aufmerksamkeit.</a:t>
            </a:r>
          </a:p>
        </p:txBody>
      </p:sp>
    </p:spTree>
    <p:extLst>
      <p:ext uri="{BB962C8B-B14F-4D97-AF65-F5344CB8AC3E}">
        <p14:creationId xmlns:p14="http://schemas.microsoft.com/office/powerpoint/2010/main" val="112033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1. Gefährdungsbeurteilung</a:t>
            </a:r>
          </a:p>
        </p:txBody>
      </p:sp>
      <p:sp>
        <p:nvSpPr>
          <p:cNvPr id="7" name="Textfeld 6">
            <a:extLst>
              <a:ext uri="{FF2B5EF4-FFF2-40B4-BE49-F238E27FC236}">
                <a16:creationId xmlns:a16="http://schemas.microsoft.com/office/drawing/2014/main" id="{3BB38CA2-8ADC-4C89-96D7-9E75CDD70006}"/>
              </a:ext>
            </a:extLst>
          </p:cNvPr>
          <p:cNvSpPr txBox="1"/>
          <p:nvPr/>
        </p:nvSpPr>
        <p:spPr>
          <a:xfrm>
            <a:off x="771597" y="1534808"/>
            <a:ext cx="7743753" cy="646331"/>
          </a:xfrm>
          <a:prstGeom prst="rect">
            <a:avLst/>
          </a:prstGeom>
          <a:noFill/>
        </p:spPr>
        <p:txBody>
          <a:bodyPr wrap="square">
            <a:spAutoFit/>
          </a:bodyPr>
          <a:lstStyle/>
          <a:p>
            <a:r>
              <a:rPr lang="de-DE" sz="1800" dirty="0">
                <a:effectLst/>
                <a:latin typeface="Arial" panose="020B0604020202020204" pitchFamily="34" charset="0"/>
                <a:ea typeface="Times New Roman" panose="02020603050405020304" pitchFamily="18" charset="0"/>
                <a:cs typeface="Times New Roman" panose="02020603050405020304" pitchFamily="18" charset="0"/>
              </a:rPr>
              <a:t>Ursache für die Entstehung von Unfällen ist das unkontrollierte Freiwerden von Energie beim Zusammentreffen von Mensch und Gefahrenquelle. </a:t>
            </a:r>
            <a:endParaRPr lang="de-DE" dirty="0"/>
          </a:p>
        </p:txBody>
      </p:sp>
      <p:sp>
        <p:nvSpPr>
          <p:cNvPr id="9" name="Textfeld 8">
            <a:extLst>
              <a:ext uri="{FF2B5EF4-FFF2-40B4-BE49-F238E27FC236}">
                <a16:creationId xmlns:a16="http://schemas.microsoft.com/office/drawing/2014/main" id="{EF19C15B-AB7E-4AE1-9F8E-7C2BDF8AD7C9}"/>
              </a:ext>
            </a:extLst>
          </p:cNvPr>
          <p:cNvSpPr txBox="1"/>
          <p:nvPr/>
        </p:nvSpPr>
        <p:spPr>
          <a:xfrm>
            <a:off x="771597" y="2249442"/>
            <a:ext cx="7743753" cy="1200329"/>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rPr>
              <a:t>Nach DGUV Vorschrift 1 „Grundsätze der Prävention“ bzw. Arbeitsschutz- gesetz (ArbSchG) hat der Unternehmer oder die Unternehmerin (Träger oder Trägerin der Feuerwehr) eine Gefährdungsbeurteilung  durchzu-führen. </a:t>
            </a:r>
            <a:endParaRPr lang="de-DE" sz="1600" dirty="0">
              <a:effectLst/>
              <a:latin typeface="Arial" panose="020B0604020202020204" pitchFamily="34" charset="0"/>
              <a:ea typeface="Times New Roman" panose="02020603050405020304" pitchFamily="18" charset="0"/>
            </a:endParaRPr>
          </a:p>
        </p:txBody>
      </p:sp>
      <p:sp>
        <p:nvSpPr>
          <p:cNvPr id="11" name="Textfeld 10">
            <a:extLst>
              <a:ext uri="{FF2B5EF4-FFF2-40B4-BE49-F238E27FC236}">
                <a16:creationId xmlns:a16="http://schemas.microsoft.com/office/drawing/2014/main" id="{842A02AF-7719-4D93-BAFB-37B2478E6E85}"/>
              </a:ext>
            </a:extLst>
          </p:cNvPr>
          <p:cNvSpPr txBox="1"/>
          <p:nvPr/>
        </p:nvSpPr>
        <p:spPr>
          <a:xfrm>
            <a:off x="574455" y="3535570"/>
            <a:ext cx="7940895" cy="2215991"/>
          </a:xfrm>
          <a:prstGeom prst="rect">
            <a:avLst/>
          </a:prstGeom>
          <a:noFill/>
        </p:spPr>
        <p:txBody>
          <a:bodyPr wrap="square">
            <a:spAutoFit/>
          </a:bodyPr>
          <a:lstStyle/>
          <a:p>
            <a:pPr marL="179705"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Für die Gefährdungsbeurteilung in der Feuerwehr können u. a. die </a:t>
            </a:r>
          </a:p>
          <a:p>
            <a:pPr marL="179705" algn="just">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marL="465455"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DGUV Information 205-010 „Sicherheit im Feuerwehrdienst“, </a:t>
            </a:r>
          </a:p>
          <a:p>
            <a:pPr marL="465455"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DGUV Information 205-014 „Auswahl von persönlicher Schutzausrüstung für Einsätze bei der Feuerwehr“ und </a:t>
            </a:r>
          </a:p>
          <a:p>
            <a:pPr marL="465455"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DGUV Informationen 205-021 „Leitfaden zur Erstellung einer Gefährdungsbeurteilung im Feuerwehrdienst“ </a:t>
            </a:r>
          </a:p>
          <a:p>
            <a:pPr marL="179705" algn="just">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marL="179705"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herangezogen werden. </a:t>
            </a:r>
          </a:p>
        </p:txBody>
      </p:sp>
      <p:sp>
        <p:nvSpPr>
          <p:cNvPr id="8" name="Foliennummernplatzhalter 1">
            <a:extLst>
              <a:ext uri="{FF2B5EF4-FFF2-40B4-BE49-F238E27FC236}">
                <a16:creationId xmlns:a16="http://schemas.microsoft.com/office/drawing/2014/main" id="{83737DB9-A016-45CC-90CA-E2108C04F270}"/>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3</a:t>
            </a:fld>
            <a:endParaRPr lang="de-DE" dirty="0">
              <a:solidFill>
                <a:schemeClr val="tx1"/>
              </a:solidFill>
            </a:endParaRPr>
          </a:p>
        </p:txBody>
      </p:sp>
      <p:sp>
        <p:nvSpPr>
          <p:cNvPr id="10" name="Date Placeholder 3">
            <a:extLst>
              <a:ext uri="{FF2B5EF4-FFF2-40B4-BE49-F238E27FC236}">
                <a16:creationId xmlns:a16="http://schemas.microsoft.com/office/drawing/2014/main" id="{8618C48D-1FB5-4487-9045-354920DB841F}"/>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50158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1. Gefährdungsbeurteilung</a:t>
            </a:r>
          </a:p>
        </p:txBody>
      </p:sp>
      <p:sp>
        <p:nvSpPr>
          <p:cNvPr id="5" name="Rectangle 3">
            <a:extLst>
              <a:ext uri="{FF2B5EF4-FFF2-40B4-BE49-F238E27FC236}">
                <a16:creationId xmlns:a16="http://schemas.microsoft.com/office/drawing/2014/main" id="{77EF3670-2138-4C0F-A972-B4F1233D4916}"/>
              </a:ext>
            </a:extLst>
          </p:cNvPr>
          <p:cNvSpPr txBox="1">
            <a:spLocks noChangeArrowheads="1"/>
          </p:cNvSpPr>
          <p:nvPr/>
        </p:nvSpPr>
        <p:spPr>
          <a:xfrm>
            <a:off x="771597" y="1589963"/>
            <a:ext cx="7915444" cy="25888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e-DE" sz="1800" dirty="0">
                <a:latin typeface="Arial" panose="020B0604020202020204" pitchFamily="34" charset="0"/>
                <a:cs typeface="Arial" panose="020B0604020202020204" pitchFamily="34" charset="0"/>
              </a:rPr>
              <a:t>Die Gefährdungsbeurteilung </a:t>
            </a:r>
          </a:p>
          <a:p>
            <a:pPr marL="0" indent="0">
              <a:lnSpc>
                <a:spcPct val="100000"/>
              </a:lnSpc>
              <a:spcBef>
                <a:spcPts val="0"/>
              </a:spcBef>
              <a:buNone/>
            </a:pPr>
            <a:endParaRPr lang="de-DE" sz="600" dirty="0">
              <a:latin typeface="Arial" panose="020B0604020202020204" pitchFamily="34" charset="0"/>
              <a:cs typeface="Arial" panose="020B0604020202020204" pitchFamily="34" charset="0"/>
            </a:endParaRPr>
          </a:p>
          <a:p>
            <a:pPr>
              <a:lnSpc>
                <a:spcPct val="100000"/>
              </a:lnSpc>
              <a:spcBef>
                <a:spcPts val="0"/>
              </a:spcBef>
            </a:pPr>
            <a:r>
              <a:rPr lang="de-DE" sz="1800" dirty="0">
                <a:latin typeface="Arial" panose="020B0604020202020204" pitchFamily="34" charset="0"/>
                <a:cs typeface="Arial" panose="020B0604020202020204" pitchFamily="34" charset="0"/>
              </a:rPr>
              <a:t>ist das zentrale Instrument zur Ermittlung von Gefährdungen und Belastungen für die Feuerwehrangehörigen zur Abschätzung des davon ausgehenden Risikos </a:t>
            </a:r>
          </a:p>
          <a:p>
            <a:pPr>
              <a:lnSpc>
                <a:spcPct val="100000"/>
              </a:lnSpc>
              <a:spcBef>
                <a:spcPts val="0"/>
              </a:spcBef>
            </a:pPr>
            <a:r>
              <a:rPr lang="de-DE" sz="1800" dirty="0">
                <a:latin typeface="Arial" panose="020B0604020202020204" pitchFamily="34" charset="0"/>
                <a:cs typeface="Arial" panose="020B0604020202020204" pitchFamily="34" charset="0"/>
              </a:rPr>
              <a:t>hat das Ziel, geeignete Maßnahmen gegen das Wirksamwerden der Gefahren / Belastungen einzuleiten </a:t>
            </a:r>
          </a:p>
          <a:p>
            <a:pPr>
              <a:lnSpc>
                <a:spcPct val="100000"/>
              </a:lnSpc>
              <a:spcBef>
                <a:spcPts val="0"/>
              </a:spcBef>
            </a:pPr>
            <a:r>
              <a:rPr lang="de-DE" sz="1800" dirty="0">
                <a:latin typeface="Arial" panose="020B0604020202020204" pitchFamily="34" charset="0"/>
                <a:cs typeface="Arial" panose="020B0604020202020204" pitchFamily="34" charset="0"/>
              </a:rPr>
              <a:t>ist ein Verfahren zur Beurteilung von Gesundheits- und Sicherheitsgefährdungen im Feuerwehrdienst </a:t>
            </a:r>
          </a:p>
          <a:p>
            <a:pPr>
              <a:lnSpc>
                <a:spcPct val="100000"/>
              </a:lnSpc>
              <a:spcBef>
                <a:spcPts val="0"/>
              </a:spcBef>
            </a:pPr>
            <a:r>
              <a:rPr lang="de-DE" sz="1800" dirty="0">
                <a:latin typeface="Arial" panose="020B0604020202020204" pitchFamily="34" charset="0"/>
                <a:cs typeface="Arial" panose="020B0604020202020204" pitchFamily="34" charset="0"/>
              </a:rPr>
              <a:t>ist eine </a:t>
            </a:r>
            <a:r>
              <a:rPr lang="de-DE" sz="1800" u="sng" dirty="0">
                <a:latin typeface="Arial" panose="020B0604020202020204" pitchFamily="34" charset="0"/>
                <a:cs typeface="Arial" panose="020B0604020202020204" pitchFamily="34" charset="0"/>
              </a:rPr>
              <a:t>rechtliche Verpflichtung</a:t>
            </a:r>
            <a:r>
              <a:rPr lang="de-DE" sz="1800" dirty="0">
                <a:latin typeface="Arial" panose="020B0604020202020204" pitchFamily="34" charset="0"/>
                <a:cs typeface="Arial" panose="020B0604020202020204" pitchFamily="34" charset="0"/>
              </a:rPr>
              <a:t> des Unternehmers / der Unternehmerin </a:t>
            </a:r>
          </a:p>
          <a:p>
            <a:pPr marL="440100" indent="-457200">
              <a:lnSpc>
                <a:spcPct val="120000"/>
              </a:lnSpc>
              <a:buFont typeface="Symbol" panose="05050102010706020507" pitchFamily="18" charset="2"/>
              <a:buChar char="-"/>
            </a:pPr>
            <a:endParaRPr lang="de-DE" altLang="de-DE" sz="2200" dirty="0">
              <a:latin typeface="Arial" panose="020B0604020202020204" pitchFamily="34" charset="0"/>
              <a:cs typeface="Arial" panose="020B0604020202020204" pitchFamily="34" charset="0"/>
            </a:endParaRPr>
          </a:p>
          <a:p>
            <a:pPr marL="11112" lvl="1" indent="0">
              <a:buClr>
                <a:srgbClr val="002060"/>
              </a:buClr>
              <a:buFont typeface="Arial" panose="020B0604020202020204" pitchFamily="34" charset="0"/>
              <a:buNone/>
              <a:defRPr/>
            </a:pPr>
            <a:endParaRPr lang="de-DE" altLang="de-DE" dirty="0">
              <a:solidFill>
                <a:schemeClr val="tx1">
                  <a:lumMod val="75000"/>
                  <a:lumOff val="25000"/>
                </a:schemeClr>
              </a:solidFill>
            </a:endParaRPr>
          </a:p>
        </p:txBody>
      </p:sp>
      <p:sp>
        <p:nvSpPr>
          <p:cNvPr id="7" name="Textfeld 6">
            <a:extLst>
              <a:ext uri="{FF2B5EF4-FFF2-40B4-BE49-F238E27FC236}">
                <a16:creationId xmlns:a16="http://schemas.microsoft.com/office/drawing/2014/main" id="{55D80959-6B98-4BF1-B8A9-E33DC3D04706}"/>
              </a:ext>
            </a:extLst>
          </p:cNvPr>
          <p:cNvSpPr txBox="1"/>
          <p:nvPr/>
        </p:nvSpPr>
        <p:spPr>
          <a:xfrm>
            <a:off x="606197" y="4489061"/>
            <a:ext cx="4605556" cy="1200329"/>
          </a:xfrm>
          <a:prstGeom prst="rect">
            <a:avLst/>
          </a:prstGeom>
          <a:noFill/>
        </p:spPr>
        <p:txBody>
          <a:bodyPr wrap="square">
            <a:spAutoFit/>
          </a:bodyPr>
          <a:lstStyle/>
          <a:p>
            <a:pPr marL="179705"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Zusätzlich stellt die kostenlose Software </a:t>
            </a:r>
          </a:p>
          <a:p>
            <a:pPr marL="179705"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„Gefährdungsbeurteilung Online“ ein</a:t>
            </a:r>
          </a:p>
          <a:p>
            <a:pPr marL="179705" algn="just">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Hilfsmittel zur Gefährdungsanalyse dar. </a:t>
            </a:r>
          </a:p>
          <a:p>
            <a:pPr algn="just">
              <a:tabLst>
                <a:tab pos="450215" algn="l"/>
                <a:tab pos="900430" algn="l"/>
              </a:tabLst>
            </a:pPr>
            <a:r>
              <a:rPr lang="de-DE" sz="1800" dirty="0">
                <a:effectLst/>
                <a:latin typeface="Arial" panose="020B0604020202020204" pitchFamily="34" charset="0"/>
                <a:ea typeface="Times New Roman" panose="02020603050405020304" pitchFamily="18" charset="0"/>
              </a:rPr>
              <a:t> </a:t>
            </a:r>
            <a:endParaRPr lang="de-DE" sz="1600" dirty="0">
              <a:effectLst/>
              <a:latin typeface="Arial" panose="020B0604020202020204" pitchFamily="34" charset="0"/>
              <a:ea typeface="Times New Roman" panose="02020603050405020304" pitchFamily="18" charset="0"/>
            </a:endParaRPr>
          </a:p>
        </p:txBody>
      </p:sp>
      <p:pic>
        <p:nvPicPr>
          <p:cNvPr id="11" name="Grafik 10">
            <a:extLst>
              <a:ext uri="{FF2B5EF4-FFF2-40B4-BE49-F238E27FC236}">
                <a16:creationId xmlns:a16="http://schemas.microsoft.com/office/drawing/2014/main" id="{F4345B35-2705-4631-B886-EACB81DAB7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476" y="4233949"/>
            <a:ext cx="2057400" cy="1543050"/>
          </a:xfrm>
          <a:prstGeom prst="rect">
            <a:avLst/>
          </a:prstGeom>
          <a:ln w="12700">
            <a:solidFill>
              <a:schemeClr val="tx1"/>
            </a:solidFill>
            <a:prstDash val="solid"/>
          </a:ln>
          <a:effectLst>
            <a:outerShdw blurRad="63500" sx="102000" sy="102000" algn="ctr" rotWithShape="0">
              <a:prstClr val="black">
                <a:alpha val="40000"/>
              </a:prstClr>
            </a:outerShdw>
          </a:effectLst>
        </p:spPr>
      </p:pic>
      <p:sp>
        <p:nvSpPr>
          <p:cNvPr id="8" name="Foliennummernplatzhalter 1">
            <a:extLst>
              <a:ext uri="{FF2B5EF4-FFF2-40B4-BE49-F238E27FC236}">
                <a16:creationId xmlns:a16="http://schemas.microsoft.com/office/drawing/2014/main" id="{8133D69F-1ABC-4645-9C78-0E00DCBE2B40}"/>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4</a:t>
            </a:fld>
            <a:endParaRPr lang="de-DE" dirty="0">
              <a:solidFill>
                <a:schemeClr val="tx1"/>
              </a:solidFill>
            </a:endParaRPr>
          </a:p>
        </p:txBody>
      </p:sp>
      <p:sp>
        <p:nvSpPr>
          <p:cNvPr id="9" name="Date Placeholder 3">
            <a:extLst>
              <a:ext uri="{FF2B5EF4-FFF2-40B4-BE49-F238E27FC236}">
                <a16:creationId xmlns:a16="http://schemas.microsoft.com/office/drawing/2014/main" id="{D9194ADC-F158-4BF7-8013-9ADCC4B47CAA}"/>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197186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611188" y="1256740"/>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Gefährdungsbeurteilung (Ablauf)</a:t>
            </a:r>
          </a:p>
        </p:txBody>
      </p:sp>
      <p:sp>
        <p:nvSpPr>
          <p:cNvPr id="9" name="Rectangle 8">
            <a:extLst>
              <a:ext uri="{FF2B5EF4-FFF2-40B4-BE49-F238E27FC236}">
                <a16:creationId xmlns:a16="http://schemas.microsoft.com/office/drawing/2014/main" id="{63657D03-F629-4A1C-87E2-A1B0BA5426A9}"/>
              </a:ext>
            </a:extLst>
          </p:cNvPr>
          <p:cNvSpPr>
            <a:spLocks noChangeArrowheads="1"/>
          </p:cNvSpPr>
          <p:nvPr/>
        </p:nvSpPr>
        <p:spPr bwMode="auto">
          <a:xfrm>
            <a:off x="611188" y="1827776"/>
            <a:ext cx="7848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Festlegen der Betrachtungseinheiten</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Ermittlung der Gefährdungen</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Risikobeurteilung</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Ableiten von Schutzzielen </a:t>
            </a:r>
          </a:p>
          <a:p>
            <a:pPr algn="just"/>
            <a:r>
              <a:rPr lang="de-DE" altLang="de-DE" sz="1800" b="0" dirty="0">
                <a:solidFill>
                  <a:schemeClr val="tx1"/>
                </a:solidFill>
                <a:cs typeface="Times New Roman" panose="02020603050405020304" pitchFamily="18" charset="0"/>
              </a:rPr>
              <a:t>	 (Festlegung des Restrisikos)</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Vergleich des Risikos mit dem Restrisiko </a:t>
            </a:r>
          </a:p>
          <a:p>
            <a:pPr algn="just"/>
            <a:r>
              <a:rPr lang="de-DE" altLang="de-DE" sz="1800" b="0" dirty="0">
                <a:solidFill>
                  <a:schemeClr val="tx1"/>
                </a:solidFill>
                <a:cs typeface="Times New Roman" panose="02020603050405020304" pitchFamily="18" charset="0"/>
              </a:rPr>
              <a:t>	 und Auswahl von Maßnahmen</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Durchführung der Maßnahmen</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Dokumentation der Ergebnisse der </a:t>
            </a:r>
          </a:p>
          <a:p>
            <a:pPr algn="just"/>
            <a:r>
              <a:rPr lang="de-DE" altLang="de-DE" sz="1800" b="0" dirty="0">
                <a:solidFill>
                  <a:schemeClr val="tx1"/>
                </a:solidFill>
                <a:cs typeface="Times New Roman" panose="02020603050405020304" pitchFamily="18" charset="0"/>
              </a:rPr>
              <a:t>	 Gefährdungsbeurteilung und  der </a:t>
            </a:r>
          </a:p>
          <a:p>
            <a:pPr algn="just"/>
            <a:r>
              <a:rPr lang="de-DE" altLang="de-DE" sz="1800" b="0" dirty="0">
                <a:solidFill>
                  <a:schemeClr val="tx1"/>
                </a:solidFill>
                <a:cs typeface="Times New Roman" panose="02020603050405020304" pitchFamily="18" charset="0"/>
              </a:rPr>
              <a:t>	 ergriffenen Maßnahmen</a:t>
            </a:r>
          </a:p>
          <a:p>
            <a:pPr marL="342900" indent="-342900" algn="just">
              <a:buFont typeface="Arial" panose="020B0604020202020204" pitchFamily="34" charset="0"/>
              <a:buChar char="•"/>
            </a:pPr>
            <a:r>
              <a:rPr lang="de-DE" altLang="de-DE" sz="1800" b="0" dirty="0">
                <a:solidFill>
                  <a:schemeClr val="tx1"/>
                </a:solidFill>
                <a:cs typeface="Times New Roman" panose="02020603050405020304" pitchFamily="18" charset="0"/>
              </a:rPr>
              <a:t>   Kontrolle der Wirksamkeit der Maßnahmen </a:t>
            </a:r>
          </a:p>
          <a:p>
            <a:pPr algn="just"/>
            <a:r>
              <a:rPr lang="de-DE" altLang="de-DE" sz="1800" b="0" dirty="0">
                <a:solidFill>
                  <a:schemeClr val="tx1"/>
                </a:solidFill>
                <a:cs typeface="Times New Roman" panose="02020603050405020304" pitchFamily="18" charset="0"/>
              </a:rPr>
              <a:t>	 und „Nachjustierung“</a:t>
            </a:r>
          </a:p>
        </p:txBody>
      </p:sp>
      <p:pic>
        <p:nvPicPr>
          <p:cNvPr id="10" name="Grafik 9" descr="Unbenannt.jpg">
            <a:extLst>
              <a:ext uri="{FF2B5EF4-FFF2-40B4-BE49-F238E27FC236}">
                <a16:creationId xmlns:a16="http://schemas.microsoft.com/office/drawing/2014/main" id="{7BFF4C64-9B61-4949-884B-D84A26DA76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679" y="1973558"/>
            <a:ext cx="2421143" cy="34427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liennummernplatzhalter 1">
            <a:extLst>
              <a:ext uri="{FF2B5EF4-FFF2-40B4-BE49-F238E27FC236}">
                <a16:creationId xmlns:a16="http://schemas.microsoft.com/office/drawing/2014/main" id="{7954CC77-8D8A-4486-8151-CF55029BA450}"/>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5</a:t>
            </a:fld>
            <a:endParaRPr lang="de-DE" dirty="0">
              <a:solidFill>
                <a:schemeClr val="tx1"/>
              </a:solidFill>
            </a:endParaRPr>
          </a:p>
        </p:txBody>
      </p:sp>
      <p:sp>
        <p:nvSpPr>
          <p:cNvPr id="8" name="Date Placeholder 3">
            <a:extLst>
              <a:ext uri="{FF2B5EF4-FFF2-40B4-BE49-F238E27FC236}">
                <a16:creationId xmlns:a16="http://schemas.microsoft.com/office/drawing/2014/main" id="{B735DA21-9355-4FBE-9C4D-005DA8ECAD39}"/>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07615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2. Extremwetterlagen</a:t>
            </a:r>
          </a:p>
        </p:txBody>
      </p:sp>
      <p:sp>
        <p:nvSpPr>
          <p:cNvPr id="7" name="Textfeld 6">
            <a:extLst>
              <a:ext uri="{FF2B5EF4-FFF2-40B4-BE49-F238E27FC236}">
                <a16:creationId xmlns:a16="http://schemas.microsoft.com/office/drawing/2014/main" id="{5ABAD6D2-3A71-402C-8FB4-FC6D9746B9D9}"/>
              </a:ext>
            </a:extLst>
          </p:cNvPr>
          <p:cNvSpPr txBox="1"/>
          <p:nvPr/>
        </p:nvSpPr>
        <p:spPr>
          <a:xfrm>
            <a:off x="803386" y="1428845"/>
            <a:ext cx="4852558" cy="4524315"/>
          </a:xfrm>
          <a:prstGeom prst="rect">
            <a:avLst/>
          </a:prstGeom>
          <a:noFill/>
        </p:spPr>
        <p:txBody>
          <a:bodyPr wrap="square">
            <a:spAutoFit/>
          </a:bodyPr>
          <a:lstStyle/>
          <a:p>
            <a:pPr algn="just"/>
            <a:r>
              <a:rPr lang="de-DE" sz="1800" dirty="0">
                <a:solidFill>
                  <a:srgbClr val="000000"/>
                </a:solidFill>
                <a:effectLst/>
                <a:latin typeface="Arial" panose="020B0604020202020204" pitchFamily="34" charset="0"/>
                <a:ea typeface="Times New Roman" panose="02020603050405020304" pitchFamily="18" charset="0"/>
              </a:rPr>
              <a:t> </a:t>
            </a:r>
          </a:p>
          <a:p>
            <a:pPr marL="285750" indent="-285750">
              <a:buFont typeface="Arial" panose="020B0604020202020204" pitchFamily="34" charset="0"/>
              <a:buChar char="•"/>
            </a:pPr>
            <a:r>
              <a:rPr lang="de-DE" sz="1800" b="1" dirty="0">
                <a:solidFill>
                  <a:srgbClr val="000000"/>
                </a:solidFill>
                <a:effectLst/>
                <a:latin typeface="Arial" panose="020B0604020202020204" pitchFamily="34" charset="0"/>
                <a:ea typeface="Times New Roman" panose="02020603050405020304" pitchFamily="18" charset="0"/>
              </a:rPr>
              <a:t>Hochwasser </a:t>
            </a:r>
            <a:endParaRPr lang="de-DE" b="1" dirty="0">
              <a:solidFill>
                <a:srgbClr val="000000"/>
              </a:solidFill>
              <a:latin typeface="Arial" panose="020B0604020202020204" pitchFamily="34" charset="0"/>
              <a:ea typeface="Times New Roman" panose="02020603050405020304" pitchFamily="18" charset="0"/>
            </a:endParaRPr>
          </a:p>
          <a:p>
            <a:r>
              <a:rPr lang="de-DE" sz="1800" b="1" dirty="0">
                <a:solidFill>
                  <a:srgbClr val="000000"/>
                </a:solidFill>
                <a:effectLst/>
                <a:latin typeface="Arial" panose="020B0604020202020204" pitchFamily="34" charset="0"/>
                <a:ea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rPr>
              <a:t>Ursachen, Entstehung,</a:t>
            </a:r>
          </a:p>
          <a:p>
            <a:r>
              <a:rPr lang="de-DE" dirty="0">
                <a:solidFill>
                  <a:srgbClr val="000000"/>
                </a:solidFill>
                <a:latin typeface="Arial" panose="020B0604020202020204" pitchFamily="34" charset="0"/>
                <a:ea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rPr>
              <a:t>Sicherheitsmaßnahmen,</a:t>
            </a:r>
          </a:p>
          <a:p>
            <a:r>
              <a:rPr lang="de-DE" dirty="0">
                <a:solidFill>
                  <a:srgbClr val="000000"/>
                </a:solidFill>
                <a:latin typeface="Arial" panose="020B0604020202020204" pitchFamily="34" charset="0"/>
                <a:ea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rPr>
              <a:t>Verhaltensregeln</a:t>
            </a:r>
          </a:p>
          <a:p>
            <a:endParaRPr lang="de-DE" sz="1800" dirty="0">
              <a:solidFill>
                <a:srgbClr val="000000"/>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de-DE" sz="1800" b="1" dirty="0">
                <a:solidFill>
                  <a:srgbClr val="000000"/>
                </a:solidFill>
                <a:effectLst/>
                <a:latin typeface="Arial" panose="020B0604020202020204" pitchFamily="34" charset="0"/>
                <a:ea typeface="Times New Roman" panose="02020603050405020304" pitchFamily="18" charset="0"/>
              </a:rPr>
              <a:t>Stürme </a:t>
            </a:r>
          </a:p>
          <a:p>
            <a:r>
              <a:rPr lang="de-DE" b="1" dirty="0">
                <a:solidFill>
                  <a:srgbClr val="000000"/>
                </a:solidFill>
                <a:latin typeface="Arial" panose="020B0604020202020204" pitchFamily="34" charset="0"/>
                <a:ea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rPr>
              <a:t>Gewitter, Unwetter, Starkregen,</a:t>
            </a:r>
          </a:p>
          <a:p>
            <a:r>
              <a:rPr lang="de-DE" dirty="0">
                <a:solidFill>
                  <a:srgbClr val="000000"/>
                </a:solidFill>
                <a:latin typeface="Arial" panose="020B0604020202020204" pitchFamily="34" charset="0"/>
                <a:ea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rPr>
              <a:t>Überflutungen, umgestürzte Bäume,</a:t>
            </a:r>
          </a:p>
          <a:p>
            <a:r>
              <a:rPr lang="de-DE" dirty="0">
                <a:solidFill>
                  <a:srgbClr val="000000"/>
                </a:solidFill>
                <a:latin typeface="Arial" panose="020B0604020202020204" pitchFamily="34" charset="0"/>
                <a:ea typeface="Times New Roman" panose="02020603050405020304" pitchFamily="18" charset="0"/>
              </a:rPr>
              <a:t>	</a:t>
            </a:r>
            <a:r>
              <a:rPr lang="de-DE" sz="1800" dirty="0">
                <a:solidFill>
                  <a:srgbClr val="000000"/>
                </a:solidFill>
                <a:effectLst/>
                <a:latin typeface="Arial" panose="020B0604020202020204" pitchFamily="34" charset="0"/>
                <a:ea typeface="Times New Roman" panose="02020603050405020304" pitchFamily="18" charset="0"/>
              </a:rPr>
              <a:t>Baumbeseitigung</a:t>
            </a:r>
          </a:p>
          <a:p>
            <a:endParaRPr lang="de-DE" sz="1800" dirty="0">
              <a:solidFill>
                <a:srgbClr val="000000"/>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de-DE" sz="1800" b="1" dirty="0">
                <a:solidFill>
                  <a:srgbClr val="000000"/>
                </a:solidFill>
                <a:effectLst/>
                <a:latin typeface="Arial" panose="020B0604020202020204" pitchFamily="34" charset="0"/>
                <a:ea typeface="Times New Roman" panose="02020603050405020304" pitchFamily="18" charset="0"/>
              </a:rPr>
              <a:t>Vegetationsbrände </a:t>
            </a:r>
            <a:endParaRPr lang="de-DE" sz="1800" b="1" dirty="0">
              <a:solidFill>
                <a:srgbClr val="000000"/>
              </a:solidFill>
              <a:latin typeface="Arial" panose="020B0604020202020204" pitchFamily="34" charset="0"/>
              <a:ea typeface="Times New Roman" panose="02020603050405020304" pitchFamily="18" charset="0"/>
            </a:endParaRPr>
          </a:p>
          <a:p>
            <a:r>
              <a:rPr lang="de-DE" b="1" dirty="0">
                <a:solidFill>
                  <a:srgbClr val="000000"/>
                </a:solidFill>
                <a:effectLst/>
                <a:latin typeface="Arial" panose="020B0604020202020204" pitchFamily="34" charset="0"/>
                <a:ea typeface="Times New Roman" panose="02020603050405020304" pitchFamily="18" charset="0"/>
              </a:rPr>
              <a:t>	</a:t>
            </a:r>
            <a:r>
              <a:rPr lang="de-DE" dirty="0">
                <a:solidFill>
                  <a:srgbClr val="000000"/>
                </a:solidFill>
                <a:effectLst/>
                <a:latin typeface="Arial" panose="020B0604020202020204" pitchFamily="34" charset="0"/>
                <a:ea typeface="Times New Roman" panose="02020603050405020304" pitchFamily="18" charset="0"/>
              </a:rPr>
              <a:t>Temperaturen, Wald- / Flächenbrände,</a:t>
            </a:r>
          </a:p>
          <a:p>
            <a:r>
              <a:rPr lang="de-DE" dirty="0">
                <a:solidFill>
                  <a:srgbClr val="000000"/>
                </a:solidFill>
                <a:latin typeface="Arial" panose="020B0604020202020204" pitchFamily="34" charset="0"/>
                <a:ea typeface="Times New Roman" panose="02020603050405020304" pitchFamily="18" charset="0"/>
              </a:rPr>
              <a:t>	</a:t>
            </a:r>
            <a:r>
              <a:rPr lang="de-DE" dirty="0">
                <a:solidFill>
                  <a:srgbClr val="000000"/>
                </a:solidFill>
                <a:effectLst/>
                <a:latin typeface="Arial" panose="020B0604020202020204" pitchFamily="34" charset="0"/>
                <a:ea typeface="Times New Roman" panose="02020603050405020304" pitchFamily="18" charset="0"/>
              </a:rPr>
              <a:t>Persönliche Schutzausrüstung,</a:t>
            </a:r>
          </a:p>
          <a:p>
            <a:r>
              <a:rPr lang="de-DE" dirty="0">
                <a:solidFill>
                  <a:srgbClr val="000000"/>
                </a:solidFill>
                <a:latin typeface="Arial" panose="020B0604020202020204" pitchFamily="34" charset="0"/>
                <a:ea typeface="Times New Roman" panose="02020603050405020304" pitchFamily="18" charset="0"/>
              </a:rPr>
              <a:t>	</a:t>
            </a:r>
            <a:r>
              <a:rPr lang="de-DE" dirty="0">
                <a:solidFill>
                  <a:srgbClr val="000000"/>
                </a:solidFill>
                <a:effectLst/>
                <a:latin typeface="Arial" panose="020B0604020202020204" pitchFamily="34" charset="0"/>
                <a:ea typeface="Times New Roman" panose="02020603050405020304" pitchFamily="18" charset="0"/>
              </a:rPr>
              <a:t>Versorgung, Verantwortung</a:t>
            </a:r>
          </a:p>
          <a:p>
            <a:pPr algn="just"/>
            <a:r>
              <a:rPr lang="de-DE" sz="1800" dirty="0">
                <a:solidFill>
                  <a:srgbClr val="000000"/>
                </a:solidFill>
                <a:effectLst/>
                <a:latin typeface="Arial" panose="020B0604020202020204" pitchFamily="34" charset="0"/>
                <a:ea typeface="Times New Roman" panose="02020603050405020304" pitchFamily="18" charset="0"/>
              </a:rPr>
              <a:t> </a:t>
            </a:r>
          </a:p>
        </p:txBody>
      </p:sp>
      <p:pic>
        <p:nvPicPr>
          <p:cNvPr id="8" name="Grafik 7">
            <a:extLst>
              <a:ext uri="{FF2B5EF4-FFF2-40B4-BE49-F238E27FC236}">
                <a16:creationId xmlns:a16="http://schemas.microsoft.com/office/drawing/2014/main" id="{D2E1F522-1F49-42E9-B855-9A2CE675A782}"/>
              </a:ext>
            </a:extLst>
          </p:cNvPr>
          <p:cNvPicPr>
            <a:picLocks noChangeAspect="1"/>
          </p:cNvPicPr>
          <p:nvPr/>
        </p:nvPicPr>
        <p:blipFill>
          <a:blip r:embed="rId3"/>
          <a:stretch>
            <a:fillRect/>
          </a:stretch>
        </p:blipFill>
        <p:spPr>
          <a:xfrm>
            <a:off x="5838739" y="1217278"/>
            <a:ext cx="2608976" cy="1438076"/>
          </a:xfrm>
          <a:prstGeom prst="rect">
            <a:avLst/>
          </a:prstGeom>
          <a:ln w="12700">
            <a:solidFill>
              <a:schemeClr val="tx1"/>
            </a:solidFill>
          </a:ln>
        </p:spPr>
      </p:pic>
      <p:pic>
        <p:nvPicPr>
          <p:cNvPr id="11" name="Grafik 10">
            <a:extLst>
              <a:ext uri="{FF2B5EF4-FFF2-40B4-BE49-F238E27FC236}">
                <a16:creationId xmlns:a16="http://schemas.microsoft.com/office/drawing/2014/main" id="{981703DD-56CB-484B-B0ED-01C747F05D72}"/>
              </a:ext>
            </a:extLst>
          </p:cNvPr>
          <p:cNvPicPr>
            <a:picLocks noChangeAspect="1"/>
          </p:cNvPicPr>
          <p:nvPr/>
        </p:nvPicPr>
        <p:blipFill>
          <a:blip r:embed="rId4"/>
          <a:stretch>
            <a:fillRect/>
          </a:stretch>
        </p:blipFill>
        <p:spPr>
          <a:xfrm>
            <a:off x="5838737" y="2847274"/>
            <a:ext cx="2608977" cy="1459286"/>
          </a:xfrm>
          <a:prstGeom prst="rect">
            <a:avLst/>
          </a:prstGeom>
          <a:ln w="12700">
            <a:solidFill>
              <a:schemeClr val="tx1"/>
            </a:solidFill>
          </a:ln>
        </p:spPr>
      </p:pic>
      <p:pic>
        <p:nvPicPr>
          <p:cNvPr id="13" name="Grafik 12">
            <a:extLst>
              <a:ext uri="{FF2B5EF4-FFF2-40B4-BE49-F238E27FC236}">
                <a16:creationId xmlns:a16="http://schemas.microsoft.com/office/drawing/2014/main" id="{A33FB2DD-3BAF-4BA4-9A11-820D0BBCC42B}"/>
              </a:ext>
            </a:extLst>
          </p:cNvPr>
          <p:cNvPicPr>
            <a:picLocks noChangeAspect="1"/>
          </p:cNvPicPr>
          <p:nvPr/>
        </p:nvPicPr>
        <p:blipFill>
          <a:blip r:embed="rId5"/>
          <a:stretch>
            <a:fillRect/>
          </a:stretch>
        </p:blipFill>
        <p:spPr>
          <a:xfrm>
            <a:off x="5838735" y="4513277"/>
            <a:ext cx="2608979" cy="1441566"/>
          </a:xfrm>
          <a:prstGeom prst="rect">
            <a:avLst/>
          </a:prstGeom>
          <a:ln w="12700">
            <a:solidFill>
              <a:schemeClr val="tx1"/>
            </a:solidFill>
          </a:ln>
        </p:spPr>
      </p:pic>
      <p:sp>
        <p:nvSpPr>
          <p:cNvPr id="10" name="Foliennummernplatzhalter 1">
            <a:extLst>
              <a:ext uri="{FF2B5EF4-FFF2-40B4-BE49-F238E27FC236}">
                <a16:creationId xmlns:a16="http://schemas.microsoft.com/office/drawing/2014/main" id="{C875BE90-4F10-4772-95CC-7675EA8210E2}"/>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6</a:t>
            </a:fld>
            <a:endParaRPr lang="de-DE" dirty="0">
              <a:solidFill>
                <a:schemeClr val="tx1"/>
              </a:solidFill>
            </a:endParaRPr>
          </a:p>
        </p:txBody>
      </p:sp>
      <p:sp>
        <p:nvSpPr>
          <p:cNvPr id="9" name="Date Placeholder 3">
            <a:extLst>
              <a:ext uri="{FF2B5EF4-FFF2-40B4-BE49-F238E27FC236}">
                <a16:creationId xmlns:a16="http://schemas.microsoft.com/office/drawing/2014/main" id="{FEFB7A49-CA82-4F95-8436-CBCF653CD11B}"/>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149317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3. Hochwasser</a:t>
            </a:r>
          </a:p>
        </p:txBody>
      </p:sp>
      <p:sp>
        <p:nvSpPr>
          <p:cNvPr id="14" name="Textfeld 13">
            <a:extLst>
              <a:ext uri="{FF2B5EF4-FFF2-40B4-BE49-F238E27FC236}">
                <a16:creationId xmlns:a16="http://schemas.microsoft.com/office/drawing/2014/main" id="{ED0C3BED-6FF7-4F8E-B6C9-58AC8C13988F}"/>
              </a:ext>
            </a:extLst>
          </p:cNvPr>
          <p:cNvSpPr txBox="1"/>
          <p:nvPr/>
        </p:nvSpPr>
        <p:spPr>
          <a:xfrm>
            <a:off x="771596" y="1617670"/>
            <a:ext cx="7617395" cy="4062651"/>
          </a:xfrm>
          <a:prstGeom prst="rect">
            <a:avLst/>
          </a:prstGeom>
          <a:noFill/>
        </p:spPr>
        <p:txBody>
          <a:bodyPr wrap="square">
            <a:spAutoFit/>
          </a:bodyPr>
          <a:lstStyle/>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Eine Hochwasserlage ist ein dynamisches Ereignis, daher ist es sehr wichtig, regelmäßige Lageerkundungen und Kontrollen durchzuführen, um Veränderungen und Gefahrenquellen zu ermitteln. </a:t>
            </a:r>
          </a:p>
          <a:p>
            <a:pPr>
              <a:tabLst>
                <a:tab pos="450215" algn="l"/>
                <a:tab pos="900430" algn="l"/>
              </a:tabLs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Für eine effektive Unfallverhütung müssen Gefahren für die Einsatzkräfte so gering wie möglich gehalten werden. Falls das nicht immer möglich ist, müssen die Gefahrenbereiche gekennzeichnet und die Einsatzkräfte entsprechend eingewiesen werden.</a:t>
            </a:r>
          </a:p>
          <a:p>
            <a:pPr>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Hochwasserlagen können ihre Tücken haben. </a:t>
            </a:r>
          </a:p>
          <a:p>
            <a:pP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Daher gilt in jedem Fall:</a:t>
            </a:r>
          </a:p>
          <a:p>
            <a:pPr>
              <a:tabLst>
                <a:tab pos="450215" algn="l"/>
                <a:tab pos="900430" algn="l"/>
              </a:tabLst>
            </a:pP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90043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Sicherheit und Eigenschutz gehen </a:t>
            </a:r>
          </a:p>
          <a:p>
            <a:pPr>
              <a:tabLst>
                <a:tab pos="450215" algn="l"/>
                <a:tab pos="90043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immer vor!</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6" name="Grafik 15">
            <a:extLst>
              <a:ext uri="{FF2B5EF4-FFF2-40B4-BE49-F238E27FC236}">
                <a16:creationId xmlns:a16="http://schemas.microsoft.com/office/drawing/2014/main" id="{2443C286-90A7-4020-82E1-5F5184495648}"/>
              </a:ext>
            </a:extLst>
          </p:cNvPr>
          <p:cNvPicPr>
            <a:picLocks noChangeAspect="1"/>
          </p:cNvPicPr>
          <p:nvPr/>
        </p:nvPicPr>
        <p:blipFill>
          <a:blip r:embed="rId3"/>
          <a:stretch>
            <a:fillRect/>
          </a:stretch>
        </p:blipFill>
        <p:spPr>
          <a:xfrm>
            <a:off x="5662707" y="3800213"/>
            <a:ext cx="2634196" cy="2023716"/>
          </a:xfrm>
          <a:prstGeom prst="rect">
            <a:avLst/>
          </a:prstGeom>
          <a:ln w="12700">
            <a:solidFill>
              <a:schemeClr val="tx1"/>
            </a:solidFill>
          </a:ln>
        </p:spPr>
      </p:pic>
      <p:sp>
        <p:nvSpPr>
          <p:cNvPr id="8" name="Date Placeholder 3">
            <a:extLst>
              <a:ext uri="{FF2B5EF4-FFF2-40B4-BE49-F238E27FC236}">
                <a16:creationId xmlns:a16="http://schemas.microsoft.com/office/drawing/2014/main" id="{76E07B67-8BAA-49C2-A49E-5CCC5B034EF1}"/>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
        <p:nvSpPr>
          <p:cNvPr id="9" name="Foliennummernplatzhalter 1">
            <a:extLst>
              <a:ext uri="{FF2B5EF4-FFF2-40B4-BE49-F238E27FC236}">
                <a16:creationId xmlns:a16="http://schemas.microsoft.com/office/drawing/2014/main" id="{35A69225-D8E6-4D71-BAB0-D36F741A21D5}"/>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7</a:t>
            </a:fld>
            <a:endParaRPr lang="de-DE" dirty="0">
              <a:solidFill>
                <a:schemeClr val="tx1"/>
              </a:solidFill>
            </a:endParaRPr>
          </a:p>
        </p:txBody>
      </p:sp>
    </p:spTree>
    <p:extLst>
      <p:ext uri="{BB962C8B-B14F-4D97-AF65-F5344CB8AC3E}">
        <p14:creationId xmlns:p14="http://schemas.microsoft.com/office/powerpoint/2010/main" val="91720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3. Hochwasser</a:t>
            </a:r>
          </a:p>
        </p:txBody>
      </p:sp>
      <p:sp>
        <p:nvSpPr>
          <p:cNvPr id="10" name="Textfeld 9">
            <a:extLst>
              <a:ext uri="{FF2B5EF4-FFF2-40B4-BE49-F238E27FC236}">
                <a16:creationId xmlns:a16="http://schemas.microsoft.com/office/drawing/2014/main" id="{7351C62F-CBEC-4BF5-AE63-BB70F9300357}"/>
              </a:ext>
            </a:extLst>
          </p:cNvPr>
          <p:cNvSpPr txBox="1"/>
          <p:nvPr/>
        </p:nvSpPr>
        <p:spPr>
          <a:xfrm>
            <a:off x="3106453" y="1030884"/>
            <a:ext cx="5408897"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Sicherheitsmaßnahmen  und Verhaltensregeln </a:t>
            </a:r>
          </a:p>
        </p:txBody>
      </p:sp>
      <p:sp>
        <p:nvSpPr>
          <p:cNvPr id="12" name="Textfeld 11">
            <a:extLst>
              <a:ext uri="{FF2B5EF4-FFF2-40B4-BE49-F238E27FC236}">
                <a16:creationId xmlns:a16="http://schemas.microsoft.com/office/drawing/2014/main" id="{0FFF3B54-9C83-4970-A11E-4FF4047346ED}"/>
              </a:ext>
            </a:extLst>
          </p:cNvPr>
          <p:cNvSpPr txBox="1"/>
          <p:nvPr/>
        </p:nvSpPr>
        <p:spPr>
          <a:xfrm>
            <a:off x="771597" y="1591143"/>
            <a:ext cx="7743753" cy="4524315"/>
          </a:xfrm>
          <a:prstGeom prst="rect">
            <a:avLst/>
          </a:prstGeom>
          <a:noFill/>
        </p:spPr>
        <p:txBody>
          <a:bodyPr wrap="square">
            <a:spAutoFit/>
          </a:bodyPr>
          <a:lstStyle/>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Einsatzkräfte sind in Abhängigkeit von der Länge und der Intensität des Einsatzes regelmäßig abzulösen, um ausreichende Pausen zu ermöglichen.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Bei schweren körperlichen Belastungen droht die Gefahr der früh-zeitigen Erschöpfung, daher sollte immer ausreichend getrunken und gegessen werden.</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Je nach Art des Einsatzes ist eine geeignete persönliche Schutzaus-rüstung auszuwählen und korrekt zu tragen. Dabei ist auch an die Vorbildwirkung zu denken.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Speziell bei längerer Sonneneinstrahlung ist unbedingt Hautschutz und Kopfschutz zu benutzen. </a:t>
            </a:r>
          </a:p>
          <a:p>
            <a:pPr marL="28575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An den Schutz vor Insekten wie z. B. Zecken, Bienen, Mücken, sowie Eichen- und Kiefernprozessionsspinnern ist zu denken. </a:t>
            </a:r>
          </a:p>
          <a:p>
            <a:pPr marL="28575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Nach Möglichkeit ist der Kontakt mit kontaminiertem Wasser zu ver-meiden, um Hautreaktionen, Ausschläge u. ä. auszuschließen. </a:t>
            </a:r>
          </a:p>
          <a:p>
            <a:pPr marL="285750" lvl="0" indent="-285750" algn="just">
              <a:buFont typeface="Arial" panose="020B0604020202020204" pitchFamily="34" charset="0"/>
              <a:buChar char="•"/>
              <a:tabLst>
                <a:tab pos="450215" algn="l"/>
                <a:tab pos="900430" algn="l"/>
              </a:tabLs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oliennummernplatzhalter 1">
            <a:extLst>
              <a:ext uri="{FF2B5EF4-FFF2-40B4-BE49-F238E27FC236}">
                <a16:creationId xmlns:a16="http://schemas.microsoft.com/office/drawing/2014/main" id="{E53CC2C5-1833-4F3C-AE2D-A3433CFD2DAA}"/>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8</a:t>
            </a:fld>
            <a:endParaRPr lang="de-DE" dirty="0">
              <a:solidFill>
                <a:schemeClr val="tx1"/>
              </a:solidFill>
            </a:endParaRPr>
          </a:p>
        </p:txBody>
      </p:sp>
      <p:sp>
        <p:nvSpPr>
          <p:cNvPr id="8" name="Date Placeholder 3">
            <a:extLst>
              <a:ext uri="{FF2B5EF4-FFF2-40B4-BE49-F238E27FC236}">
                <a16:creationId xmlns:a16="http://schemas.microsoft.com/office/drawing/2014/main" id="{624A2FBF-8363-4F5D-A1BA-412532484BD4}"/>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332969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0155996-4028-467B-9C35-33A10A705997}"/>
              </a:ext>
            </a:extLst>
          </p:cNvPr>
          <p:cNvSpPr txBox="1">
            <a:spLocks/>
          </p:cNvSpPr>
          <p:nvPr/>
        </p:nvSpPr>
        <p:spPr>
          <a:xfrm>
            <a:off x="771597" y="1014106"/>
            <a:ext cx="6057042" cy="520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002060"/>
                </a:solidFill>
                <a:latin typeface="Arial" panose="020B0604020202020204" pitchFamily="34" charset="0"/>
                <a:ea typeface="+mn-ea"/>
                <a:cs typeface="Arial" panose="020B0604020202020204" pitchFamily="34" charset="0"/>
              </a:rPr>
              <a:t>3. Hochwasser</a:t>
            </a:r>
          </a:p>
        </p:txBody>
      </p:sp>
      <p:sp>
        <p:nvSpPr>
          <p:cNvPr id="8" name="Textfeld 7">
            <a:extLst>
              <a:ext uri="{FF2B5EF4-FFF2-40B4-BE49-F238E27FC236}">
                <a16:creationId xmlns:a16="http://schemas.microsoft.com/office/drawing/2014/main" id="{734CA7DC-A379-4D1F-8C9E-93783F9C7C99}"/>
              </a:ext>
            </a:extLst>
          </p:cNvPr>
          <p:cNvSpPr txBox="1"/>
          <p:nvPr/>
        </p:nvSpPr>
        <p:spPr>
          <a:xfrm>
            <a:off x="771596" y="1624926"/>
            <a:ext cx="7743753" cy="4247317"/>
          </a:xfrm>
          <a:prstGeom prst="rect">
            <a:avLst/>
          </a:prstGeom>
          <a:noFill/>
        </p:spPr>
        <p:txBody>
          <a:bodyPr wrap="square">
            <a:spAutoFit/>
          </a:bodyPr>
          <a:lstStyle/>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Entsprechender Impfschutz, z. B. gegen Hepatitis, kann erforderlich sein. Ist bekannt, dass Feuerwehrangehörige keinen ausreichenden Impfschutz gegen Hepatitis aufweisen, sollten diese für bestimmte Tätigkeiten wie bei einem Hochwassereinsatz in kontaminierten Bereichen oder mit unmittelbarem Kontakt zu Verletzten nicht eingesetzt werden.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grundsätzlichen Hygienemaßnahmen (z. B. gründliches Waschen vor der Nahrungsaufnahme) sind einzuhalten.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Bei der Rettung von Tieren sind die Stressreaktionen und die damit verbundenen unvorhersehbaren Bewegungen der nervösen Tiere nicht zu unterschätzen. Daher vorzugsweise erfahrene Einsatzkräfte einsetzen oder Spezialkräfte anfordern. </a:t>
            </a:r>
          </a:p>
          <a:p>
            <a:pPr marL="285750" lvl="0" indent="-285750">
              <a:buFont typeface="Arial" panose="020B0604020202020204" pitchFamily="34" charset="0"/>
              <a:buChar char="•"/>
              <a:tabLst>
                <a:tab pos="450215" algn="l"/>
                <a:tab pos="900430" algn="l"/>
              </a:tabLst>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Schweres Heben und Tragen beim Befüllen und beim Transport von Sandsäcken, speziell über längere Strecken und einen längeren Zeitraum, sind zu vermeiden. </a:t>
            </a:r>
          </a:p>
        </p:txBody>
      </p:sp>
      <p:sp>
        <p:nvSpPr>
          <p:cNvPr id="9" name="Textfeld 8">
            <a:extLst>
              <a:ext uri="{FF2B5EF4-FFF2-40B4-BE49-F238E27FC236}">
                <a16:creationId xmlns:a16="http://schemas.microsoft.com/office/drawing/2014/main" id="{3DA0CE2B-864F-430C-8E05-08F839797438}"/>
              </a:ext>
            </a:extLst>
          </p:cNvPr>
          <p:cNvSpPr txBox="1"/>
          <p:nvPr/>
        </p:nvSpPr>
        <p:spPr>
          <a:xfrm>
            <a:off x="3106453" y="1030884"/>
            <a:ext cx="5408897" cy="400110"/>
          </a:xfrm>
          <a:prstGeom prst="rect">
            <a:avLst/>
          </a:prstGeom>
          <a:noFill/>
        </p:spPr>
        <p:txBody>
          <a:bodyPr wrap="square">
            <a:spAutoFit/>
          </a:bodyPr>
          <a:lstStyle/>
          <a:p>
            <a:pPr>
              <a:tabLst>
                <a:tab pos="450215" algn="l"/>
                <a:tab pos="900430" algn="l"/>
              </a:tabLst>
            </a:pPr>
            <a:r>
              <a:rPr lang="de-DE" sz="2000" u="sng" dirty="0">
                <a:effectLst/>
                <a:latin typeface="Arial" panose="020B0604020202020204" pitchFamily="34" charset="0"/>
                <a:ea typeface="Times New Roman" panose="02020603050405020304" pitchFamily="18" charset="0"/>
                <a:cs typeface="Times New Roman" panose="02020603050405020304" pitchFamily="18" charset="0"/>
              </a:rPr>
              <a:t>Sicherheitsmaßnahmen  und Verhaltensregeln </a:t>
            </a:r>
          </a:p>
        </p:txBody>
      </p:sp>
      <p:sp>
        <p:nvSpPr>
          <p:cNvPr id="7" name="Foliennummernplatzhalter 1">
            <a:extLst>
              <a:ext uri="{FF2B5EF4-FFF2-40B4-BE49-F238E27FC236}">
                <a16:creationId xmlns:a16="http://schemas.microsoft.com/office/drawing/2014/main" id="{7256E4F6-D11E-44E3-B518-09F3435815F3}"/>
              </a:ext>
            </a:extLst>
          </p:cNvPr>
          <p:cNvSpPr txBox="1">
            <a:spLocks/>
          </p:cNvSpPr>
          <p:nvPr/>
        </p:nvSpPr>
        <p:spPr>
          <a:xfrm>
            <a:off x="7776594" y="6409363"/>
            <a:ext cx="9233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FB65C-F205-7346-ACE0-FAF43E12CB59}" type="slidenum">
              <a:rPr lang="de-DE" smtClean="0">
                <a:solidFill>
                  <a:schemeClr val="tx1"/>
                </a:solidFill>
              </a:rPr>
              <a:pPr/>
              <a:t>9</a:t>
            </a:fld>
            <a:endParaRPr lang="de-DE" dirty="0">
              <a:solidFill>
                <a:schemeClr val="tx1"/>
              </a:solidFill>
            </a:endParaRPr>
          </a:p>
        </p:txBody>
      </p:sp>
      <p:sp>
        <p:nvSpPr>
          <p:cNvPr id="10" name="Date Placeholder 3">
            <a:extLst>
              <a:ext uri="{FF2B5EF4-FFF2-40B4-BE49-F238E27FC236}">
                <a16:creationId xmlns:a16="http://schemas.microsoft.com/office/drawing/2014/main" id="{3D0C9FD6-7C88-47ED-B2DE-91287062B12B}"/>
              </a:ext>
              <a:ext uri="{C183D7F6-B498-43B3-948B-1728B52AA6E4}">
                <adec:decorative xmlns:adec="http://schemas.microsoft.com/office/drawing/2017/decorative" val="1"/>
              </a:ext>
            </a:extLst>
          </p:cNvPr>
          <p:cNvSpPr txBox="1">
            <a:spLocks/>
          </p:cNvSpPr>
          <p:nvPr/>
        </p:nvSpPr>
        <p:spPr>
          <a:xfrm>
            <a:off x="7306980" y="6462416"/>
            <a:ext cx="9659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ACFB41-4DB4-C54D-B2E2-20079889E5DE}" type="datetime1">
              <a:rPr lang="de-DE" sz="1200" smtClean="0"/>
              <a:pPr/>
              <a:t>06.10.2025</a:t>
            </a:fld>
            <a:endParaRPr lang="de-DE" sz="1200" dirty="0"/>
          </a:p>
        </p:txBody>
      </p:sp>
    </p:spTree>
    <p:extLst>
      <p:ext uri="{BB962C8B-B14F-4D97-AF65-F5344CB8AC3E}">
        <p14:creationId xmlns:p14="http://schemas.microsoft.com/office/powerpoint/2010/main" val="4025981881"/>
      </p:ext>
    </p:extLst>
  </p:cSld>
  <p:clrMapOvr>
    <a:masterClrMapping/>
  </p:clrMapOvr>
</p:sld>
</file>

<file path=ppt/theme/theme1.xml><?xml version="1.0" encoding="utf-8"?>
<a:theme xmlns:a="http://schemas.openxmlformats.org/drawingml/2006/main" name="DGU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2520</Words>
  <Application>Microsoft Office PowerPoint</Application>
  <PresentationFormat>Bildschirmpräsentation (4:3)</PresentationFormat>
  <Paragraphs>305</Paragraphs>
  <Slides>28</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Calibri</vt:lpstr>
      <vt:lpstr>Calibri Light</vt:lpstr>
      <vt:lpstr>Symbol</vt:lpstr>
      <vt:lpstr>Times</vt:lpstr>
      <vt:lpstr>Univers</vt:lpstr>
      <vt:lpstr>DGUV</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Extremwettereinsätze</dc:title>
  <dc:creator/>
  <cp:lastModifiedBy>Seidel, Frank</cp:lastModifiedBy>
  <cp:revision>778</cp:revision>
  <cp:lastPrinted>2020-08-27T15:14:09Z</cp:lastPrinted>
  <dcterms:created xsi:type="dcterms:W3CDTF">2018-10-10T12:02:13Z</dcterms:created>
  <dcterms:modified xsi:type="dcterms:W3CDTF">2025-10-06T11:33:19Z</dcterms:modified>
</cp:coreProperties>
</file>