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3" r:id="rId1"/>
  </p:sldMasterIdLst>
  <p:notesMasterIdLst>
    <p:notesMasterId r:id="rId31"/>
  </p:notesMasterIdLst>
  <p:handoutMasterIdLst>
    <p:handoutMasterId r:id="rId32"/>
  </p:handoutMasterIdLst>
  <p:sldIdLst>
    <p:sldId id="328" r:id="rId2"/>
    <p:sldId id="486" r:id="rId3"/>
    <p:sldId id="487" r:id="rId4"/>
    <p:sldId id="496" r:id="rId5"/>
    <p:sldId id="504" r:id="rId6"/>
    <p:sldId id="488" r:id="rId7"/>
    <p:sldId id="497" r:id="rId8"/>
    <p:sldId id="498" r:id="rId9"/>
    <p:sldId id="505" r:id="rId10"/>
    <p:sldId id="506" r:id="rId11"/>
    <p:sldId id="490" r:id="rId12"/>
    <p:sldId id="500" r:id="rId13"/>
    <p:sldId id="508" r:id="rId14"/>
    <p:sldId id="507" r:id="rId15"/>
    <p:sldId id="509" r:id="rId16"/>
    <p:sldId id="510" r:id="rId17"/>
    <p:sldId id="511" r:id="rId18"/>
    <p:sldId id="512" r:id="rId19"/>
    <p:sldId id="513" r:id="rId20"/>
    <p:sldId id="514" r:id="rId21"/>
    <p:sldId id="491" r:id="rId22"/>
    <p:sldId id="515" r:id="rId23"/>
    <p:sldId id="516" r:id="rId24"/>
    <p:sldId id="517" r:id="rId25"/>
    <p:sldId id="518" r:id="rId26"/>
    <p:sldId id="503" r:id="rId27"/>
    <p:sldId id="519" r:id="rId28"/>
    <p:sldId id="520" r:id="rId29"/>
    <p:sldId id="521" r:id="rId30"/>
  </p:sldIdLst>
  <p:sldSz cx="9144000" cy="6858000" type="screen4x3"/>
  <p:notesSz cx="6669088" cy="99187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994"/>
    <a:srgbClr val="BBE2F9"/>
    <a:srgbClr val="BCE2F9"/>
    <a:srgbClr val="009BE0"/>
    <a:srgbClr val="0093D8"/>
    <a:srgbClr val="0095DB"/>
    <a:srgbClr val="5555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ittlere Formatvorlage 3 - 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39" autoAdjust="0"/>
    <p:restoredTop sz="99396" autoAdjust="0"/>
  </p:normalViewPr>
  <p:slideViewPr>
    <p:cSldViewPr snapToGrid="0" snapToObjects="1" showGuides="1">
      <p:cViewPr varScale="1">
        <p:scale>
          <a:sx n="128" d="100"/>
          <a:sy n="128" d="100"/>
        </p:scale>
        <p:origin x="62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8" d="100"/>
        <a:sy n="188" d="100"/>
      </p:scale>
      <p:origin x="0" y="-2346"/>
    </p:cViewPr>
  </p:sorterViewPr>
  <p:notesViewPr>
    <p:cSldViewPr snapToGrid="0" snapToObjects="1" showGuides="1">
      <p:cViewPr varScale="1">
        <p:scale>
          <a:sx n="85" d="100"/>
          <a:sy n="85" d="100"/>
        </p:scale>
        <p:origin x="2720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045789BC-827E-5045-B411-EC9E941403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34E5987-ABA2-D240-896E-6C515FB2C7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B302ED-0F84-4E44-834D-8A7D995B744D}" type="datetimeFigureOut">
              <a:rPr lang="de-DE" smtClean="0"/>
              <a:t>28.11.2022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870C9A2-A64A-2440-B60E-66D69809C4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1045"/>
            <a:ext cx="2889938" cy="4976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46DCACB-6FEA-3846-BEBF-24363D633D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7607" y="9421045"/>
            <a:ext cx="2889938" cy="4976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731F2-6742-7041-8C01-0982A42BD9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33072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E46611-718C-E94F-9341-5BBB7AF63A81}" type="datetimeFigureOut">
              <a:rPr lang="de-DE" smtClean="0"/>
              <a:t>28.11.2022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1239838"/>
            <a:ext cx="4465638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909" y="4773374"/>
            <a:ext cx="5335270" cy="3905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1045"/>
            <a:ext cx="2889938" cy="4976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7607" y="9421045"/>
            <a:ext cx="2889938" cy="4976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8707F-DEE4-7745-A5CF-37B32C8721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1868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1725" y="1239838"/>
            <a:ext cx="4465638" cy="3348037"/>
          </a:xfrm>
          <a:ln/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18" charset="0"/>
            </a:endParaRP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100" b="1">
                <a:solidFill>
                  <a:srgbClr val="004994"/>
                </a:solidFill>
                <a:latin typeface="Arial" pitchFamily="34" charset="0"/>
              </a:defRPr>
            </a:lvl1pPr>
            <a:lvl2pPr marL="770480" indent="-296338">
              <a:defRPr sz="3100" b="1">
                <a:solidFill>
                  <a:srgbClr val="004994"/>
                </a:solidFill>
                <a:latin typeface="Arial" pitchFamily="34" charset="0"/>
              </a:defRPr>
            </a:lvl2pPr>
            <a:lvl3pPr marL="1185355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3pPr>
            <a:lvl4pPr marL="1659497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4pPr>
            <a:lvl5pPr marL="2133639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5pPr>
            <a:lvl6pPr marL="2607780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6pPr>
            <a:lvl7pPr marL="3081922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7pPr>
            <a:lvl8pPr marL="3556064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8pPr>
            <a:lvl9pPr marL="4030206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9pPr>
          </a:lstStyle>
          <a:p>
            <a:fld id="{C70711E4-7A22-449B-ADD2-8FA3C35DB826}" type="slidenum">
              <a:rPr lang="de-DE" altLang="de-DE" sz="1200" b="0">
                <a:solidFill>
                  <a:schemeClr val="tx1"/>
                </a:solidFill>
                <a:latin typeface="Times" pitchFamily="18" charset="0"/>
              </a:rPr>
              <a:pPr/>
              <a:t>2</a:t>
            </a:fld>
            <a:endParaRPr lang="de-DE" altLang="de-DE" sz="1200" b="0">
              <a:solidFill>
                <a:schemeClr val="tx1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5989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1725" y="1239838"/>
            <a:ext cx="4465638" cy="3348037"/>
          </a:xfrm>
          <a:ln/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18" charset="0"/>
            </a:endParaRP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100" b="1">
                <a:solidFill>
                  <a:srgbClr val="004994"/>
                </a:solidFill>
                <a:latin typeface="Arial" pitchFamily="34" charset="0"/>
              </a:defRPr>
            </a:lvl1pPr>
            <a:lvl2pPr marL="770480" indent="-296338">
              <a:defRPr sz="3100" b="1">
                <a:solidFill>
                  <a:srgbClr val="004994"/>
                </a:solidFill>
                <a:latin typeface="Arial" pitchFamily="34" charset="0"/>
              </a:defRPr>
            </a:lvl2pPr>
            <a:lvl3pPr marL="1185355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3pPr>
            <a:lvl4pPr marL="1659497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4pPr>
            <a:lvl5pPr marL="2133639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5pPr>
            <a:lvl6pPr marL="2607780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6pPr>
            <a:lvl7pPr marL="3081922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7pPr>
            <a:lvl8pPr marL="3556064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8pPr>
            <a:lvl9pPr marL="4030206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9pPr>
          </a:lstStyle>
          <a:p>
            <a:fld id="{C70711E4-7A22-449B-ADD2-8FA3C35DB826}" type="slidenum">
              <a:rPr lang="de-DE" altLang="de-DE" sz="1200" b="0">
                <a:solidFill>
                  <a:schemeClr val="tx1"/>
                </a:solidFill>
                <a:latin typeface="Times" pitchFamily="18" charset="0"/>
              </a:rPr>
              <a:pPr/>
              <a:t>11</a:t>
            </a:fld>
            <a:endParaRPr lang="de-DE" altLang="de-DE" sz="1200" b="0">
              <a:solidFill>
                <a:schemeClr val="tx1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0000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1725" y="1239838"/>
            <a:ext cx="4465638" cy="3348037"/>
          </a:xfrm>
          <a:ln/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18" charset="0"/>
            </a:endParaRP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100" b="1">
                <a:solidFill>
                  <a:srgbClr val="004994"/>
                </a:solidFill>
                <a:latin typeface="Arial" pitchFamily="34" charset="0"/>
              </a:defRPr>
            </a:lvl1pPr>
            <a:lvl2pPr marL="770480" indent="-296338">
              <a:defRPr sz="3100" b="1">
                <a:solidFill>
                  <a:srgbClr val="004994"/>
                </a:solidFill>
                <a:latin typeface="Arial" pitchFamily="34" charset="0"/>
              </a:defRPr>
            </a:lvl2pPr>
            <a:lvl3pPr marL="1185355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3pPr>
            <a:lvl4pPr marL="1659497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4pPr>
            <a:lvl5pPr marL="2133639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5pPr>
            <a:lvl6pPr marL="2607780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6pPr>
            <a:lvl7pPr marL="3081922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7pPr>
            <a:lvl8pPr marL="3556064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8pPr>
            <a:lvl9pPr marL="4030206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9pPr>
          </a:lstStyle>
          <a:p>
            <a:fld id="{C70711E4-7A22-449B-ADD2-8FA3C35DB826}" type="slidenum">
              <a:rPr lang="de-DE" altLang="de-DE" sz="1200" b="0">
                <a:solidFill>
                  <a:schemeClr val="tx1"/>
                </a:solidFill>
                <a:latin typeface="Times" pitchFamily="18" charset="0"/>
              </a:rPr>
              <a:pPr/>
              <a:t>12</a:t>
            </a:fld>
            <a:endParaRPr lang="de-DE" altLang="de-DE" sz="1200" b="0">
              <a:solidFill>
                <a:schemeClr val="tx1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691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1725" y="1239838"/>
            <a:ext cx="4465638" cy="3348037"/>
          </a:xfrm>
          <a:ln/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18" charset="0"/>
            </a:endParaRP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100" b="1">
                <a:solidFill>
                  <a:srgbClr val="004994"/>
                </a:solidFill>
                <a:latin typeface="Arial" pitchFamily="34" charset="0"/>
              </a:defRPr>
            </a:lvl1pPr>
            <a:lvl2pPr marL="770480" indent="-296338">
              <a:defRPr sz="3100" b="1">
                <a:solidFill>
                  <a:srgbClr val="004994"/>
                </a:solidFill>
                <a:latin typeface="Arial" pitchFamily="34" charset="0"/>
              </a:defRPr>
            </a:lvl2pPr>
            <a:lvl3pPr marL="1185355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3pPr>
            <a:lvl4pPr marL="1659497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4pPr>
            <a:lvl5pPr marL="2133639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5pPr>
            <a:lvl6pPr marL="2607780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6pPr>
            <a:lvl7pPr marL="3081922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7pPr>
            <a:lvl8pPr marL="3556064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8pPr>
            <a:lvl9pPr marL="4030206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9pPr>
          </a:lstStyle>
          <a:p>
            <a:fld id="{C70711E4-7A22-449B-ADD2-8FA3C35DB826}" type="slidenum">
              <a:rPr lang="de-DE" altLang="de-DE" sz="1200" b="0">
                <a:solidFill>
                  <a:schemeClr val="tx1"/>
                </a:solidFill>
                <a:latin typeface="Times" pitchFamily="18" charset="0"/>
              </a:rPr>
              <a:pPr/>
              <a:t>13</a:t>
            </a:fld>
            <a:endParaRPr lang="de-DE" altLang="de-DE" sz="1200" b="0">
              <a:solidFill>
                <a:schemeClr val="tx1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0897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1725" y="1239838"/>
            <a:ext cx="4465638" cy="3348037"/>
          </a:xfrm>
          <a:ln/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18" charset="0"/>
            </a:endParaRP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100" b="1">
                <a:solidFill>
                  <a:srgbClr val="004994"/>
                </a:solidFill>
                <a:latin typeface="Arial" pitchFamily="34" charset="0"/>
              </a:defRPr>
            </a:lvl1pPr>
            <a:lvl2pPr marL="770480" indent="-296338">
              <a:defRPr sz="3100" b="1">
                <a:solidFill>
                  <a:srgbClr val="004994"/>
                </a:solidFill>
                <a:latin typeface="Arial" pitchFamily="34" charset="0"/>
              </a:defRPr>
            </a:lvl2pPr>
            <a:lvl3pPr marL="1185355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3pPr>
            <a:lvl4pPr marL="1659497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4pPr>
            <a:lvl5pPr marL="2133639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5pPr>
            <a:lvl6pPr marL="2607780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6pPr>
            <a:lvl7pPr marL="3081922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7pPr>
            <a:lvl8pPr marL="3556064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8pPr>
            <a:lvl9pPr marL="4030206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9pPr>
          </a:lstStyle>
          <a:p>
            <a:fld id="{C70711E4-7A22-449B-ADD2-8FA3C35DB826}" type="slidenum">
              <a:rPr lang="de-DE" altLang="de-DE" sz="1200" b="0">
                <a:solidFill>
                  <a:schemeClr val="tx1"/>
                </a:solidFill>
                <a:latin typeface="Times" pitchFamily="18" charset="0"/>
              </a:rPr>
              <a:pPr/>
              <a:t>14</a:t>
            </a:fld>
            <a:endParaRPr lang="de-DE" altLang="de-DE" sz="1200" b="0">
              <a:solidFill>
                <a:schemeClr val="tx1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3120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1725" y="1239838"/>
            <a:ext cx="4465638" cy="3348037"/>
          </a:xfrm>
          <a:ln/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18" charset="0"/>
            </a:endParaRP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100" b="1">
                <a:solidFill>
                  <a:srgbClr val="004994"/>
                </a:solidFill>
                <a:latin typeface="Arial" pitchFamily="34" charset="0"/>
              </a:defRPr>
            </a:lvl1pPr>
            <a:lvl2pPr marL="770480" indent="-296338">
              <a:defRPr sz="3100" b="1">
                <a:solidFill>
                  <a:srgbClr val="004994"/>
                </a:solidFill>
                <a:latin typeface="Arial" pitchFamily="34" charset="0"/>
              </a:defRPr>
            </a:lvl2pPr>
            <a:lvl3pPr marL="1185355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3pPr>
            <a:lvl4pPr marL="1659497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4pPr>
            <a:lvl5pPr marL="2133639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5pPr>
            <a:lvl6pPr marL="2607780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6pPr>
            <a:lvl7pPr marL="3081922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7pPr>
            <a:lvl8pPr marL="3556064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8pPr>
            <a:lvl9pPr marL="4030206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9pPr>
          </a:lstStyle>
          <a:p>
            <a:fld id="{C70711E4-7A22-449B-ADD2-8FA3C35DB826}" type="slidenum">
              <a:rPr lang="de-DE" altLang="de-DE" sz="1200" b="0">
                <a:solidFill>
                  <a:schemeClr val="tx1"/>
                </a:solidFill>
                <a:latin typeface="Times" pitchFamily="18" charset="0"/>
              </a:rPr>
              <a:pPr/>
              <a:t>15</a:t>
            </a:fld>
            <a:endParaRPr lang="de-DE" altLang="de-DE" sz="1200" b="0">
              <a:solidFill>
                <a:schemeClr val="tx1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449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1725" y="1239838"/>
            <a:ext cx="4465638" cy="3348037"/>
          </a:xfrm>
          <a:ln/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18" charset="0"/>
            </a:endParaRP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100" b="1">
                <a:solidFill>
                  <a:srgbClr val="004994"/>
                </a:solidFill>
                <a:latin typeface="Arial" pitchFamily="34" charset="0"/>
              </a:defRPr>
            </a:lvl1pPr>
            <a:lvl2pPr marL="770480" indent="-296338">
              <a:defRPr sz="3100" b="1">
                <a:solidFill>
                  <a:srgbClr val="004994"/>
                </a:solidFill>
                <a:latin typeface="Arial" pitchFamily="34" charset="0"/>
              </a:defRPr>
            </a:lvl2pPr>
            <a:lvl3pPr marL="1185355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3pPr>
            <a:lvl4pPr marL="1659497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4pPr>
            <a:lvl5pPr marL="2133639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5pPr>
            <a:lvl6pPr marL="2607780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6pPr>
            <a:lvl7pPr marL="3081922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7pPr>
            <a:lvl8pPr marL="3556064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8pPr>
            <a:lvl9pPr marL="4030206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9pPr>
          </a:lstStyle>
          <a:p>
            <a:fld id="{C70711E4-7A22-449B-ADD2-8FA3C35DB826}" type="slidenum">
              <a:rPr lang="de-DE" altLang="de-DE" sz="1200" b="0">
                <a:solidFill>
                  <a:schemeClr val="tx1"/>
                </a:solidFill>
                <a:latin typeface="Times" pitchFamily="18" charset="0"/>
              </a:rPr>
              <a:pPr/>
              <a:t>16</a:t>
            </a:fld>
            <a:endParaRPr lang="de-DE" altLang="de-DE" sz="1200" b="0">
              <a:solidFill>
                <a:schemeClr val="tx1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9942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1725" y="1239838"/>
            <a:ext cx="4465638" cy="3348037"/>
          </a:xfrm>
          <a:ln/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18" charset="0"/>
            </a:endParaRP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100" b="1">
                <a:solidFill>
                  <a:srgbClr val="004994"/>
                </a:solidFill>
                <a:latin typeface="Arial" pitchFamily="34" charset="0"/>
              </a:defRPr>
            </a:lvl1pPr>
            <a:lvl2pPr marL="770480" indent="-296338">
              <a:defRPr sz="3100" b="1">
                <a:solidFill>
                  <a:srgbClr val="004994"/>
                </a:solidFill>
                <a:latin typeface="Arial" pitchFamily="34" charset="0"/>
              </a:defRPr>
            </a:lvl2pPr>
            <a:lvl3pPr marL="1185355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3pPr>
            <a:lvl4pPr marL="1659497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4pPr>
            <a:lvl5pPr marL="2133639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5pPr>
            <a:lvl6pPr marL="2607780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6pPr>
            <a:lvl7pPr marL="3081922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7pPr>
            <a:lvl8pPr marL="3556064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8pPr>
            <a:lvl9pPr marL="4030206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9pPr>
          </a:lstStyle>
          <a:p>
            <a:fld id="{C70711E4-7A22-449B-ADD2-8FA3C35DB826}" type="slidenum">
              <a:rPr lang="de-DE" altLang="de-DE" sz="1200" b="0">
                <a:solidFill>
                  <a:schemeClr val="tx1"/>
                </a:solidFill>
                <a:latin typeface="Times" pitchFamily="18" charset="0"/>
              </a:rPr>
              <a:pPr/>
              <a:t>17</a:t>
            </a:fld>
            <a:endParaRPr lang="de-DE" altLang="de-DE" sz="1200" b="0">
              <a:solidFill>
                <a:schemeClr val="tx1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6304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1725" y="1239838"/>
            <a:ext cx="4465638" cy="3348037"/>
          </a:xfrm>
          <a:ln/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18" charset="0"/>
            </a:endParaRP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100" b="1">
                <a:solidFill>
                  <a:srgbClr val="004994"/>
                </a:solidFill>
                <a:latin typeface="Arial" pitchFamily="34" charset="0"/>
              </a:defRPr>
            </a:lvl1pPr>
            <a:lvl2pPr marL="770480" indent="-296338">
              <a:defRPr sz="3100" b="1">
                <a:solidFill>
                  <a:srgbClr val="004994"/>
                </a:solidFill>
                <a:latin typeface="Arial" pitchFamily="34" charset="0"/>
              </a:defRPr>
            </a:lvl2pPr>
            <a:lvl3pPr marL="1185355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3pPr>
            <a:lvl4pPr marL="1659497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4pPr>
            <a:lvl5pPr marL="2133639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5pPr>
            <a:lvl6pPr marL="2607780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6pPr>
            <a:lvl7pPr marL="3081922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7pPr>
            <a:lvl8pPr marL="3556064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8pPr>
            <a:lvl9pPr marL="4030206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9pPr>
          </a:lstStyle>
          <a:p>
            <a:fld id="{C70711E4-7A22-449B-ADD2-8FA3C35DB826}" type="slidenum">
              <a:rPr lang="de-DE" altLang="de-DE" sz="1200" b="0">
                <a:solidFill>
                  <a:schemeClr val="tx1"/>
                </a:solidFill>
                <a:latin typeface="Times" pitchFamily="18" charset="0"/>
              </a:rPr>
              <a:pPr/>
              <a:t>18</a:t>
            </a:fld>
            <a:endParaRPr lang="de-DE" altLang="de-DE" sz="1200" b="0">
              <a:solidFill>
                <a:schemeClr val="tx1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0828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1725" y="1239838"/>
            <a:ext cx="4465638" cy="3348037"/>
          </a:xfrm>
          <a:ln/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18" charset="0"/>
            </a:endParaRP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100" b="1">
                <a:solidFill>
                  <a:srgbClr val="004994"/>
                </a:solidFill>
                <a:latin typeface="Arial" pitchFamily="34" charset="0"/>
              </a:defRPr>
            </a:lvl1pPr>
            <a:lvl2pPr marL="770480" indent="-296338">
              <a:defRPr sz="3100" b="1">
                <a:solidFill>
                  <a:srgbClr val="004994"/>
                </a:solidFill>
                <a:latin typeface="Arial" pitchFamily="34" charset="0"/>
              </a:defRPr>
            </a:lvl2pPr>
            <a:lvl3pPr marL="1185355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3pPr>
            <a:lvl4pPr marL="1659497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4pPr>
            <a:lvl5pPr marL="2133639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5pPr>
            <a:lvl6pPr marL="2607780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6pPr>
            <a:lvl7pPr marL="3081922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7pPr>
            <a:lvl8pPr marL="3556064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8pPr>
            <a:lvl9pPr marL="4030206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9pPr>
          </a:lstStyle>
          <a:p>
            <a:fld id="{C70711E4-7A22-449B-ADD2-8FA3C35DB826}" type="slidenum">
              <a:rPr lang="de-DE" altLang="de-DE" sz="1200" b="0">
                <a:solidFill>
                  <a:schemeClr val="tx1"/>
                </a:solidFill>
                <a:latin typeface="Times" pitchFamily="18" charset="0"/>
              </a:rPr>
              <a:pPr/>
              <a:t>19</a:t>
            </a:fld>
            <a:endParaRPr lang="de-DE" altLang="de-DE" sz="1200" b="0">
              <a:solidFill>
                <a:schemeClr val="tx1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6635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1725" y="1239838"/>
            <a:ext cx="4465638" cy="3348037"/>
          </a:xfrm>
          <a:ln/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18" charset="0"/>
            </a:endParaRP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100" b="1">
                <a:solidFill>
                  <a:srgbClr val="004994"/>
                </a:solidFill>
                <a:latin typeface="Arial" pitchFamily="34" charset="0"/>
              </a:defRPr>
            </a:lvl1pPr>
            <a:lvl2pPr marL="770480" indent="-296338">
              <a:defRPr sz="3100" b="1">
                <a:solidFill>
                  <a:srgbClr val="004994"/>
                </a:solidFill>
                <a:latin typeface="Arial" pitchFamily="34" charset="0"/>
              </a:defRPr>
            </a:lvl2pPr>
            <a:lvl3pPr marL="1185355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3pPr>
            <a:lvl4pPr marL="1659497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4pPr>
            <a:lvl5pPr marL="2133639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5pPr>
            <a:lvl6pPr marL="2607780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6pPr>
            <a:lvl7pPr marL="3081922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7pPr>
            <a:lvl8pPr marL="3556064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8pPr>
            <a:lvl9pPr marL="4030206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9pPr>
          </a:lstStyle>
          <a:p>
            <a:fld id="{C70711E4-7A22-449B-ADD2-8FA3C35DB826}" type="slidenum">
              <a:rPr lang="de-DE" altLang="de-DE" sz="1200" b="0">
                <a:solidFill>
                  <a:schemeClr val="tx1"/>
                </a:solidFill>
                <a:latin typeface="Times" pitchFamily="18" charset="0"/>
              </a:rPr>
              <a:pPr/>
              <a:t>20</a:t>
            </a:fld>
            <a:endParaRPr lang="de-DE" altLang="de-DE" sz="1200" b="0">
              <a:solidFill>
                <a:schemeClr val="tx1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73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1725" y="1239838"/>
            <a:ext cx="4465638" cy="3348037"/>
          </a:xfrm>
          <a:ln/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18" charset="0"/>
            </a:endParaRP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100" b="1">
                <a:solidFill>
                  <a:srgbClr val="004994"/>
                </a:solidFill>
                <a:latin typeface="Arial" pitchFamily="34" charset="0"/>
              </a:defRPr>
            </a:lvl1pPr>
            <a:lvl2pPr marL="770480" indent="-296338">
              <a:defRPr sz="3100" b="1">
                <a:solidFill>
                  <a:srgbClr val="004994"/>
                </a:solidFill>
                <a:latin typeface="Arial" pitchFamily="34" charset="0"/>
              </a:defRPr>
            </a:lvl2pPr>
            <a:lvl3pPr marL="1185355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3pPr>
            <a:lvl4pPr marL="1659497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4pPr>
            <a:lvl5pPr marL="2133639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5pPr>
            <a:lvl6pPr marL="2607780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6pPr>
            <a:lvl7pPr marL="3081922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7pPr>
            <a:lvl8pPr marL="3556064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8pPr>
            <a:lvl9pPr marL="4030206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9pPr>
          </a:lstStyle>
          <a:p>
            <a:fld id="{C70711E4-7A22-449B-ADD2-8FA3C35DB826}" type="slidenum">
              <a:rPr lang="de-DE" altLang="de-DE" sz="1200" b="0">
                <a:solidFill>
                  <a:schemeClr val="tx1"/>
                </a:solidFill>
                <a:latin typeface="Times" pitchFamily="18" charset="0"/>
              </a:rPr>
              <a:pPr/>
              <a:t>3</a:t>
            </a:fld>
            <a:endParaRPr lang="de-DE" altLang="de-DE" sz="1200" b="0">
              <a:solidFill>
                <a:schemeClr val="tx1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5818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1725" y="1239838"/>
            <a:ext cx="4465638" cy="3348037"/>
          </a:xfrm>
          <a:ln/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18" charset="0"/>
            </a:endParaRP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100" b="1">
                <a:solidFill>
                  <a:srgbClr val="004994"/>
                </a:solidFill>
                <a:latin typeface="Arial" pitchFamily="34" charset="0"/>
              </a:defRPr>
            </a:lvl1pPr>
            <a:lvl2pPr marL="770480" indent="-296338">
              <a:defRPr sz="3100" b="1">
                <a:solidFill>
                  <a:srgbClr val="004994"/>
                </a:solidFill>
                <a:latin typeface="Arial" pitchFamily="34" charset="0"/>
              </a:defRPr>
            </a:lvl2pPr>
            <a:lvl3pPr marL="1185355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3pPr>
            <a:lvl4pPr marL="1659497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4pPr>
            <a:lvl5pPr marL="2133639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5pPr>
            <a:lvl6pPr marL="2607780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6pPr>
            <a:lvl7pPr marL="3081922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7pPr>
            <a:lvl8pPr marL="3556064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8pPr>
            <a:lvl9pPr marL="4030206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9pPr>
          </a:lstStyle>
          <a:p>
            <a:fld id="{C70711E4-7A22-449B-ADD2-8FA3C35DB826}" type="slidenum">
              <a:rPr lang="de-DE" altLang="de-DE" sz="1200" b="0">
                <a:solidFill>
                  <a:schemeClr val="tx1"/>
                </a:solidFill>
                <a:latin typeface="Times" pitchFamily="18" charset="0"/>
              </a:rPr>
              <a:pPr/>
              <a:t>21</a:t>
            </a:fld>
            <a:endParaRPr lang="de-DE" altLang="de-DE" sz="1200" b="0">
              <a:solidFill>
                <a:schemeClr val="tx1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1960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1725" y="1239838"/>
            <a:ext cx="4465638" cy="3348037"/>
          </a:xfrm>
          <a:ln/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18" charset="0"/>
            </a:endParaRP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100" b="1">
                <a:solidFill>
                  <a:srgbClr val="004994"/>
                </a:solidFill>
                <a:latin typeface="Arial" pitchFamily="34" charset="0"/>
              </a:defRPr>
            </a:lvl1pPr>
            <a:lvl2pPr marL="770480" indent="-296338">
              <a:defRPr sz="3100" b="1">
                <a:solidFill>
                  <a:srgbClr val="004994"/>
                </a:solidFill>
                <a:latin typeface="Arial" pitchFamily="34" charset="0"/>
              </a:defRPr>
            </a:lvl2pPr>
            <a:lvl3pPr marL="1185355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3pPr>
            <a:lvl4pPr marL="1659497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4pPr>
            <a:lvl5pPr marL="2133639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5pPr>
            <a:lvl6pPr marL="2607780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6pPr>
            <a:lvl7pPr marL="3081922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7pPr>
            <a:lvl8pPr marL="3556064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8pPr>
            <a:lvl9pPr marL="4030206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9pPr>
          </a:lstStyle>
          <a:p>
            <a:fld id="{C70711E4-7A22-449B-ADD2-8FA3C35DB826}" type="slidenum">
              <a:rPr lang="de-DE" altLang="de-DE" sz="1200" b="0">
                <a:solidFill>
                  <a:schemeClr val="tx1"/>
                </a:solidFill>
                <a:latin typeface="Times" pitchFamily="18" charset="0"/>
              </a:rPr>
              <a:pPr/>
              <a:t>22</a:t>
            </a:fld>
            <a:endParaRPr lang="de-DE" altLang="de-DE" sz="1200" b="0">
              <a:solidFill>
                <a:schemeClr val="tx1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9409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1725" y="1239838"/>
            <a:ext cx="4465638" cy="3348037"/>
          </a:xfrm>
          <a:ln/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18" charset="0"/>
            </a:endParaRP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100" b="1">
                <a:solidFill>
                  <a:srgbClr val="004994"/>
                </a:solidFill>
                <a:latin typeface="Arial" pitchFamily="34" charset="0"/>
              </a:defRPr>
            </a:lvl1pPr>
            <a:lvl2pPr marL="770480" indent="-296338">
              <a:defRPr sz="3100" b="1">
                <a:solidFill>
                  <a:srgbClr val="004994"/>
                </a:solidFill>
                <a:latin typeface="Arial" pitchFamily="34" charset="0"/>
              </a:defRPr>
            </a:lvl2pPr>
            <a:lvl3pPr marL="1185355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3pPr>
            <a:lvl4pPr marL="1659497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4pPr>
            <a:lvl5pPr marL="2133639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5pPr>
            <a:lvl6pPr marL="2607780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6pPr>
            <a:lvl7pPr marL="3081922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7pPr>
            <a:lvl8pPr marL="3556064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8pPr>
            <a:lvl9pPr marL="4030206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9pPr>
          </a:lstStyle>
          <a:p>
            <a:fld id="{C70711E4-7A22-449B-ADD2-8FA3C35DB826}" type="slidenum">
              <a:rPr lang="de-DE" altLang="de-DE" sz="1200" b="0">
                <a:solidFill>
                  <a:schemeClr val="tx1"/>
                </a:solidFill>
                <a:latin typeface="Times" pitchFamily="18" charset="0"/>
              </a:rPr>
              <a:pPr/>
              <a:t>23</a:t>
            </a:fld>
            <a:endParaRPr lang="de-DE" altLang="de-DE" sz="1200" b="0">
              <a:solidFill>
                <a:schemeClr val="tx1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9600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1725" y="1239838"/>
            <a:ext cx="4465638" cy="3348037"/>
          </a:xfrm>
          <a:ln/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18" charset="0"/>
            </a:endParaRP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100" b="1">
                <a:solidFill>
                  <a:srgbClr val="004994"/>
                </a:solidFill>
                <a:latin typeface="Arial" pitchFamily="34" charset="0"/>
              </a:defRPr>
            </a:lvl1pPr>
            <a:lvl2pPr marL="770480" indent="-296338">
              <a:defRPr sz="3100" b="1">
                <a:solidFill>
                  <a:srgbClr val="004994"/>
                </a:solidFill>
                <a:latin typeface="Arial" pitchFamily="34" charset="0"/>
              </a:defRPr>
            </a:lvl2pPr>
            <a:lvl3pPr marL="1185355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3pPr>
            <a:lvl4pPr marL="1659497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4pPr>
            <a:lvl5pPr marL="2133639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5pPr>
            <a:lvl6pPr marL="2607780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6pPr>
            <a:lvl7pPr marL="3081922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7pPr>
            <a:lvl8pPr marL="3556064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8pPr>
            <a:lvl9pPr marL="4030206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9pPr>
          </a:lstStyle>
          <a:p>
            <a:fld id="{C70711E4-7A22-449B-ADD2-8FA3C35DB826}" type="slidenum">
              <a:rPr lang="de-DE" altLang="de-DE" sz="1200" b="0">
                <a:solidFill>
                  <a:schemeClr val="tx1"/>
                </a:solidFill>
                <a:latin typeface="Times" pitchFamily="18" charset="0"/>
              </a:rPr>
              <a:pPr/>
              <a:t>24</a:t>
            </a:fld>
            <a:endParaRPr lang="de-DE" altLang="de-DE" sz="1200" b="0">
              <a:solidFill>
                <a:schemeClr val="tx1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5959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1725" y="1239838"/>
            <a:ext cx="4465638" cy="3348037"/>
          </a:xfrm>
          <a:ln/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18" charset="0"/>
            </a:endParaRP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100" b="1">
                <a:solidFill>
                  <a:srgbClr val="004994"/>
                </a:solidFill>
                <a:latin typeface="Arial" pitchFamily="34" charset="0"/>
              </a:defRPr>
            </a:lvl1pPr>
            <a:lvl2pPr marL="770480" indent="-296338">
              <a:defRPr sz="3100" b="1">
                <a:solidFill>
                  <a:srgbClr val="004994"/>
                </a:solidFill>
                <a:latin typeface="Arial" pitchFamily="34" charset="0"/>
              </a:defRPr>
            </a:lvl2pPr>
            <a:lvl3pPr marL="1185355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3pPr>
            <a:lvl4pPr marL="1659497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4pPr>
            <a:lvl5pPr marL="2133639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5pPr>
            <a:lvl6pPr marL="2607780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6pPr>
            <a:lvl7pPr marL="3081922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7pPr>
            <a:lvl8pPr marL="3556064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8pPr>
            <a:lvl9pPr marL="4030206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9pPr>
          </a:lstStyle>
          <a:p>
            <a:fld id="{C70711E4-7A22-449B-ADD2-8FA3C35DB826}" type="slidenum">
              <a:rPr lang="de-DE" altLang="de-DE" sz="1200" b="0">
                <a:solidFill>
                  <a:schemeClr val="tx1"/>
                </a:solidFill>
                <a:latin typeface="Times" pitchFamily="18" charset="0"/>
              </a:rPr>
              <a:pPr/>
              <a:t>25</a:t>
            </a:fld>
            <a:endParaRPr lang="de-DE" altLang="de-DE" sz="1200" b="0">
              <a:solidFill>
                <a:schemeClr val="tx1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031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1725" y="1239838"/>
            <a:ext cx="4465638" cy="3348037"/>
          </a:xfrm>
          <a:ln/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18" charset="0"/>
            </a:endParaRP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100" b="1">
                <a:solidFill>
                  <a:srgbClr val="004994"/>
                </a:solidFill>
                <a:latin typeface="Arial" pitchFamily="34" charset="0"/>
              </a:defRPr>
            </a:lvl1pPr>
            <a:lvl2pPr marL="770480" indent="-296338">
              <a:defRPr sz="3100" b="1">
                <a:solidFill>
                  <a:srgbClr val="004994"/>
                </a:solidFill>
                <a:latin typeface="Arial" pitchFamily="34" charset="0"/>
              </a:defRPr>
            </a:lvl2pPr>
            <a:lvl3pPr marL="1185355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3pPr>
            <a:lvl4pPr marL="1659497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4pPr>
            <a:lvl5pPr marL="2133639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5pPr>
            <a:lvl6pPr marL="2607780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6pPr>
            <a:lvl7pPr marL="3081922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7pPr>
            <a:lvl8pPr marL="3556064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8pPr>
            <a:lvl9pPr marL="4030206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9pPr>
          </a:lstStyle>
          <a:p>
            <a:fld id="{C70711E4-7A22-449B-ADD2-8FA3C35DB826}" type="slidenum">
              <a:rPr lang="de-DE" altLang="de-DE" sz="1200" b="0">
                <a:solidFill>
                  <a:schemeClr val="tx1"/>
                </a:solidFill>
                <a:latin typeface="Times" pitchFamily="18" charset="0"/>
              </a:rPr>
              <a:pPr/>
              <a:t>26</a:t>
            </a:fld>
            <a:endParaRPr lang="de-DE" altLang="de-DE" sz="1200" b="0">
              <a:solidFill>
                <a:schemeClr val="tx1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8801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1725" y="1239838"/>
            <a:ext cx="4465638" cy="3348037"/>
          </a:xfrm>
          <a:ln/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18" charset="0"/>
            </a:endParaRP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100" b="1">
                <a:solidFill>
                  <a:srgbClr val="004994"/>
                </a:solidFill>
                <a:latin typeface="Arial" pitchFamily="34" charset="0"/>
              </a:defRPr>
            </a:lvl1pPr>
            <a:lvl2pPr marL="770480" indent="-296338">
              <a:defRPr sz="3100" b="1">
                <a:solidFill>
                  <a:srgbClr val="004994"/>
                </a:solidFill>
                <a:latin typeface="Arial" pitchFamily="34" charset="0"/>
              </a:defRPr>
            </a:lvl2pPr>
            <a:lvl3pPr marL="1185355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3pPr>
            <a:lvl4pPr marL="1659497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4pPr>
            <a:lvl5pPr marL="2133639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5pPr>
            <a:lvl6pPr marL="2607780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6pPr>
            <a:lvl7pPr marL="3081922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7pPr>
            <a:lvl8pPr marL="3556064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8pPr>
            <a:lvl9pPr marL="4030206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9pPr>
          </a:lstStyle>
          <a:p>
            <a:fld id="{C70711E4-7A22-449B-ADD2-8FA3C35DB826}" type="slidenum">
              <a:rPr lang="de-DE" altLang="de-DE" sz="1200" b="0">
                <a:solidFill>
                  <a:schemeClr val="tx1"/>
                </a:solidFill>
                <a:latin typeface="Times" pitchFamily="18" charset="0"/>
              </a:rPr>
              <a:pPr/>
              <a:t>27</a:t>
            </a:fld>
            <a:endParaRPr lang="de-DE" altLang="de-DE" sz="1200" b="0">
              <a:solidFill>
                <a:schemeClr val="tx1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3350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1725" y="1239838"/>
            <a:ext cx="4465638" cy="3348037"/>
          </a:xfrm>
          <a:ln/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18" charset="0"/>
            </a:endParaRP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100" b="1">
                <a:solidFill>
                  <a:srgbClr val="004994"/>
                </a:solidFill>
                <a:latin typeface="Arial" pitchFamily="34" charset="0"/>
              </a:defRPr>
            </a:lvl1pPr>
            <a:lvl2pPr marL="770480" indent="-296338">
              <a:defRPr sz="3100" b="1">
                <a:solidFill>
                  <a:srgbClr val="004994"/>
                </a:solidFill>
                <a:latin typeface="Arial" pitchFamily="34" charset="0"/>
              </a:defRPr>
            </a:lvl2pPr>
            <a:lvl3pPr marL="1185355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3pPr>
            <a:lvl4pPr marL="1659497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4pPr>
            <a:lvl5pPr marL="2133639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5pPr>
            <a:lvl6pPr marL="2607780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6pPr>
            <a:lvl7pPr marL="3081922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7pPr>
            <a:lvl8pPr marL="3556064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8pPr>
            <a:lvl9pPr marL="4030206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9pPr>
          </a:lstStyle>
          <a:p>
            <a:fld id="{C70711E4-7A22-449B-ADD2-8FA3C35DB826}" type="slidenum">
              <a:rPr lang="de-DE" altLang="de-DE" sz="1200" b="0">
                <a:solidFill>
                  <a:schemeClr val="tx1"/>
                </a:solidFill>
                <a:latin typeface="Times" pitchFamily="18" charset="0"/>
              </a:rPr>
              <a:pPr/>
              <a:t>28</a:t>
            </a:fld>
            <a:endParaRPr lang="de-DE" altLang="de-DE" sz="1200" b="0">
              <a:solidFill>
                <a:schemeClr val="tx1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7097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1725" y="1239838"/>
            <a:ext cx="4465638" cy="3348037"/>
          </a:xfrm>
          <a:ln/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18" charset="0"/>
            </a:endParaRP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100" b="1">
                <a:solidFill>
                  <a:srgbClr val="004994"/>
                </a:solidFill>
                <a:latin typeface="Arial" pitchFamily="34" charset="0"/>
              </a:defRPr>
            </a:lvl1pPr>
            <a:lvl2pPr marL="770480" indent="-296338">
              <a:defRPr sz="3100" b="1">
                <a:solidFill>
                  <a:srgbClr val="004994"/>
                </a:solidFill>
                <a:latin typeface="Arial" pitchFamily="34" charset="0"/>
              </a:defRPr>
            </a:lvl2pPr>
            <a:lvl3pPr marL="1185355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3pPr>
            <a:lvl4pPr marL="1659497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4pPr>
            <a:lvl5pPr marL="2133639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5pPr>
            <a:lvl6pPr marL="2607780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6pPr>
            <a:lvl7pPr marL="3081922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7pPr>
            <a:lvl8pPr marL="3556064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8pPr>
            <a:lvl9pPr marL="4030206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9pPr>
          </a:lstStyle>
          <a:p>
            <a:fld id="{C70711E4-7A22-449B-ADD2-8FA3C35DB826}" type="slidenum">
              <a:rPr lang="de-DE" altLang="de-DE" sz="1200" b="0">
                <a:solidFill>
                  <a:schemeClr val="tx1"/>
                </a:solidFill>
                <a:latin typeface="Times" pitchFamily="18" charset="0"/>
              </a:rPr>
              <a:pPr/>
              <a:t>29</a:t>
            </a:fld>
            <a:endParaRPr lang="de-DE" altLang="de-DE" sz="1200" b="0">
              <a:solidFill>
                <a:schemeClr val="tx1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784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1725" y="1239838"/>
            <a:ext cx="4465638" cy="3348037"/>
          </a:xfrm>
          <a:ln/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18" charset="0"/>
            </a:endParaRP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100" b="1">
                <a:solidFill>
                  <a:srgbClr val="004994"/>
                </a:solidFill>
                <a:latin typeface="Arial" pitchFamily="34" charset="0"/>
              </a:defRPr>
            </a:lvl1pPr>
            <a:lvl2pPr marL="770480" indent="-296338">
              <a:defRPr sz="3100" b="1">
                <a:solidFill>
                  <a:srgbClr val="004994"/>
                </a:solidFill>
                <a:latin typeface="Arial" pitchFamily="34" charset="0"/>
              </a:defRPr>
            </a:lvl2pPr>
            <a:lvl3pPr marL="1185355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3pPr>
            <a:lvl4pPr marL="1659497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4pPr>
            <a:lvl5pPr marL="2133639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5pPr>
            <a:lvl6pPr marL="2607780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6pPr>
            <a:lvl7pPr marL="3081922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7pPr>
            <a:lvl8pPr marL="3556064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8pPr>
            <a:lvl9pPr marL="4030206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9pPr>
          </a:lstStyle>
          <a:p>
            <a:fld id="{C70711E4-7A22-449B-ADD2-8FA3C35DB826}" type="slidenum">
              <a:rPr lang="de-DE" altLang="de-DE" sz="1200" b="0">
                <a:solidFill>
                  <a:schemeClr val="tx1"/>
                </a:solidFill>
                <a:latin typeface="Times" pitchFamily="18" charset="0"/>
              </a:rPr>
              <a:pPr/>
              <a:t>4</a:t>
            </a:fld>
            <a:endParaRPr lang="de-DE" altLang="de-DE" sz="1200" b="0">
              <a:solidFill>
                <a:schemeClr val="tx1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088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1725" y="1239838"/>
            <a:ext cx="4465638" cy="3348037"/>
          </a:xfrm>
          <a:ln/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18" charset="0"/>
            </a:endParaRP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100" b="1">
                <a:solidFill>
                  <a:srgbClr val="004994"/>
                </a:solidFill>
                <a:latin typeface="Arial" pitchFamily="34" charset="0"/>
              </a:defRPr>
            </a:lvl1pPr>
            <a:lvl2pPr marL="770480" indent="-296338">
              <a:defRPr sz="3100" b="1">
                <a:solidFill>
                  <a:srgbClr val="004994"/>
                </a:solidFill>
                <a:latin typeface="Arial" pitchFamily="34" charset="0"/>
              </a:defRPr>
            </a:lvl2pPr>
            <a:lvl3pPr marL="1185355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3pPr>
            <a:lvl4pPr marL="1659497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4pPr>
            <a:lvl5pPr marL="2133639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5pPr>
            <a:lvl6pPr marL="2607780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6pPr>
            <a:lvl7pPr marL="3081922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7pPr>
            <a:lvl8pPr marL="3556064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8pPr>
            <a:lvl9pPr marL="4030206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9pPr>
          </a:lstStyle>
          <a:p>
            <a:fld id="{C70711E4-7A22-449B-ADD2-8FA3C35DB826}" type="slidenum">
              <a:rPr lang="de-DE" altLang="de-DE" sz="1200" b="0">
                <a:solidFill>
                  <a:schemeClr val="tx1"/>
                </a:solidFill>
                <a:latin typeface="Times" pitchFamily="18" charset="0"/>
              </a:rPr>
              <a:pPr/>
              <a:t>5</a:t>
            </a:fld>
            <a:endParaRPr lang="de-DE" altLang="de-DE" sz="1200" b="0">
              <a:solidFill>
                <a:schemeClr val="tx1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542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1725" y="1239838"/>
            <a:ext cx="4465638" cy="3348037"/>
          </a:xfrm>
          <a:ln/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18" charset="0"/>
            </a:endParaRP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100" b="1">
                <a:solidFill>
                  <a:srgbClr val="004994"/>
                </a:solidFill>
                <a:latin typeface="Arial" pitchFamily="34" charset="0"/>
              </a:defRPr>
            </a:lvl1pPr>
            <a:lvl2pPr marL="770480" indent="-296338">
              <a:defRPr sz="3100" b="1">
                <a:solidFill>
                  <a:srgbClr val="004994"/>
                </a:solidFill>
                <a:latin typeface="Arial" pitchFamily="34" charset="0"/>
              </a:defRPr>
            </a:lvl2pPr>
            <a:lvl3pPr marL="1185355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3pPr>
            <a:lvl4pPr marL="1659497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4pPr>
            <a:lvl5pPr marL="2133639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5pPr>
            <a:lvl6pPr marL="2607780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6pPr>
            <a:lvl7pPr marL="3081922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7pPr>
            <a:lvl8pPr marL="3556064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8pPr>
            <a:lvl9pPr marL="4030206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9pPr>
          </a:lstStyle>
          <a:p>
            <a:fld id="{C70711E4-7A22-449B-ADD2-8FA3C35DB826}" type="slidenum">
              <a:rPr lang="de-DE" altLang="de-DE" sz="1200" b="0">
                <a:solidFill>
                  <a:schemeClr val="tx1"/>
                </a:solidFill>
                <a:latin typeface="Times" pitchFamily="18" charset="0"/>
              </a:rPr>
              <a:pPr/>
              <a:t>6</a:t>
            </a:fld>
            <a:endParaRPr lang="de-DE" altLang="de-DE" sz="1200" b="0">
              <a:solidFill>
                <a:schemeClr val="tx1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712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1725" y="1239838"/>
            <a:ext cx="4465638" cy="3348037"/>
          </a:xfrm>
          <a:ln/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18" charset="0"/>
            </a:endParaRP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100" b="1">
                <a:solidFill>
                  <a:srgbClr val="004994"/>
                </a:solidFill>
                <a:latin typeface="Arial" pitchFamily="34" charset="0"/>
              </a:defRPr>
            </a:lvl1pPr>
            <a:lvl2pPr marL="770480" indent="-296338">
              <a:defRPr sz="3100" b="1">
                <a:solidFill>
                  <a:srgbClr val="004994"/>
                </a:solidFill>
                <a:latin typeface="Arial" pitchFamily="34" charset="0"/>
              </a:defRPr>
            </a:lvl2pPr>
            <a:lvl3pPr marL="1185355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3pPr>
            <a:lvl4pPr marL="1659497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4pPr>
            <a:lvl5pPr marL="2133639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5pPr>
            <a:lvl6pPr marL="2607780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6pPr>
            <a:lvl7pPr marL="3081922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7pPr>
            <a:lvl8pPr marL="3556064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8pPr>
            <a:lvl9pPr marL="4030206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9pPr>
          </a:lstStyle>
          <a:p>
            <a:fld id="{C70711E4-7A22-449B-ADD2-8FA3C35DB826}" type="slidenum">
              <a:rPr lang="de-DE" altLang="de-DE" sz="1200" b="0">
                <a:solidFill>
                  <a:schemeClr val="tx1"/>
                </a:solidFill>
                <a:latin typeface="Times" pitchFamily="18" charset="0"/>
              </a:rPr>
              <a:pPr/>
              <a:t>7</a:t>
            </a:fld>
            <a:endParaRPr lang="de-DE" altLang="de-DE" sz="1200" b="0">
              <a:solidFill>
                <a:schemeClr val="tx1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255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1725" y="1239838"/>
            <a:ext cx="4465638" cy="3348037"/>
          </a:xfrm>
          <a:ln/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18" charset="0"/>
            </a:endParaRP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100" b="1">
                <a:solidFill>
                  <a:srgbClr val="004994"/>
                </a:solidFill>
                <a:latin typeface="Arial" pitchFamily="34" charset="0"/>
              </a:defRPr>
            </a:lvl1pPr>
            <a:lvl2pPr marL="770480" indent="-296338">
              <a:defRPr sz="3100" b="1">
                <a:solidFill>
                  <a:srgbClr val="004994"/>
                </a:solidFill>
                <a:latin typeface="Arial" pitchFamily="34" charset="0"/>
              </a:defRPr>
            </a:lvl2pPr>
            <a:lvl3pPr marL="1185355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3pPr>
            <a:lvl4pPr marL="1659497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4pPr>
            <a:lvl5pPr marL="2133639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5pPr>
            <a:lvl6pPr marL="2607780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6pPr>
            <a:lvl7pPr marL="3081922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7pPr>
            <a:lvl8pPr marL="3556064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8pPr>
            <a:lvl9pPr marL="4030206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9pPr>
          </a:lstStyle>
          <a:p>
            <a:fld id="{C70711E4-7A22-449B-ADD2-8FA3C35DB826}" type="slidenum">
              <a:rPr lang="de-DE" altLang="de-DE" sz="1200" b="0">
                <a:solidFill>
                  <a:schemeClr val="tx1"/>
                </a:solidFill>
                <a:latin typeface="Times" pitchFamily="18" charset="0"/>
              </a:rPr>
              <a:pPr/>
              <a:t>8</a:t>
            </a:fld>
            <a:endParaRPr lang="de-DE" altLang="de-DE" sz="1200" b="0">
              <a:solidFill>
                <a:schemeClr val="tx1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974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1725" y="1239838"/>
            <a:ext cx="4465638" cy="3348037"/>
          </a:xfrm>
          <a:ln/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18" charset="0"/>
            </a:endParaRP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100" b="1">
                <a:solidFill>
                  <a:srgbClr val="004994"/>
                </a:solidFill>
                <a:latin typeface="Arial" pitchFamily="34" charset="0"/>
              </a:defRPr>
            </a:lvl1pPr>
            <a:lvl2pPr marL="770480" indent="-296338">
              <a:defRPr sz="3100" b="1">
                <a:solidFill>
                  <a:srgbClr val="004994"/>
                </a:solidFill>
                <a:latin typeface="Arial" pitchFamily="34" charset="0"/>
              </a:defRPr>
            </a:lvl2pPr>
            <a:lvl3pPr marL="1185355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3pPr>
            <a:lvl4pPr marL="1659497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4pPr>
            <a:lvl5pPr marL="2133639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5pPr>
            <a:lvl6pPr marL="2607780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6pPr>
            <a:lvl7pPr marL="3081922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7pPr>
            <a:lvl8pPr marL="3556064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8pPr>
            <a:lvl9pPr marL="4030206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9pPr>
          </a:lstStyle>
          <a:p>
            <a:fld id="{C70711E4-7A22-449B-ADD2-8FA3C35DB826}" type="slidenum">
              <a:rPr lang="de-DE" altLang="de-DE" sz="1200" b="0">
                <a:solidFill>
                  <a:schemeClr val="tx1"/>
                </a:solidFill>
                <a:latin typeface="Times" pitchFamily="18" charset="0"/>
              </a:rPr>
              <a:pPr/>
              <a:t>9</a:t>
            </a:fld>
            <a:endParaRPr lang="de-DE" altLang="de-DE" sz="1200" b="0">
              <a:solidFill>
                <a:schemeClr val="tx1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088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1725" y="1239838"/>
            <a:ext cx="4465638" cy="3348037"/>
          </a:xfrm>
          <a:ln/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18" charset="0"/>
            </a:endParaRP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100" b="1">
                <a:solidFill>
                  <a:srgbClr val="004994"/>
                </a:solidFill>
                <a:latin typeface="Arial" pitchFamily="34" charset="0"/>
              </a:defRPr>
            </a:lvl1pPr>
            <a:lvl2pPr marL="770480" indent="-296338">
              <a:defRPr sz="3100" b="1">
                <a:solidFill>
                  <a:srgbClr val="004994"/>
                </a:solidFill>
                <a:latin typeface="Arial" pitchFamily="34" charset="0"/>
              </a:defRPr>
            </a:lvl2pPr>
            <a:lvl3pPr marL="1185355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3pPr>
            <a:lvl4pPr marL="1659497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4pPr>
            <a:lvl5pPr marL="2133639" indent="-237071">
              <a:defRPr sz="3100" b="1">
                <a:solidFill>
                  <a:srgbClr val="004994"/>
                </a:solidFill>
                <a:latin typeface="Arial" pitchFamily="34" charset="0"/>
              </a:defRPr>
            </a:lvl5pPr>
            <a:lvl6pPr marL="2607780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6pPr>
            <a:lvl7pPr marL="3081922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7pPr>
            <a:lvl8pPr marL="3556064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8pPr>
            <a:lvl9pPr marL="4030206" indent="-23707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rgbClr val="004994"/>
                </a:solidFill>
                <a:latin typeface="Arial" pitchFamily="34" charset="0"/>
              </a:defRPr>
            </a:lvl9pPr>
          </a:lstStyle>
          <a:p>
            <a:fld id="{C70711E4-7A22-449B-ADD2-8FA3C35DB826}" type="slidenum">
              <a:rPr lang="de-DE" altLang="de-DE" sz="1200" b="0">
                <a:solidFill>
                  <a:schemeClr val="tx1"/>
                </a:solidFill>
                <a:latin typeface="Times" pitchFamily="18" charset="0"/>
              </a:rPr>
              <a:pPr/>
              <a:t>10</a:t>
            </a:fld>
            <a:endParaRPr lang="de-DE" altLang="de-DE" sz="1200" b="0">
              <a:solidFill>
                <a:schemeClr val="tx1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500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E5B39-6D0A-654D-A1FE-50888F5ADA74}" type="datetimeFigureOut">
              <a:rPr lang="de-DE" smtClean="0"/>
              <a:pPr/>
              <a:t>28.11.2022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B65C-F205-7346-ACE0-FAF43E12CB5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8084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E5B39-6D0A-654D-A1FE-50888F5ADA74}" type="datetimeFigureOut">
              <a:rPr lang="de-DE" smtClean="0"/>
              <a:pPr/>
              <a:t>28.11.2022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B65C-F205-7346-ACE0-FAF43E12CB5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2394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E5B39-6D0A-654D-A1FE-50888F5ADA74}" type="datetimeFigureOut">
              <a:rPr lang="de-DE" smtClean="0"/>
              <a:pPr/>
              <a:t>28.11.2022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B65C-F205-7346-ACE0-FAF43E12CB5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6861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1BCB68E7-D25F-5A4E-8763-916C479898DB}"/>
              </a:ext>
            </a:extLst>
          </p:cNvPr>
          <p:cNvSpPr/>
          <p:nvPr userDrawn="1"/>
        </p:nvSpPr>
        <p:spPr>
          <a:xfrm>
            <a:off x="0" y="1160464"/>
            <a:ext cx="9144000" cy="5697537"/>
          </a:xfrm>
          <a:prstGeom prst="rect">
            <a:avLst/>
          </a:prstGeom>
          <a:solidFill>
            <a:srgbClr val="004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83BED54-F2C9-0144-BF1C-4ED1B9BBFE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6586" y="1881189"/>
            <a:ext cx="4580499" cy="1223961"/>
          </a:xfrm>
        </p:spPr>
        <p:txBody>
          <a:bodyPr vert="horz" lIns="0" tIns="0" rIns="90000" anchor="t" anchorCtr="0">
            <a:noAutofit/>
          </a:bodyPr>
          <a:lstStyle>
            <a:lvl1pPr algn="l">
              <a:defRPr sz="3200" b="1" i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Hier steht ein 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AEA2CA5-9E78-C14A-8CFA-CE7601D536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6586" y="3607635"/>
            <a:ext cx="4580499" cy="492032"/>
          </a:xfrm>
        </p:spPr>
        <p:txBody>
          <a:bodyPr lIns="0" tIns="0">
            <a:noAutofit/>
          </a:bodyPr>
          <a:lstStyle>
            <a:lvl1pPr marL="0" indent="0" algn="l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Hier steht ein Untertitel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3FC07B55-EEC7-8340-83F1-6F49FB3DFDD6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56036" y="5226904"/>
            <a:ext cx="4591050" cy="720724"/>
          </a:xfrm>
        </p:spPr>
        <p:txBody>
          <a:bodyPr lIns="0" tIns="0">
            <a:no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Veranstaltung
Autor, Datum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C91EE77-68D4-9E4E-AA9D-126F1CECB50A}"/>
              </a:ext>
            </a:extLst>
          </p:cNvPr>
          <p:cNvSpPr/>
          <p:nvPr/>
        </p:nvSpPr>
        <p:spPr>
          <a:xfrm>
            <a:off x="7137798" y="5825715"/>
            <a:ext cx="1350169" cy="1800225"/>
          </a:xfrm>
          <a:prstGeom prst="ellipse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7AA8707-BA8A-A943-81DA-5DFC122C140A}"/>
              </a:ext>
            </a:extLst>
          </p:cNvPr>
          <p:cNvSpPr/>
          <p:nvPr/>
        </p:nvSpPr>
        <p:spPr>
          <a:xfrm>
            <a:off x="7137798" y="3785173"/>
            <a:ext cx="1350169" cy="1800225"/>
          </a:xfrm>
          <a:prstGeom prst="ellipse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C12E5A5-D53B-EF40-BB58-517BA5B15694}"/>
              </a:ext>
            </a:extLst>
          </p:cNvPr>
          <p:cNvSpPr/>
          <p:nvPr/>
        </p:nvSpPr>
        <p:spPr>
          <a:xfrm>
            <a:off x="7137798" y="1744630"/>
            <a:ext cx="1350169" cy="1800225"/>
          </a:xfrm>
          <a:prstGeom prst="ellipse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9572" y="173473"/>
            <a:ext cx="2392028" cy="79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077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2273">
          <p15:clr>
            <a:srgbClr val="FBAE40"/>
          </p15:clr>
        </p15:guide>
        <p15:guide id="5" pos="4496">
          <p15:clr>
            <a:srgbClr val="FBAE40"/>
          </p15:clr>
        </p15:guide>
        <p15:guide id="6" orient="horz" pos="3748">
          <p15:clr>
            <a:srgbClr val="FBAE40"/>
          </p15:clr>
        </p15:guide>
        <p15:guide id="9" pos="4326">
          <p15:clr>
            <a:srgbClr val="FBAE40"/>
          </p15:clr>
        </p15:guide>
        <p15:guide id="17" orient="horz" pos="195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F6C0F3BA-DA44-C14F-BC26-E331C475E371}"/>
              </a:ext>
            </a:extLst>
          </p:cNvPr>
          <p:cNvSpPr/>
          <p:nvPr userDrawn="1"/>
        </p:nvSpPr>
        <p:spPr>
          <a:xfrm>
            <a:off x="0" y="6308726"/>
            <a:ext cx="9144000" cy="549275"/>
          </a:xfrm>
          <a:prstGeom prst="rect">
            <a:avLst/>
          </a:prstGeom>
          <a:solidFill>
            <a:srgbClr val="004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94818650-A180-1C48-8C74-63F02CA6D1B9}"/>
              </a:ext>
            </a:extLst>
          </p:cNvPr>
          <p:cNvCxnSpPr/>
          <p:nvPr userDrawn="1"/>
        </p:nvCxnSpPr>
        <p:spPr>
          <a:xfrm>
            <a:off x="0" y="762994"/>
            <a:ext cx="9144000" cy="0"/>
          </a:xfrm>
          <a:prstGeom prst="line">
            <a:avLst/>
          </a:prstGeom>
          <a:ln w="25400">
            <a:solidFill>
              <a:srgbClr val="0049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FE859B07-AF76-FC43-A31F-25F8413ACE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033" y="1160463"/>
            <a:ext cx="7831932" cy="520702"/>
          </a:xfrm>
        </p:spPr>
        <p:txBody>
          <a:bodyPr lIns="0" tIns="0" anchor="t" anchorCtr="0">
            <a:noAutofit/>
          </a:bodyPr>
          <a:lstStyle>
            <a:lvl1pPr>
              <a:defRPr sz="2800" b="1" i="0" baseline="0">
                <a:solidFill>
                  <a:srgbClr val="004994"/>
                </a:solidFill>
              </a:defRPr>
            </a:lvl1pPr>
          </a:lstStyle>
          <a:p>
            <a:r>
              <a:rPr lang="de-DE" dirty="0"/>
              <a:t>Dies ist eine Tabellenfolie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A3B0310-FA6C-7946-85B6-E154E10A4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Ins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AD3E5B39-6D0A-654D-A1FE-50888F5ADA74}" type="datetimeFigureOut">
              <a:rPr lang="de-DE" smtClean="0"/>
              <a:pPr/>
              <a:t>28.11.2022</a:t>
            </a:fld>
            <a:endParaRPr lang="de-DE" dirty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63BDCA97-09D9-FF46-86B2-F7B12C883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 Sicherheitsbeauftragte der Feuerwehren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324940C1-6E0B-F74C-B89E-E6C5AD490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294FB65C-F205-7346-ACE0-FAF43E12CB59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FA14C76-7649-0E43-88A8-EE27EFB879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563"/>
          <a:stretch/>
        </p:blipFill>
        <p:spPr>
          <a:xfrm>
            <a:off x="312896" y="167409"/>
            <a:ext cx="631507" cy="79432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FA14C76-7649-0E43-88A8-EE27EFB879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6660" r="41652" b="45620"/>
          <a:stretch/>
        </p:blipFill>
        <p:spPr>
          <a:xfrm>
            <a:off x="944403" y="167409"/>
            <a:ext cx="704675" cy="43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494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374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1BCB68E7-D25F-5A4E-8763-916C479898DB}"/>
              </a:ext>
            </a:extLst>
          </p:cNvPr>
          <p:cNvSpPr/>
          <p:nvPr userDrawn="1"/>
        </p:nvSpPr>
        <p:spPr>
          <a:xfrm>
            <a:off x="0" y="1160464"/>
            <a:ext cx="9144000" cy="5697537"/>
          </a:xfrm>
          <a:prstGeom prst="rect">
            <a:avLst/>
          </a:prstGeom>
          <a:solidFill>
            <a:srgbClr val="004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83BED54-F2C9-0144-BF1C-4ED1B9BBFE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6586" y="1881189"/>
            <a:ext cx="3770874" cy="1223961"/>
          </a:xfrm>
        </p:spPr>
        <p:txBody>
          <a:bodyPr vert="horz" lIns="0" tIns="0" rIns="90000" anchor="t" anchorCtr="0">
            <a:noAutofit/>
          </a:bodyPr>
          <a:lstStyle>
            <a:lvl1pPr algn="l">
              <a:defRPr sz="3200" b="1" i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Hier steht ein 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AEA2CA5-9E78-C14A-8CFA-CE7601D536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6586" y="3607635"/>
            <a:ext cx="3770874" cy="492032"/>
          </a:xfrm>
        </p:spPr>
        <p:txBody>
          <a:bodyPr lIns="0" tIns="0">
            <a:noAutofit/>
          </a:bodyPr>
          <a:lstStyle>
            <a:lvl1pPr marL="0" indent="0" algn="l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Hier steht ein Untertitel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3FC07B55-EEC7-8340-83F1-6F49FB3DFDD6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56036" y="5226904"/>
            <a:ext cx="3770874" cy="720724"/>
          </a:xfrm>
        </p:spPr>
        <p:txBody>
          <a:bodyPr lIns="0" tIns="0">
            <a:no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Veranstaltung
Autor, Datum</a:t>
            </a:r>
          </a:p>
        </p:txBody>
      </p:sp>
      <p:sp>
        <p:nvSpPr>
          <p:cNvPr id="11" name="Bildplatzhalter 2">
            <a:extLst>
              <a:ext uri="{FF2B5EF4-FFF2-40B4-BE49-F238E27FC236}">
                <a16:creationId xmlns:a16="http://schemas.microsoft.com/office/drawing/2014/main" id="{F73DB2B4-E788-D442-A28E-A228D38A0238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706541" y="1160464"/>
            <a:ext cx="4437459" cy="5697537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1417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2273" userDrawn="1">
          <p15:clr>
            <a:srgbClr val="FBAE40"/>
          </p15:clr>
        </p15:guide>
        <p15:guide id="5" pos="4496" userDrawn="1">
          <p15:clr>
            <a:srgbClr val="FBAE40"/>
          </p15:clr>
        </p15:guide>
        <p15:guide id="6" orient="horz" pos="3748" userDrawn="1">
          <p15:clr>
            <a:srgbClr val="FBAE40"/>
          </p15:clr>
        </p15:guide>
        <p15:guide id="9" pos="4326" userDrawn="1">
          <p15:clr>
            <a:srgbClr val="FBAE40"/>
          </p15:clr>
        </p15:guide>
        <p15:guide id="17" orient="horz" pos="195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67D76109-3406-034C-A080-04FF75E07FE4}"/>
              </a:ext>
            </a:extLst>
          </p:cNvPr>
          <p:cNvSpPr/>
          <p:nvPr userDrawn="1"/>
        </p:nvSpPr>
        <p:spPr>
          <a:xfrm>
            <a:off x="0" y="6308726"/>
            <a:ext cx="9144000" cy="549275"/>
          </a:xfrm>
          <a:prstGeom prst="rect">
            <a:avLst/>
          </a:prstGeom>
          <a:solidFill>
            <a:srgbClr val="004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5BD697-D068-CD4A-93E3-7B5203F948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184" y="1160464"/>
            <a:ext cx="7826658" cy="522969"/>
          </a:xfrm>
        </p:spPr>
        <p:txBody>
          <a:bodyPr lIns="0" tIns="0" rIns="90000" anchor="t" anchorCtr="0">
            <a:noAutofit/>
          </a:bodyPr>
          <a:lstStyle>
            <a:lvl1pPr>
              <a:defRPr sz="2800" b="1" i="0" baseline="0">
                <a:solidFill>
                  <a:srgbClr val="004994"/>
                </a:solidFill>
              </a:defRPr>
            </a:lvl1pPr>
          </a:lstStyle>
          <a:p>
            <a:r>
              <a:rPr lang="de-DE" dirty="0"/>
              <a:t>Hier steht eine 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F9BE2D-DC36-F441-BE26-A446B0E7B1E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56034" y="1881188"/>
            <a:ext cx="3781426" cy="4068762"/>
          </a:xfrm>
        </p:spPr>
        <p:txBody>
          <a:bodyPr lIns="0" tIns="0">
            <a:noAutofit/>
          </a:bodyPr>
          <a:lstStyle>
            <a:lvl1pPr>
              <a:defRPr sz="2000" baseline="0"/>
            </a:lvl1pPr>
            <a:lvl2pPr>
              <a:defRPr/>
            </a:lvl2pPr>
            <a:lvl3pPr>
              <a:defRPr/>
            </a:lvl3pPr>
            <a:lvl4pPr marL="691200" indent="-219600">
              <a:tabLst/>
              <a:defRPr/>
            </a:lvl4pPr>
          </a:lstStyle>
          <a:p>
            <a:r>
              <a:rPr lang="de-DE" dirty="0"/>
              <a:t>Hier steht ein Text</a:t>
            </a:r>
          </a:p>
          <a:p>
            <a:pPr lvl="1"/>
            <a:r>
              <a:rPr lang="de-DE" dirty="0"/>
              <a:t>Aufzählungspunkt 1. Ordnung</a:t>
            </a:r>
          </a:p>
          <a:p>
            <a:pPr lvl="2"/>
            <a:r>
              <a:rPr lang="de-DE" dirty="0"/>
              <a:t>Aufzählungspunkt 2. Ordnung</a:t>
            </a:r>
          </a:p>
          <a:p>
            <a:pPr lvl="3"/>
            <a:r>
              <a:rPr lang="de-DE" dirty="0"/>
              <a:t>Aufzählungspunkt 3. Ordnung</a:t>
            </a:r>
          </a:p>
          <a:p>
            <a:pPr lvl="4"/>
            <a:r>
              <a:rPr lang="de-DE" dirty="0"/>
              <a:t>Aufzählungspunkt 4. Ordnung</a:t>
            </a:r>
          </a:p>
          <a:p>
            <a:pPr lvl="3"/>
            <a:endParaRPr lang="de-DE" dirty="0"/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D59D6CB8-D562-F74D-96F6-C03C066181D1}"/>
              </a:ext>
            </a:extLst>
          </p:cNvPr>
          <p:cNvCxnSpPr/>
          <p:nvPr userDrawn="1"/>
        </p:nvCxnSpPr>
        <p:spPr>
          <a:xfrm>
            <a:off x="0" y="762994"/>
            <a:ext cx="9144000" cy="0"/>
          </a:xfrm>
          <a:prstGeom prst="line">
            <a:avLst/>
          </a:prstGeom>
          <a:ln w="25400">
            <a:solidFill>
              <a:srgbClr val="0049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2CAA3806-6430-334E-9328-E239789B4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Ins="0"/>
          <a:lstStyle/>
          <a:p>
            <a:fld id="{AD3E5B39-6D0A-654D-A1FE-50888F5ADA74}" type="datetimeFigureOut">
              <a:rPr lang="de-DE" smtClean="0"/>
              <a:pPr/>
              <a:t>28.11.2022</a:t>
            </a:fld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977151CE-69C3-6F4C-807D-0CD0719AC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endParaRPr lang="de-DE" dirty="0"/>
          </a:p>
        </p:txBody>
      </p:sp>
      <p:sp>
        <p:nvSpPr>
          <p:cNvPr id="19" name="Foliennummernplatzhalter 18">
            <a:extLst>
              <a:ext uri="{FF2B5EF4-FFF2-40B4-BE49-F238E27FC236}">
                <a16:creationId xmlns:a16="http://schemas.microsoft.com/office/drawing/2014/main" id="{283C436B-9C86-DE4D-8B23-9F16AB584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0"/>
          <a:lstStyle/>
          <a:p>
            <a:fld id="{294FB65C-F205-7346-ACE0-FAF43E12CB5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53D4411-F989-6C43-AA5F-85D26D47F7B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706542" y="1881188"/>
            <a:ext cx="3781426" cy="4068762"/>
          </a:xfrm>
        </p:spPr>
        <p:txBody>
          <a:bodyPr lIns="0" tIns="0">
            <a:noAutofit/>
          </a:bodyPr>
          <a:lstStyle>
            <a:lvl1pPr>
              <a:defRPr sz="2000" baseline="0"/>
            </a:lvl1pPr>
            <a:lvl2pPr>
              <a:defRPr/>
            </a:lvl2pPr>
            <a:lvl3pPr>
              <a:defRPr/>
            </a:lvl3pPr>
            <a:lvl4pPr marL="691200" indent="-219600">
              <a:tabLst/>
              <a:defRPr/>
            </a:lvl4pPr>
          </a:lstStyle>
          <a:p>
            <a:r>
              <a:rPr lang="de-DE" dirty="0"/>
              <a:t>Hier steht ein Text</a:t>
            </a:r>
          </a:p>
          <a:p>
            <a:pPr lvl="1"/>
            <a:r>
              <a:rPr lang="de-DE" dirty="0"/>
              <a:t>Aufzählungspunkt 1. Ordnung</a:t>
            </a:r>
          </a:p>
          <a:p>
            <a:pPr lvl="2"/>
            <a:r>
              <a:rPr lang="de-DE" dirty="0"/>
              <a:t>Aufzählungspunkt 2. Ordnung</a:t>
            </a:r>
          </a:p>
          <a:p>
            <a:pPr lvl="3"/>
            <a:r>
              <a:rPr lang="de-DE" dirty="0"/>
              <a:t>Aufzählungspunkt 3. Ordnung</a:t>
            </a:r>
          </a:p>
          <a:p>
            <a:pPr lvl="4"/>
            <a:r>
              <a:rPr lang="de-DE" dirty="0"/>
              <a:t>Aufzählungspunkt 4. Ordnung</a:t>
            </a:r>
          </a:p>
          <a:p>
            <a:pPr lvl="3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83644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5" orient="horz" pos="3748" userDrawn="1">
          <p15:clr>
            <a:srgbClr val="FBAE40"/>
          </p15:clr>
        </p15:guide>
        <p15:guide id="6" orient="horz" pos="3974" userDrawn="1">
          <p15:clr>
            <a:srgbClr val="FBAE40"/>
          </p15:clr>
        </p15:guide>
        <p15:guide id="7" orient="horz" pos="48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er Inh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67D76109-3406-034C-A080-04FF75E07FE4}"/>
              </a:ext>
            </a:extLst>
          </p:cNvPr>
          <p:cNvSpPr/>
          <p:nvPr userDrawn="1"/>
        </p:nvSpPr>
        <p:spPr>
          <a:xfrm>
            <a:off x="0" y="6308726"/>
            <a:ext cx="9144000" cy="549275"/>
          </a:xfrm>
          <a:prstGeom prst="rect">
            <a:avLst/>
          </a:prstGeom>
          <a:solidFill>
            <a:srgbClr val="004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5BD697-D068-CD4A-93E3-7B5203F948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184" y="1160464"/>
            <a:ext cx="7826658" cy="522969"/>
          </a:xfrm>
        </p:spPr>
        <p:txBody>
          <a:bodyPr lIns="0" tIns="0" rIns="90000" anchor="t" anchorCtr="0">
            <a:noAutofit/>
          </a:bodyPr>
          <a:lstStyle>
            <a:lvl1pPr>
              <a:defRPr sz="2800" b="1" i="0" baseline="0">
                <a:solidFill>
                  <a:srgbClr val="004994"/>
                </a:solidFill>
              </a:defRPr>
            </a:lvl1pPr>
          </a:lstStyle>
          <a:p>
            <a:r>
              <a:rPr lang="de-DE" dirty="0"/>
              <a:t>Hier steht eine Überschrift</a:t>
            </a:r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D59D6CB8-D562-F74D-96F6-C03C066181D1}"/>
              </a:ext>
            </a:extLst>
          </p:cNvPr>
          <p:cNvCxnSpPr/>
          <p:nvPr userDrawn="1"/>
        </p:nvCxnSpPr>
        <p:spPr>
          <a:xfrm>
            <a:off x="0" y="762994"/>
            <a:ext cx="9144000" cy="0"/>
          </a:xfrm>
          <a:prstGeom prst="line">
            <a:avLst/>
          </a:prstGeom>
          <a:ln w="25400">
            <a:solidFill>
              <a:srgbClr val="0049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2CAA3806-6430-334E-9328-E239789B4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Ins="0"/>
          <a:lstStyle/>
          <a:p>
            <a:fld id="{AD3E5B39-6D0A-654D-A1FE-50888F5ADA74}" type="datetimeFigureOut">
              <a:rPr lang="de-DE" smtClean="0"/>
              <a:pPr/>
              <a:t>28.11.2022</a:t>
            </a:fld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977151CE-69C3-6F4C-807D-0CD0719AC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endParaRPr lang="de-DE" dirty="0"/>
          </a:p>
        </p:txBody>
      </p:sp>
      <p:sp>
        <p:nvSpPr>
          <p:cNvPr id="19" name="Foliennummernplatzhalter 18">
            <a:extLst>
              <a:ext uri="{FF2B5EF4-FFF2-40B4-BE49-F238E27FC236}">
                <a16:creationId xmlns:a16="http://schemas.microsoft.com/office/drawing/2014/main" id="{283C436B-9C86-DE4D-8B23-9F16AB584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0"/>
          <a:lstStyle/>
          <a:p>
            <a:fld id="{294FB65C-F205-7346-ACE0-FAF43E12CB5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17861E88-7B80-6C42-ABF7-B988C930A2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56034" y="1881188"/>
            <a:ext cx="2970610" cy="4068762"/>
          </a:xfrm>
        </p:spPr>
        <p:txBody>
          <a:bodyPr lIns="0" tIns="0">
            <a:noAutofit/>
          </a:bodyPr>
          <a:lstStyle>
            <a:lvl1pPr>
              <a:defRPr sz="2000" baseline="0"/>
            </a:lvl1pPr>
            <a:lvl2pPr>
              <a:defRPr/>
            </a:lvl2pPr>
            <a:lvl3pPr>
              <a:defRPr/>
            </a:lvl3pPr>
            <a:lvl4pPr marL="691200" indent="-219600">
              <a:tabLst/>
              <a:defRPr/>
            </a:lvl4pPr>
          </a:lstStyle>
          <a:p>
            <a:r>
              <a:rPr lang="de-DE" dirty="0"/>
              <a:t>Hier steht ein Text</a:t>
            </a:r>
          </a:p>
          <a:p>
            <a:pPr lvl="1"/>
            <a:r>
              <a:rPr lang="de-DE" dirty="0"/>
              <a:t>Aufzählungspunkt 1. Ordnung</a:t>
            </a:r>
          </a:p>
          <a:p>
            <a:pPr lvl="2"/>
            <a:r>
              <a:rPr lang="de-DE" dirty="0"/>
              <a:t>Aufzählungspunkt 2. Ordnung</a:t>
            </a:r>
          </a:p>
          <a:p>
            <a:pPr lvl="3"/>
            <a:r>
              <a:rPr lang="de-DE" dirty="0"/>
              <a:t>Aufzählungspunkt 3. Ordnung</a:t>
            </a:r>
          </a:p>
          <a:p>
            <a:pPr lvl="4"/>
            <a:r>
              <a:rPr lang="de-DE" dirty="0"/>
              <a:t>Aufzählungspunkt 4. Ordnung</a:t>
            </a:r>
          </a:p>
          <a:p>
            <a:pPr lvl="3"/>
            <a:endParaRPr lang="de-DE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92587E4E-B950-1945-8D41-145BA6FF27D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896917" y="1881188"/>
            <a:ext cx="4584926" cy="4068762"/>
          </a:xfrm>
        </p:spPr>
        <p:txBody>
          <a:bodyPr lIns="0" tIns="0">
            <a:noAutofit/>
          </a:bodyPr>
          <a:lstStyle>
            <a:lvl1pPr>
              <a:defRPr sz="2000" baseline="0"/>
            </a:lvl1pPr>
            <a:lvl2pPr>
              <a:defRPr/>
            </a:lvl2pPr>
            <a:lvl3pPr>
              <a:defRPr/>
            </a:lvl3pPr>
            <a:lvl4pPr marL="691200" indent="-219600">
              <a:tabLst/>
              <a:defRPr/>
            </a:lvl4pPr>
          </a:lstStyle>
          <a:p>
            <a:r>
              <a:rPr lang="de-DE" dirty="0"/>
              <a:t>Hier steht ein Text</a:t>
            </a:r>
          </a:p>
          <a:p>
            <a:pPr lvl="1"/>
            <a:r>
              <a:rPr lang="de-DE" dirty="0"/>
              <a:t>Aufzählungspunkt 1. Ordnung</a:t>
            </a:r>
          </a:p>
          <a:p>
            <a:pPr lvl="2"/>
            <a:r>
              <a:rPr lang="de-DE" dirty="0"/>
              <a:t>Aufzählungspunkt 2. Ordnung</a:t>
            </a:r>
          </a:p>
          <a:p>
            <a:pPr lvl="3"/>
            <a:r>
              <a:rPr lang="de-DE" dirty="0"/>
              <a:t>Aufzählungspunkt 3. Ordnung</a:t>
            </a:r>
          </a:p>
          <a:p>
            <a:pPr lvl="4"/>
            <a:r>
              <a:rPr lang="de-DE" dirty="0"/>
              <a:t>Aufzählungspunkt 4. Ordnung</a:t>
            </a:r>
          </a:p>
          <a:p>
            <a:pPr lvl="3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7784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5" orient="horz" pos="374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2">
            <a:extLst>
              <a:ext uri="{FF2B5EF4-FFF2-40B4-BE49-F238E27FC236}">
                <a16:creationId xmlns:a16="http://schemas.microsoft.com/office/drawing/2014/main" id="{FD6188F8-C64B-7B48-A17B-544ED2E9AEC1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-4452" y="0"/>
            <a:ext cx="9148452" cy="6858000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Platzhalter für Bild</a:t>
            </a:r>
          </a:p>
        </p:txBody>
      </p:sp>
    </p:spTree>
    <p:extLst>
      <p:ext uri="{BB962C8B-B14F-4D97-AF65-F5344CB8AC3E}">
        <p14:creationId xmlns:p14="http://schemas.microsoft.com/office/powerpoint/2010/main" val="30851542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2">
            <a:extLst>
              <a:ext uri="{FF2B5EF4-FFF2-40B4-BE49-F238E27FC236}">
                <a16:creationId xmlns:a16="http://schemas.microsoft.com/office/drawing/2014/main" id="{FD6188F8-C64B-7B48-A17B-544ED2E9AEC1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-4452" y="0"/>
            <a:ext cx="9148452" cy="6858000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Platzhalter für Bild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B096E326-A306-9449-B815-5B3E27351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035" y="4391923"/>
            <a:ext cx="4173543" cy="2112026"/>
          </a:xfrm>
          <a:solidFill>
            <a:schemeClr val="tx2"/>
          </a:solidFill>
        </p:spPr>
        <p:txBody>
          <a:bodyPr wrap="square" lIns="360000" tIns="360000" rIns="360000" bIns="360000" anchor="t" anchorCtr="0">
            <a:spAutoFit/>
          </a:bodyPr>
          <a:lstStyle>
            <a:lvl1pPr>
              <a:defRPr sz="2000" b="0" i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»Hier steht ein Zitat, welches über mehrere Zeilen gehen kann, was kein Problem ist, da diese Folie genug Platz dafür bietet.« </a:t>
            </a:r>
          </a:p>
        </p:txBody>
      </p:sp>
    </p:spTree>
    <p:extLst>
      <p:ext uri="{BB962C8B-B14F-4D97-AF65-F5344CB8AC3E}">
        <p14:creationId xmlns:p14="http://schemas.microsoft.com/office/powerpoint/2010/main" val="25881059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1BCB68E7-D25F-5A4E-8763-916C479898DB}"/>
              </a:ext>
            </a:extLst>
          </p:cNvPr>
          <p:cNvSpPr/>
          <p:nvPr userDrawn="1"/>
        </p:nvSpPr>
        <p:spPr>
          <a:xfrm>
            <a:off x="0" y="1160464"/>
            <a:ext cx="9144000" cy="5697537"/>
          </a:xfrm>
          <a:prstGeom prst="rect">
            <a:avLst/>
          </a:prstGeom>
          <a:solidFill>
            <a:srgbClr val="004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A06E5F5-C5B6-BC4F-B5E0-CD2EE9B70CB9}"/>
              </a:ext>
            </a:extLst>
          </p:cNvPr>
          <p:cNvSpPr txBox="1"/>
          <p:nvPr userDrawn="1"/>
        </p:nvSpPr>
        <p:spPr>
          <a:xfrm>
            <a:off x="667277" y="1896179"/>
            <a:ext cx="4814588" cy="9848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3200" b="1" i="0" baseline="0" dirty="0">
                <a:solidFill>
                  <a:schemeClr val="bg1"/>
                </a:solidFill>
                <a:latin typeface="Arial" panose="020B0604020202020204" pitchFamily="34" charset="0"/>
              </a:rPr>
              <a:t>Vielen Dank</a:t>
            </a:r>
          </a:p>
          <a:p>
            <a:r>
              <a:rPr lang="de-DE" sz="3200" b="1" i="0" baseline="0" dirty="0">
                <a:solidFill>
                  <a:schemeClr val="bg1"/>
                </a:solidFill>
                <a:latin typeface="Arial" panose="020B0604020202020204" pitchFamily="34" charset="0"/>
              </a:rPr>
              <a:t>für Ihre Aufmerksamkeit.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FC3E1EB-DBB7-F744-B8FC-022C12572C82}"/>
              </a:ext>
            </a:extLst>
          </p:cNvPr>
          <p:cNvGrpSpPr/>
          <p:nvPr userDrawn="1"/>
        </p:nvGrpSpPr>
        <p:grpSpPr>
          <a:xfrm>
            <a:off x="7137798" y="1744629"/>
            <a:ext cx="1350169" cy="5881310"/>
            <a:chOff x="9625012" y="1558153"/>
            <a:chExt cx="1454114" cy="475057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81940E4-1A28-ED4C-ACC8-84E0F0BE6D89}"/>
                </a:ext>
              </a:extLst>
            </p:cNvPr>
            <p:cNvSpPr/>
            <p:nvPr/>
          </p:nvSpPr>
          <p:spPr>
            <a:xfrm>
              <a:off x="9625012" y="4854610"/>
              <a:ext cx="1454114" cy="1454114"/>
            </a:xfrm>
            <a:prstGeom prst="ellipse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B99D3D3-9027-D24C-8DAE-2103D814AF2D}"/>
                </a:ext>
              </a:extLst>
            </p:cNvPr>
            <p:cNvSpPr/>
            <p:nvPr/>
          </p:nvSpPr>
          <p:spPr>
            <a:xfrm>
              <a:off x="9625012" y="3206382"/>
              <a:ext cx="1454114" cy="1454114"/>
            </a:xfrm>
            <a:prstGeom prst="ellipse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21E32BC-88C6-CD4A-91C8-2BACE60F8F4F}"/>
                </a:ext>
              </a:extLst>
            </p:cNvPr>
            <p:cNvSpPr/>
            <p:nvPr/>
          </p:nvSpPr>
          <p:spPr>
            <a:xfrm>
              <a:off x="9625012" y="1558153"/>
              <a:ext cx="1454114" cy="1454114"/>
            </a:xfrm>
            <a:prstGeom prst="ellipse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</p:grpSp>
      <p:pic>
        <p:nvPicPr>
          <p:cNvPr id="37" name="Grafik 36">
            <a:extLst>
              <a:ext uri="{FF2B5EF4-FFF2-40B4-BE49-F238E27FC236}">
                <a16:creationId xmlns:a16="http://schemas.microsoft.com/office/drawing/2014/main" id="{9FA14C76-7649-0E43-88A8-EE27EFB879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563"/>
          <a:stretch/>
        </p:blipFill>
        <p:spPr>
          <a:xfrm>
            <a:off x="174420" y="229640"/>
            <a:ext cx="473630" cy="79432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FA14C76-7649-0E43-88A8-EE27EFB879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6660" r="41652" b="45620"/>
          <a:stretch/>
        </p:blipFill>
        <p:spPr>
          <a:xfrm>
            <a:off x="648050" y="229640"/>
            <a:ext cx="528506" cy="43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3504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E5B39-6D0A-654D-A1FE-50888F5ADA74}" type="datetimeFigureOut">
              <a:rPr lang="de-DE" smtClean="0"/>
              <a:pPr/>
              <a:t>28.11.2022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B65C-F205-7346-ACE0-FAF43E12CB5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1881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34F524-CF1F-42D3-84C1-8CE313A517F5}" type="datetime1">
              <a:rPr lang="de-DE" smtClean="0"/>
              <a:pPr/>
              <a:t>28.11.2022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Arbeitsschutzorganisation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Seite </a:t>
            </a:r>
            <a:fld id="{1C10CB6F-EE17-4C6E-A376-27D1BF56834F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38068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445F1-7C66-41BF-82CE-36477DE68B6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108212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855533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32D12-98F3-4B9D-85A6-ECC23E04994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4107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E5B39-6D0A-654D-A1FE-50888F5ADA74}" type="datetimeFigureOut">
              <a:rPr lang="de-DE" smtClean="0"/>
              <a:pPr/>
              <a:t>28.11.2022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B65C-F205-7346-ACE0-FAF43E12CB5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8960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E7303E-A679-43C8-8BF4-C6C4D44BC6E1}" type="datetime1">
              <a:rPr lang="de-DE" smtClean="0"/>
              <a:pPr>
                <a:defRPr/>
              </a:pPr>
              <a:t>28.11.2022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Vortragstitel, Autor, Veranstaltung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Seite </a:t>
            </a:r>
            <a:fld id="{E3AAA39B-13B1-4EAB-80AE-75F971154AB2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11793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E5B39-6D0A-654D-A1FE-50888F5ADA74}" type="datetimeFigureOut">
              <a:rPr lang="de-DE" smtClean="0"/>
              <a:pPr/>
              <a:t>28.11.2022</a:t>
            </a:fld>
            <a:endParaRPr lang="de-D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B65C-F205-7346-ACE0-FAF43E12CB5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8784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E5B39-6D0A-654D-A1FE-50888F5ADA74}" type="datetimeFigureOut">
              <a:rPr lang="de-DE" smtClean="0"/>
              <a:pPr/>
              <a:t>28.11.2022</a:t>
            </a:fld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B65C-F205-7346-ACE0-FAF43E12CB5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9552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5278B1-8090-46E7-ADAD-D805E81EAAFF}" type="datetime1">
              <a:rPr lang="de-DE" smtClean="0"/>
              <a:pPr>
                <a:defRPr/>
              </a:pPr>
              <a:t>28.11.2022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Vortragstitel, Autor, Veranstaltung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Seite </a:t>
            </a:r>
            <a:fld id="{52459DC3-ABD8-4B33-9935-334ADC27FA2D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36049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E5B39-6D0A-654D-A1FE-50888F5ADA74}" type="datetimeFigureOut">
              <a:rPr lang="de-DE" smtClean="0"/>
              <a:pPr/>
              <a:t>28.11.2022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B65C-F205-7346-ACE0-FAF43E12CB5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2443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E5B39-6D0A-654D-A1FE-50888F5ADA74}" type="datetimeFigureOut">
              <a:rPr lang="de-DE" smtClean="0"/>
              <a:pPr/>
              <a:t>28.11.2022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B65C-F205-7346-ACE0-FAF43E12CB5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3618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E5B39-6D0A-654D-A1FE-50888F5ADA74}" type="datetimeFigureOut">
              <a:rPr lang="de-DE" smtClean="0"/>
              <a:pPr/>
              <a:t>28.11.2022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FB65C-F205-7346-ACE0-FAF43E12CB5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499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68" r:id="rId14"/>
    <p:sldLayoutId id="2147483652" r:id="rId15"/>
    <p:sldLayoutId id="2147483666" r:id="rId16"/>
    <p:sldLayoutId id="2147483655" r:id="rId17"/>
    <p:sldLayoutId id="2147483667" r:id="rId18"/>
    <p:sldLayoutId id="2147483661" r:id="rId19"/>
    <p:sldLayoutId id="2147483669" r:id="rId20"/>
    <p:sldLayoutId id="2147483680" r:id="rId21"/>
    <p:sldLayoutId id="2147483681" r:id="rId22"/>
    <p:sldLayoutId id="2147483682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95" userDrawn="1">
          <p15:clr>
            <a:srgbClr val="F26B43"/>
          </p15:clr>
        </p15:guide>
        <p15:guide id="2" pos="413" userDrawn="1">
          <p15:clr>
            <a:srgbClr val="F26B43"/>
          </p15:clr>
        </p15:guide>
        <p15:guide id="3" pos="5347" userDrawn="1">
          <p15:clr>
            <a:srgbClr val="F26B43"/>
          </p15:clr>
        </p15:guide>
        <p15:guide id="4" pos="2965" userDrawn="1">
          <p15:clr>
            <a:srgbClr val="F26B43"/>
          </p15:clr>
        </p15:guide>
        <p15:guide id="5" pos="2455" userDrawn="1">
          <p15:clr>
            <a:srgbClr val="F26B43"/>
          </p15:clr>
        </p15:guide>
        <p15:guide id="6" pos="2285" userDrawn="1">
          <p15:clr>
            <a:srgbClr val="F26B43"/>
          </p15:clr>
        </p15:guide>
        <p15:guide id="7" pos="3305" userDrawn="1">
          <p15:clr>
            <a:srgbClr val="F26B43"/>
          </p15:clr>
        </p15:guide>
        <p15:guide id="8" pos="3476" userDrawn="1">
          <p15:clr>
            <a:srgbClr val="F26B43"/>
          </p15:clr>
        </p15:guide>
        <p15:guide id="9" orient="horz" pos="1185" userDrawn="1">
          <p15:clr>
            <a:srgbClr val="F26B43"/>
          </p15:clr>
        </p15:guide>
        <p15:guide id="10" orient="horz" pos="3748" userDrawn="1">
          <p15:clr>
            <a:srgbClr val="F26B43"/>
          </p15:clr>
        </p15:guide>
        <p15:guide id="11" orient="horz" pos="731" userDrawn="1">
          <p15:clr>
            <a:srgbClr val="F26B43"/>
          </p15:clr>
        </p15:guide>
        <p15:guide id="12" orient="horz" pos="323" userDrawn="1">
          <p15:clr>
            <a:srgbClr val="F26B43"/>
          </p15:clr>
        </p15:guide>
        <p15:guide id="13" orient="horz" pos="1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C9CC7EF3-76E2-F344-AE5D-00BCE05DDC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5224" y="1966249"/>
            <a:ext cx="8288776" cy="1223961"/>
          </a:xfrm>
        </p:spPr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Persönliche Schutzausrüstung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im Feuerwehrdienst</a:t>
            </a: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4B88E258-823D-1146-8B76-F93E2017E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5224" y="3484339"/>
            <a:ext cx="6622015" cy="492032"/>
          </a:xfrm>
        </p:spPr>
        <p:txBody>
          <a:bodyPr/>
          <a:lstStyle/>
          <a:p>
            <a:r>
              <a:rPr lang="de-DE" dirty="0"/>
              <a:t>Medienpaket der Feuerwehr-Unfallkassen zum Medienprogramm „Blickpunkt Feuerwehr-Sicherheit“</a:t>
            </a:r>
          </a:p>
          <a:p>
            <a:endParaRPr lang="de-DE" dirty="0"/>
          </a:p>
          <a:p>
            <a:endParaRPr lang="de-DE" dirty="0"/>
          </a:p>
          <a:p>
            <a:r>
              <a:rPr lang="de-DE" sz="1400" dirty="0"/>
              <a:t>2022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3379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-649289" y="1781267"/>
            <a:ext cx="10700990" cy="435600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231775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800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12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16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2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-647109" y="2734989"/>
            <a:ext cx="8126432" cy="3390392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231775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800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12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16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2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Symbol" panose="05050102010706020507" pitchFamily="18" charset="2"/>
              <a:buChar char="-"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itel 3"/>
          <p:cNvSpPr txBox="1">
            <a:spLocks/>
          </p:cNvSpPr>
          <p:nvPr/>
        </p:nvSpPr>
        <p:spPr>
          <a:xfrm>
            <a:off x="656033" y="1160463"/>
            <a:ext cx="8188688" cy="520702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rgbClr val="00499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III Beschaffung von PSA - die Qual der Wahl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613724" y="6394850"/>
            <a:ext cx="8851615" cy="365125"/>
          </a:xfrm>
        </p:spPr>
        <p:txBody>
          <a:bodyPr/>
          <a:lstStyle/>
          <a:p>
            <a:pPr algn="l"/>
            <a:r>
              <a:rPr lang="de-DE" dirty="0"/>
              <a:t> </a:t>
            </a:r>
            <a:r>
              <a:rPr lang="de-DE" b="1" dirty="0"/>
              <a:t>Persönliche Schutzausrüstung im Feuerwehrdienst - </a:t>
            </a:r>
            <a:r>
              <a:rPr lang="de-DE" dirty="0"/>
              <a:t>Medienpaket der Feuerwehr-Unfallkassen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4CBEA3B-34AE-4E7B-A00B-74F0637A5CFC}"/>
              </a:ext>
            </a:extLst>
          </p:cNvPr>
          <p:cNvSpPr txBox="1">
            <a:spLocks noChangeArrowheads="1"/>
          </p:cNvSpPr>
          <p:nvPr/>
        </p:nvSpPr>
        <p:spPr>
          <a:xfrm>
            <a:off x="599906" y="1681165"/>
            <a:ext cx="8169340" cy="446231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buFont typeface="+mj-lt"/>
              <a:buAutoNum type="arabicPeriod" startAt="4"/>
            </a:pP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Änderungen und Manipulationen an </a:t>
            </a:r>
            <a:r>
              <a:rPr lang="de-DE" alt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PSAen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müssen ausgeschlossen werden – Bauartveränderungen an einer PSA sind nicht 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statthaft</a:t>
            </a:r>
            <a:endParaRPr lang="de-DE" altLang="de-DE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buAutoNum type="arabicPeriod" startAt="4"/>
            </a:pP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 vom Hersteller freigegebene 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Zusatzausstattungen 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fachgerecht an einer PSA anbauen bzw. anbauen lassen (siehe auch DGUV Information 205-031 „Zusatzausrüstung an persönlicher Schutzausrüstung der Feuerwehr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“)</a:t>
            </a:r>
            <a:endParaRPr lang="de-DE" altLang="de-DE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buAutoNum type="arabicPeriod" startAt="4"/>
            </a:pP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Selbstgekaufte PSA sollte nie im Eigeninteresse 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des 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Unternehmers sein, da sie unkontrollierbar 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sein und 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Schutzniveau 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ggf. nicht 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nachvollzogen 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werden 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kann – 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die 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PSA kauft die Gemeinde und nur die 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Gemeinde</a:t>
            </a: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726" y="3867772"/>
            <a:ext cx="1591519" cy="2269495"/>
          </a:xfrm>
          <a:prstGeom prst="rect">
            <a:avLst/>
          </a:prstGeom>
          <a:ln w="12700" cap="sq">
            <a:solidFill>
              <a:srgbClr val="00499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feld 8"/>
          <p:cNvSpPr txBox="1"/>
          <p:nvPr/>
        </p:nvSpPr>
        <p:spPr>
          <a:xfrm>
            <a:off x="7045375" y="6137267"/>
            <a:ext cx="19161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Titelseite DGUV Information 205-031</a:t>
            </a:r>
            <a:endParaRPr lang="de-DE" sz="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027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-649289" y="1781267"/>
            <a:ext cx="10891909" cy="435600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231775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800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12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16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2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" lvl="1" indent="0">
              <a:buClr>
                <a:srgbClr val="002060"/>
              </a:buClr>
              <a:buNone/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1112" lvl="1" indent="0">
              <a:buClr>
                <a:srgbClr val="002060"/>
              </a:buClr>
              <a:buNone/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itel 3"/>
          <p:cNvSpPr txBox="1">
            <a:spLocks/>
          </p:cNvSpPr>
          <p:nvPr/>
        </p:nvSpPr>
        <p:spPr>
          <a:xfrm>
            <a:off x="656033" y="1160463"/>
            <a:ext cx="8188688" cy="520702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rgbClr val="00499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 Wartung und Pflege von PSA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3558966" y="3109791"/>
            <a:ext cx="5371674" cy="3158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Symbol" panose="05050102010706020507" pitchFamily="18" charset="2"/>
              <a:buChar char="-"/>
            </a:pPr>
            <a:endParaRPr lang="de-DE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613724" y="6394850"/>
            <a:ext cx="8851615" cy="365125"/>
          </a:xfrm>
        </p:spPr>
        <p:txBody>
          <a:bodyPr/>
          <a:lstStyle/>
          <a:p>
            <a:pPr algn="l"/>
            <a:r>
              <a:rPr lang="de-DE" dirty="0"/>
              <a:t> </a:t>
            </a:r>
            <a:r>
              <a:rPr lang="de-DE" b="1" dirty="0"/>
              <a:t>Persönliche Schutzausrüstung im Feuerwehrdienst - </a:t>
            </a:r>
            <a:r>
              <a:rPr lang="de-DE" dirty="0"/>
              <a:t>Medienpaket der Feuerwehr-Unfallkassen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23B7A90-2FBE-47B3-B648-EE485CED701D}"/>
              </a:ext>
            </a:extLst>
          </p:cNvPr>
          <p:cNvSpPr txBox="1">
            <a:spLocks noChangeArrowheads="1"/>
          </p:cNvSpPr>
          <p:nvPr/>
        </p:nvSpPr>
        <p:spPr>
          <a:xfrm>
            <a:off x="599906" y="1681165"/>
            <a:ext cx="8169340" cy="446231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de-DE" alt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Waschen/ Reinigen und Co.</a:t>
            </a:r>
          </a:p>
          <a:p>
            <a:pPr marL="440100" indent="-4572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Hygiene im Feuerwehrdienst und somit auch das fachgerechte Reinigen der PSA nach dem Einsatz sind zwingend notwendig</a:t>
            </a:r>
          </a:p>
          <a:p>
            <a:pPr marL="440100" indent="-4572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beim Waschen/ Reinigen der PSA sind die </a:t>
            </a:r>
            <a:r>
              <a:rPr lang="de-DE" altLang="de-DE" sz="20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Herstellerangaben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peinlichst genau einzuhalten – falsche Wasch-, Trocknungs- und Temperatureinstellungen können zum Totalverlust der PSA führen </a:t>
            </a:r>
          </a:p>
          <a:p>
            <a:pPr marL="440100" indent="-4572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 der Imprägnierung der PSA sollte auf ein Nassverfahren 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verzichtet 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werden, da die Atmungsaktivität nicht mehr gegeben sein kann</a:t>
            </a:r>
          </a:p>
          <a:p>
            <a:pPr marL="440100" indent="-4572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konkreten Waschprogramme der Waschmaschinen müssen für die PSA 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von dessen Hersteller freigegeben 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sein </a:t>
            </a:r>
          </a:p>
        </p:txBody>
      </p:sp>
    </p:spTree>
    <p:extLst>
      <p:ext uri="{BB962C8B-B14F-4D97-AF65-F5344CB8AC3E}">
        <p14:creationId xmlns:p14="http://schemas.microsoft.com/office/powerpoint/2010/main" val="2649181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-649289" y="1781267"/>
            <a:ext cx="10891909" cy="435600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231775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800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12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16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2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" lvl="1" indent="0">
              <a:buClr>
                <a:srgbClr val="002060"/>
              </a:buClr>
              <a:buNone/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1112" lvl="1" indent="0">
              <a:buClr>
                <a:srgbClr val="002060"/>
              </a:buClr>
              <a:buNone/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itel 3"/>
          <p:cNvSpPr txBox="1">
            <a:spLocks/>
          </p:cNvSpPr>
          <p:nvPr/>
        </p:nvSpPr>
        <p:spPr>
          <a:xfrm>
            <a:off x="656033" y="1160463"/>
            <a:ext cx="8188688" cy="520702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rgbClr val="00499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 Wartung und Pflege von PSA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7133044" y="688881"/>
            <a:ext cx="5486926" cy="3447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3700" lvl="2" indent="-342900">
              <a:buFont typeface="Symbol" panose="05050102010706020507" pitchFamily="18" charset="2"/>
              <a:buChar char="-"/>
            </a:pPr>
            <a:endParaRPr lang="de-DE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3700" lvl="2" indent="-342900">
              <a:buFont typeface="Symbol" panose="05050102010706020507" pitchFamily="18" charset="2"/>
              <a:buChar char="-"/>
            </a:pPr>
            <a:endParaRPr lang="de-DE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3513544" y="3107249"/>
            <a:ext cx="5768679" cy="3158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Symbol" panose="05050102010706020507" pitchFamily="18" charset="2"/>
              <a:buChar char="-"/>
            </a:pPr>
            <a:endParaRPr lang="de-DE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573475" y="4698685"/>
            <a:ext cx="8426995" cy="1462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altLang="de-DE" sz="2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3558966" y="3109791"/>
            <a:ext cx="5285756" cy="3158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Symbol" panose="05050102010706020507" pitchFamily="18" charset="2"/>
              <a:buChar char="-"/>
            </a:pPr>
            <a:endParaRPr lang="de-DE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613724" y="6394850"/>
            <a:ext cx="8851615" cy="365125"/>
          </a:xfrm>
        </p:spPr>
        <p:txBody>
          <a:bodyPr/>
          <a:lstStyle/>
          <a:p>
            <a:pPr algn="l"/>
            <a:r>
              <a:rPr lang="de-DE" dirty="0"/>
              <a:t> </a:t>
            </a:r>
            <a:r>
              <a:rPr lang="de-DE" b="1" dirty="0"/>
              <a:t>Persönliche Schutzausrüstung im Feuerwehrdienst - </a:t>
            </a:r>
            <a:r>
              <a:rPr lang="de-DE" dirty="0"/>
              <a:t>Medienpaket der Feuerwehr-Unfallkassen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5CF24B94-0CE1-466F-AAD8-7E21580BE254}"/>
              </a:ext>
            </a:extLst>
          </p:cNvPr>
          <p:cNvSpPr txBox="1">
            <a:spLocks noChangeArrowheads="1"/>
          </p:cNvSpPr>
          <p:nvPr/>
        </p:nvSpPr>
        <p:spPr>
          <a:xfrm>
            <a:off x="599906" y="1681165"/>
            <a:ext cx="8169340" cy="4462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0100" indent="-4572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Haushaltswaschmaschinen scheiden somit grundsätzlich für eine fachgerechte Reinigung der PSA aus –  zudem besteht die Gefahr der sog. „Kreuzkontamination“</a:t>
            </a:r>
          </a:p>
          <a:p>
            <a:pPr marL="440100" indent="-4572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 der Reinigung muss die PSA hinsichtlich der Sauberkeit und der Eigenschaften ihrer Schutzfunktionen hin kontrolliert werden</a:t>
            </a:r>
          </a:p>
          <a:p>
            <a:pPr marL="440100" indent="-4572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vertragliche Vereinbarungen mit Wäscherein sind zu 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empfehlen</a:t>
            </a:r>
            <a:endParaRPr lang="de-DE" altLang="de-DE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547" y="4295935"/>
            <a:ext cx="2411590" cy="1808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097" y="4295934"/>
            <a:ext cx="2411591" cy="1808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feld 11"/>
          <p:cNvSpPr txBox="1"/>
          <p:nvPr/>
        </p:nvSpPr>
        <p:spPr>
          <a:xfrm>
            <a:off x="1322792" y="6122821"/>
            <a:ext cx="28611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Bsp. Waschmaschinen einer zertifizierten PSA-Wäscherei</a:t>
            </a:r>
            <a:endParaRPr lang="de-DE" sz="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548383" y="6115963"/>
            <a:ext cx="28017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Bsp. Trockenschrank einer zertifizierten PSA-Wäscherei</a:t>
            </a:r>
            <a:endParaRPr lang="de-DE" sz="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362477" y="6114057"/>
            <a:ext cx="17938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Quelle: © Julian Weinhold/ FUK BB</a:t>
            </a:r>
            <a:endParaRPr lang="de-DE" sz="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10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-649289" y="1781267"/>
            <a:ext cx="10891909" cy="435600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231775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800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12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16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2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" lvl="1" indent="0">
              <a:buClr>
                <a:srgbClr val="002060"/>
              </a:buClr>
              <a:buNone/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1112" lvl="1" indent="0">
              <a:buClr>
                <a:srgbClr val="002060"/>
              </a:buClr>
              <a:buNone/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itel 3"/>
          <p:cNvSpPr txBox="1">
            <a:spLocks/>
          </p:cNvSpPr>
          <p:nvPr/>
        </p:nvSpPr>
        <p:spPr>
          <a:xfrm>
            <a:off x="656033" y="1160463"/>
            <a:ext cx="8188688" cy="520702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rgbClr val="00499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 Wartung und Pflege von PSA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7133044" y="688881"/>
            <a:ext cx="5486926" cy="3447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3700" lvl="2" indent="-342900">
              <a:buFont typeface="Symbol" panose="05050102010706020507" pitchFamily="18" charset="2"/>
              <a:buChar char="-"/>
            </a:pPr>
            <a:endParaRPr lang="de-DE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3700" lvl="2" indent="-342900">
              <a:buFont typeface="Symbol" panose="05050102010706020507" pitchFamily="18" charset="2"/>
              <a:buChar char="-"/>
            </a:pPr>
            <a:endParaRPr lang="de-DE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3513544" y="3107249"/>
            <a:ext cx="5768679" cy="3158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Symbol" panose="05050102010706020507" pitchFamily="18" charset="2"/>
              <a:buChar char="-"/>
            </a:pPr>
            <a:endParaRPr lang="de-DE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573475" y="4698685"/>
            <a:ext cx="8426995" cy="1462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altLang="de-DE" sz="2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3558966" y="3109791"/>
            <a:ext cx="5285756" cy="3158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Symbol" panose="05050102010706020507" pitchFamily="18" charset="2"/>
              <a:buChar char="-"/>
            </a:pPr>
            <a:endParaRPr lang="de-DE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613724" y="6394850"/>
            <a:ext cx="8851615" cy="365125"/>
          </a:xfrm>
        </p:spPr>
        <p:txBody>
          <a:bodyPr/>
          <a:lstStyle/>
          <a:p>
            <a:pPr algn="l"/>
            <a:r>
              <a:rPr lang="de-DE" dirty="0"/>
              <a:t> </a:t>
            </a:r>
            <a:r>
              <a:rPr lang="de-DE" b="1" dirty="0"/>
              <a:t>Persönliche Schutzausrüstung im Feuerwehrdienst - </a:t>
            </a:r>
            <a:r>
              <a:rPr lang="de-DE" dirty="0"/>
              <a:t>Medienpaket der Feuerwehr-Unfallkassen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5CF24B94-0CE1-466F-AAD8-7E21580BE254}"/>
              </a:ext>
            </a:extLst>
          </p:cNvPr>
          <p:cNvSpPr txBox="1">
            <a:spLocks noChangeArrowheads="1"/>
          </p:cNvSpPr>
          <p:nvPr/>
        </p:nvSpPr>
        <p:spPr>
          <a:xfrm>
            <a:off x="599906" y="1681165"/>
            <a:ext cx="8169340" cy="4462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0100" indent="-4572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weitere Informationen </a:t>
            </a:r>
            <a:r>
              <a:rPr 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können 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dazu auch der DGUV Information </a:t>
            </a:r>
            <a:r>
              <a:rPr 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205-035 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„Hygiene und Kontaminationsvermeidung bei der Feuerwehr“ </a:t>
            </a:r>
            <a:r>
              <a:rPr 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entnommen werden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0100" indent="-4572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zusätzlich gibt das 27. Medienpaket der Arbeitsgemeinschaft der Feuerwehr-Unfallkassen aus 2018 „Hygiene im Feuerwehrdienst“ weitere wertvolle Hinweise</a:t>
            </a:r>
          </a:p>
          <a:p>
            <a:pPr marL="440100" indent="-457200">
              <a:lnSpc>
                <a:spcPct val="120000"/>
              </a:lnSpc>
              <a:buFont typeface="Symbol" panose="05050102010706020507" pitchFamily="18" charset="2"/>
              <a:buChar char="-"/>
            </a:pPr>
            <a:endParaRPr lang="de-DE" altLang="de-DE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739" y="3740786"/>
            <a:ext cx="1551147" cy="2344110"/>
          </a:xfrm>
          <a:prstGeom prst="rect">
            <a:avLst/>
          </a:prstGeom>
          <a:ln w="12700" cap="sq">
            <a:solidFill>
              <a:srgbClr val="00499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3146" y="3739023"/>
            <a:ext cx="1658698" cy="2345873"/>
          </a:xfrm>
          <a:prstGeom prst="rect">
            <a:avLst/>
          </a:prstGeom>
          <a:ln w="12700" cap="sq">
            <a:solidFill>
              <a:srgbClr val="00499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194" y="4347349"/>
            <a:ext cx="1096927" cy="1590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3543" y="4347348"/>
            <a:ext cx="1214577" cy="1590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feld 14"/>
          <p:cNvSpPr txBox="1"/>
          <p:nvPr/>
        </p:nvSpPr>
        <p:spPr>
          <a:xfrm>
            <a:off x="4414405" y="6113739"/>
            <a:ext cx="19161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Titelseite DGUV Information 205-035</a:t>
            </a:r>
            <a:endParaRPr lang="de-DE" sz="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330584" y="6113739"/>
            <a:ext cx="28629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Titelseite Medienpaket der Arbeitsgemeinschaft der </a:t>
            </a:r>
            <a:r>
              <a:rPr lang="de-DE" sz="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FUKen</a:t>
            </a:r>
            <a:endParaRPr lang="de-DE" sz="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193396" y="5954865"/>
            <a:ext cx="26371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Bsp. kontaminierte PSA durch Feuerwehreinsätze</a:t>
            </a:r>
            <a:endParaRPr lang="de-DE" sz="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991009" y="6100154"/>
            <a:ext cx="29104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Quelle: DGUV Information 205-035 © Tim Pelzl, Jan Kleine</a:t>
            </a:r>
            <a:endParaRPr lang="de-DE" sz="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318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-649289" y="1781267"/>
            <a:ext cx="10891909" cy="435600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231775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800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12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16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2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" lvl="1" indent="0">
              <a:buClr>
                <a:srgbClr val="002060"/>
              </a:buClr>
              <a:buNone/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1112" lvl="1" indent="0">
              <a:buClr>
                <a:srgbClr val="002060"/>
              </a:buClr>
              <a:buNone/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itel 3"/>
          <p:cNvSpPr txBox="1">
            <a:spLocks/>
          </p:cNvSpPr>
          <p:nvPr/>
        </p:nvSpPr>
        <p:spPr>
          <a:xfrm>
            <a:off x="656033" y="1160463"/>
            <a:ext cx="8188688" cy="520702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rgbClr val="00499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 Wartung und Pflege von PSA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3558966" y="3109791"/>
            <a:ext cx="5371674" cy="3158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Symbol" panose="05050102010706020507" pitchFamily="18" charset="2"/>
              <a:buChar char="-"/>
            </a:pPr>
            <a:endParaRPr lang="de-DE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613724" y="6394850"/>
            <a:ext cx="8851615" cy="365125"/>
          </a:xfrm>
        </p:spPr>
        <p:txBody>
          <a:bodyPr/>
          <a:lstStyle/>
          <a:p>
            <a:pPr algn="l"/>
            <a:r>
              <a:rPr lang="de-DE" dirty="0"/>
              <a:t> </a:t>
            </a:r>
            <a:r>
              <a:rPr lang="de-DE" b="1" dirty="0"/>
              <a:t>Persönliche Schutzausrüstung im Feuerwehrdienst - </a:t>
            </a:r>
            <a:r>
              <a:rPr lang="de-DE" dirty="0"/>
              <a:t>Medienpaket der Feuerwehr-Unfallkassen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23B7A90-2FBE-47B3-B648-EE485CED701D}"/>
              </a:ext>
            </a:extLst>
          </p:cNvPr>
          <p:cNvSpPr txBox="1">
            <a:spLocks noChangeArrowheads="1"/>
          </p:cNvSpPr>
          <p:nvPr/>
        </p:nvSpPr>
        <p:spPr>
          <a:xfrm>
            <a:off x="599906" y="1681165"/>
            <a:ext cx="8169340" cy="4587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de-DE" alt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Prüfung und Wartung</a:t>
            </a:r>
          </a:p>
          <a:p>
            <a:pPr marL="440100" indent="-4572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unerkannte 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Schäden an der PSA , können 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 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Einsatz-, Ausbildungs- und Schulungsdienst zu Gefährdungen für den Feuerwehrangehörigen führen</a:t>
            </a:r>
          </a:p>
          <a:p>
            <a:pPr marL="440100" indent="-4572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verbindlich einzuhaltende Schutzziel aus § 11 Abs. 1 DGUV Vorschrift 49 („Sichtprüfung“) ist genau darauf ausgerichtet, dass Schäden an der PSA nicht unentdeckt bleiben sollen </a:t>
            </a:r>
          </a:p>
          <a:p>
            <a:pPr marL="440100" indent="-4572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 jeder Benutzung sind „Sichtprüfungen“ an der PSA durchzuführen, um den ordnungsgemäßen Zustand für die nächste Benutzung gewährleistet zu haben</a:t>
            </a:r>
          </a:p>
        </p:txBody>
      </p:sp>
    </p:spTree>
    <p:extLst>
      <p:ext uri="{BB962C8B-B14F-4D97-AF65-F5344CB8AC3E}">
        <p14:creationId xmlns:p14="http://schemas.microsoft.com/office/powerpoint/2010/main" val="1069072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-649289" y="1781267"/>
            <a:ext cx="10891909" cy="435600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231775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800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12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16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2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" lvl="1" indent="0">
              <a:buClr>
                <a:srgbClr val="002060"/>
              </a:buClr>
              <a:buNone/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1112" lvl="1" indent="0">
              <a:buClr>
                <a:srgbClr val="002060"/>
              </a:buClr>
              <a:buNone/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itel 3"/>
          <p:cNvSpPr txBox="1">
            <a:spLocks/>
          </p:cNvSpPr>
          <p:nvPr/>
        </p:nvSpPr>
        <p:spPr>
          <a:xfrm>
            <a:off x="656033" y="1160463"/>
            <a:ext cx="8188688" cy="520702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rgbClr val="00499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 Wartung und Pflege von PSA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3558966" y="3109791"/>
            <a:ext cx="5371674" cy="3158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Symbol" panose="05050102010706020507" pitchFamily="18" charset="2"/>
              <a:buChar char="-"/>
            </a:pPr>
            <a:endParaRPr lang="de-DE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613724" y="6394850"/>
            <a:ext cx="8851615" cy="365125"/>
          </a:xfrm>
        </p:spPr>
        <p:txBody>
          <a:bodyPr/>
          <a:lstStyle/>
          <a:p>
            <a:pPr algn="l"/>
            <a:r>
              <a:rPr lang="de-DE" dirty="0"/>
              <a:t> </a:t>
            </a:r>
            <a:r>
              <a:rPr lang="de-DE" b="1" dirty="0"/>
              <a:t>Persönliche Schutzausrüstung im Feuerwehrdienst - </a:t>
            </a:r>
            <a:r>
              <a:rPr lang="de-DE" dirty="0"/>
              <a:t>Medienpaket der Feuerwehr-Unfallkassen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23B7A90-2FBE-47B3-B648-EE485CED701D}"/>
              </a:ext>
            </a:extLst>
          </p:cNvPr>
          <p:cNvSpPr txBox="1">
            <a:spLocks noChangeArrowheads="1"/>
          </p:cNvSpPr>
          <p:nvPr/>
        </p:nvSpPr>
        <p:spPr>
          <a:xfrm>
            <a:off x="599906" y="1681165"/>
            <a:ext cx="8169340" cy="2470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0100" indent="-4572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Sichtprüfung ist die Kontrolle von </a:t>
            </a:r>
            <a:r>
              <a:rPr lang="de-DE" alt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PSAen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auf äußerlich erkennbare Schäden, Mängel und Einschränkungen der Schutzfunktion ohne Zuhilfenahme von Prüfmitteln</a:t>
            </a:r>
          </a:p>
          <a:p>
            <a:pPr marL="440100" indent="-4572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Sichtprüfungen können von 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Feuerwehrangehörigen 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durchgeführt werden, die 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 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Umgang mit dieser PSA vertraut und unterwiesen 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sind</a:t>
            </a:r>
            <a:endParaRPr lang="de-DE" altLang="de-DE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DCDB200-D7AF-4746-BDFC-C6F4D10A9767}"/>
              </a:ext>
            </a:extLst>
          </p:cNvPr>
          <p:cNvSpPr txBox="1">
            <a:spLocks noChangeArrowheads="1"/>
          </p:cNvSpPr>
          <p:nvPr/>
        </p:nvSpPr>
        <p:spPr>
          <a:xfrm>
            <a:off x="599906" y="4151288"/>
            <a:ext cx="5201287" cy="2470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0100" indent="-4572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de-DE" sz="20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Grundsatz: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„Nach dem Einsatz ist vor dem Einsatz</a:t>
            </a:r>
            <a:r>
              <a:rPr 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144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-649289" y="1781267"/>
            <a:ext cx="10891909" cy="435600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231775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800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12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16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2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" lvl="1" indent="0">
              <a:buClr>
                <a:srgbClr val="002060"/>
              </a:buClr>
              <a:buNone/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1112" lvl="1" indent="0">
              <a:buClr>
                <a:srgbClr val="002060"/>
              </a:buClr>
              <a:buNone/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itel 3"/>
          <p:cNvSpPr txBox="1">
            <a:spLocks/>
          </p:cNvSpPr>
          <p:nvPr/>
        </p:nvSpPr>
        <p:spPr>
          <a:xfrm>
            <a:off x="656033" y="1160463"/>
            <a:ext cx="8188688" cy="520702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rgbClr val="00499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 Wartung und Pflege von PSA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3558966" y="3109791"/>
            <a:ext cx="5371674" cy="3158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Symbol" panose="05050102010706020507" pitchFamily="18" charset="2"/>
              <a:buChar char="-"/>
            </a:pPr>
            <a:endParaRPr lang="de-DE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613724" y="6394850"/>
            <a:ext cx="8851615" cy="365125"/>
          </a:xfrm>
        </p:spPr>
        <p:txBody>
          <a:bodyPr/>
          <a:lstStyle/>
          <a:p>
            <a:pPr algn="l"/>
            <a:r>
              <a:rPr lang="de-DE" dirty="0"/>
              <a:t> </a:t>
            </a:r>
            <a:r>
              <a:rPr lang="de-DE" b="1" dirty="0"/>
              <a:t>Persönliche Schutzausrüstung im Feuerwehrdienst - </a:t>
            </a:r>
            <a:r>
              <a:rPr lang="de-DE" dirty="0"/>
              <a:t>Medienpaket der Feuerwehr-Unfallkassen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23B7A90-2FBE-47B3-B648-EE485CED701D}"/>
              </a:ext>
            </a:extLst>
          </p:cNvPr>
          <p:cNvSpPr txBox="1">
            <a:spLocks noChangeArrowheads="1"/>
          </p:cNvSpPr>
          <p:nvPr/>
        </p:nvSpPr>
        <p:spPr>
          <a:xfrm>
            <a:off x="599906" y="1681165"/>
            <a:ext cx="8169340" cy="435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de-DE" alt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Lagerung</a:t>
            </a:r>
          </a:p>
          <a:p>
            <a:pPr marL="440100" indent="-4572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fachgerechte und ordnungsgemäße Lagerung von PSA bildet die Grundlage für ein sicheres Arbeiten mit der PSA</a:t>
            </a:r>
          </a:p>
          <a:p>
            <a:pPr marL="440100" indent="-4572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auch hier sind die </a:t>
            </a:r>
            <a:r>
              <a:rPr lang="de-DE" altLang="de-DE" sz="20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Herstellerangaben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wichtig und zu beachten – denn eine falsche Lagerung kann zu 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nicht 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sichtbaren Schäden und somit 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zu 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Gefährdungen für die Benutzer 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führen</a:t>
            </a:r>
            <a:endParaRPr lang="de-DE" altLang="de-DE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0100" indent="-457200">
              <a:lnSpc>
                <a:spcPct val="120000"/>
              </a:lnSpc>
              <a:buFont typeface="Symbol" panose="05050102010706020507" pitchFamily="18" charset="2"/>
              <a:buChar char="-"/>
            </a:pPr>
            <a:endParaRPr lang="de-DE" altLang="de-DE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0100" indent="-457200">
              <a:lnSpc>
                <a:spcPct val="120000"/>
              </a:lnSpc>
              <a:buFont typeface="Symbol" panose="05050102010706020507" pitchFamily="18" charset="2"/>
              <a:buChar char="-"/>
            </a:pPr>
            <a:endParaRPr lang="de-DE" altLang="de-DE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980" y="3959267"/>
            <a:ext cx="287655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feld 8"/>
          <p:cNvSpPr txBox="1"/>
          <p:nvPr/>
        </p:nvSpPr>
        <p:spPr>
          <a:xfrm>
            <a:off x="5039531" y="5856647"/>
            <a:ext cx="41679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Bsp. griffbereite und übersichtliche Lagerung von Ersatz-PSA in einem Feuerwehrhaus</a:t>
            </a:r>
            <a:endParaRPr lang="de-DE" sz="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366479" y="6029545"/>
            <a:ext cx="38831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Quelle: DGUV Information 205-035 © Schulze-Holthausen/ Feuerwehr Coesfeld</a:t>
            </a:r>
            <a:endParaRPr lang="de-DE" sz="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709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-649289" y="1781267"/>
            <a:ext cx="10891909" cy="435600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231775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800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12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16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2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" lvl="1" indent="0">
              <a:buClr>
                <a:srgbClr val="002060"/>
              </a:buClr>
              <a:buNone/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1112" lvl="1" indent="0">
              <a:buClr>
                <a:srgbClr val="002060"/>
              </a:buClr>
              <a:buNone/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itel 3"/>
          <p:cNvSpPr txBox="1">
            <a:spLocks/>
          </p:cNvSpPr>
          <p:nvPr/>
        </p:nvSpPr>
        <p:spPr>
          <a:xfrm>
            <a:off x="656033" y="1160463"/>
            <a:ext cx="8188688" cy="520702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rgbClr val="00499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 Wartung und Pflege von PSA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3558966" y="3109791"/>
            <a:ext cx="5371674" cy="3158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Symbol" panose="05050102010706020507" pitchFamily="18" charset="2"/>
              <a:buChar char="-"/>
            </a:pPr>
            <a:endParaRPr lang="de-DE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613724" y="6394850"/>
            <a:ext cx="8851615" cy="365125"/>
          </a:xfrm>
        </p:spPr>
        <p:txBody>
          <a:bodyPr/>
          <a:lstStyle/>
          <a:p>
            <a:pPr algn="l"/>
            <a:r>
              <a:rPr lang="de-DE" dirty="0"/>
              <a:t> </a:t>
            </a:r>
            <a:r>
              <a:rPr lang="de-DE" b="1" dirty="0"/>
              <a:t>Persönliche Schutzausrüstung im Feuerwehrdienst - </a:t>
            </a:r>
            <a:r>
              <a:rPr lang="de-DE" dirty="0"/>
              <a:t>Medienpaket der Feuerwehr-Unfallkassen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23B7A90-2FBE-47B3-B648-EE485CED701D}"/>
              </a:ext>
            </a:extLst>
          </p:cNvPr>
          <p:cNvSpPr txBox="1">
            <a:spLocks noChangeArrowheads="1"/>
          </p:cNvSpPr>
          <p:nvPr/>
        </p:nvSpPr>
        <p:spPr>
          <a:xfrm>
            <a:off x="599906" y="1681165"/>
            <a:ext cx="8169340" cy="4456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Beispiele für eine optimale Lagerung: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Umkleidebereich im Feuerwehrhaus</a:t>
            </a:r>
          </a:p>
          <a:p>
            <a:pPr lvl="1">
              <a:lnSpc>
                <a:spcPct val="120000"/>
              </a:lnSpc>
            </a:pPr>
            <a:r>
              <a:rPr lang="de-DE" alt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hier sollte die PSA so aufgehangen (also ohne Knicke) </a:t>
            </a:r>
            <a:r>
              <a:rPr lang="de-DE" altLang="de-D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werden</a:t>
            </a:r>
            <a:r>
              <a:rPr lang="de-DE" alt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dass diese gut trocknen kann</a:t>
            </a:r>
          </a:p>
          <a:p>
            <a:pPr lvl="1">
              <a:lnSpc>
                <a:spcPct val="120000"/>
              </a:lnSpc>
            </a:pPr>
            <a:r>
              <a:rPr lang="de-DE" altLang="de-D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 </a:t>
            </a:r>
            <a:r>
              <a:rPr lang="de-DE" alt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schmale Spinde verhindern eine schnelle Trocknung </a:t>
            </a:r>
            <a:r>
              <a:rPr lang="de-DE" altLang="de-D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de-DE" alt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Schimmelpilzsporen oder Wärmedurchschlag durch feuchte PSA sind unnötige Gefährdungen für die Feuerwehrangehörigen</a:t>
            </a:r>
          </a:p>
          <a:p>
            <a:pPr lvl="1">
              <a:lnSpc>
                <a:spcPct val="120000"/>
              </a:lnSpc>
            </a:pPr>
            <a:r>
              <a:rPr lang="de-DE" alt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eine gute Trocknung kann dadurch erreicht werden, wenn Warmluft vermehrt durchströmen kann </a:t>
            </a:r>
            <a:endParaRPr lang="de-DE" altLang="de-DE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de-DE" alt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ideale Lagerung von PSA im Umkleidebereich erfolgt demnach in ausreichend breiten Spinden, welche auf Füßen stehen und ein Bodenblech mit Lüftungslöchern </a:t>
            </a:r>
            <a:r>
              <a:rPr lang="de-DE" altLang="de-D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aufweisen</a:t>
            </a:r>
            <a:endParaRPr lang="de-DE" altLang="de-DE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  <a:buFont typeface="Symbol" panose="05050102010706020507" pitchFamily="18" charset="2"/>
              <a:buChar char="-"/>
            </a:pPr>
            <a:endParaRPr lang="de-DE" altLang="de-DE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 l="37735"/>
          <a:stretch>
            <a:fillRect/>
          </a:stretch>
        </p:blipFill>
        <p:spPr bwMode="auto">
          <a:xfrm>
            <a:off x="7151331" y="1117414"/>
            <a:ext cx="1259404" cy="1483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Multiplizieren 9"/>
          <p:cNvSpPr/>
          <p:nvPr/>
        </p:nvSpPr>
        <p:spPr>
          <a:xfrm>
            <a:off x="6996808" y="959281"/>
            <a:ext cx="1568450" cy="1678305"/>
          </a:xfrm>
          <a:prstGeom prst="mathMultiply">
            <a:avLst>
              <a:gd name="adj1" fmla="val 373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174" y="2271257"/>
            <a:ext cx="598692" cy="225314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6718839" y="2637586"/>
            <a:ext cx="2211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Schimmelbildung und Stockflecken an einem Feuerwehrhelm</a:t>
            </a:r>
            <a:endParaRPr lang="de-DE" sz="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843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-649289" y="1781267"/>
            <a:ext cx="10891909" cy="435600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231775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800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12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16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2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" lvl="1" indent="0">
              <a:buClr>
                <a:srgbClr val="002060"/>
              </a:buClr>
              <a:buNone/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1112" lvl="1" indent="0">
              <a:buClr>
                <a:srgbClr val="002060"/>
              </a:buClr>
              <a:buNone/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itel 3"/>
          <p:cNvSpPr txBox="1">
            <a:spLocks/>
          </p:cNvSpPr>
          <p:nvPr/>
        </p:nvSpPr>
        <p:spPr>
          <a:xfrm>
            <a:off x="656033" y="1160463"/>
            <a:ext cx="8188688" cy="520702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rgbClr val="00499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 Wartung und Pflege von PSA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3558966" y="3109791"/>
            <a:ext cx="5371674" cy="3158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Symbol" panose="05050102010706020507" pitchFamily="18" charset="2"/>
              <a:buChar char="-"/>
            </a:pPr>
            <a:endParaRPr lang="de-DE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613724" y="6394850"/>
            <a:ext cx="8851615" cy="365125"/>
          </a:xfrm>
        </p:spPr>
        <p:txBody>
          <a:bodyPr/>
          <a:lstStyle/>
          <a:p>
            <a:pPr algn="l"/>
            <a:r>
              <a:rPr lang="de-DE" dirty="0"/>
              <a:t> </a:t>
            </a:r>
            <a:r>
              <a:rPr lang="de-DE" b="1" dirty="0"/>
              <a:t>Persönliche Schutzausrüstung im Feuerwehrdienst - </a:t>
            </a:r>
            <a:r>
              <a:rPr lang="de-DE" dirty="0"/>
              <a:t>Medienpaket der Feuerwehr-Unfallkassen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23B7A90-2FBE-47B3-B648-EE485CED701D}"/>
              </a:ext>
            </a:extLst>
          </p:cNvPr>
          <p:cNvSpPr txBox="1">
            <a:spLocks noChangeArrowheads="1"/>
          </p:cNvSpPr>
          <p:nvPr/>
        </p:nvSpPr>
        <p:spPr>
          <a:xfrm>
            <a:off x="628714" y="1681165"/>
            <a:ext cx="8169340" cy="4456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de-DE" altLang="de-D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Spinde oder </a:t>
            </a:r>
            <a:r>
              <a:rPr lang="de-DE" altLang="de-DE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Spindteile</a:t>
            </a:r>
            <a:r>
              <a:rPr lang="de-DE" altLang="de-D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ohne Tür </a:t>
            </a:r>
            <a:r>
              <a:rPr lang="de-DE" alt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 Bereich der PSA verstärkt den Effekt der Wärmedurchströmung ebenso, wie eine Fußbodenheizung oder Heizungsrohre unterhalb des Bodenbleches </a:t>
            </a:r>
            <a:endParaRPr lang="de-DE" altLang="de-DE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de-DE" altLang="de-DE" sz="16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Herstellervorgaben</a:t>
            </a:r>
            <a:r>
              <a:rPr lang="de-DE" altLang="de-D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sind zu beachten  </a:t>
            </a:r>
            <a:endParaRPr lang="de-DE" altLang="de-DE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253" y="3317158"/>
            <a:ext cx="1715442" cy="2287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981" y="3317946"/>
            <a:ext cx="1714851" cy="2286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3330" y="3602704"/>
            <a:ext cx="2284368" cy="1713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feld 9"/>
          <p:cNvSpPr txBox="1"/>
          <p:nvPr/>
        </p:nvSpPr>
        <p:spPr>
          <a:xfrm>
            <a:off x="1168339" y="5653952"/>
            <a:ext cx="22143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Bsp. Lagerung von PSA im Umkleidebereich</a:t>
            </a:r>
            <a:endParaRPr lang="de-DE" sz="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788924" y="5625483"/>
            <a:ext cx="22143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Bsp. Lagerung von PSA im Umkleidebereich</a:t>
            </a:r>
            <a:endParaRPr lang="de-DE" sz="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233231" y="5625483"/>
            <a:ext cx="22143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Bsp. Lagerung von PSA im Umkleidebereich</a:t>
            </a:r>
            <a:endParaRPr lang="de-DE" sz="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180469" y="6063691"/>
            <a:ext cx="17938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Quelle: © Julian Weinhold/ FUK BB</a:t>
            </a:r>
            <a:endParaRPr lang="de-DE" sz="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535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-649289" y="1781267"/>
            <a:ext cx="10891909" cy="435600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231775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800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12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16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2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" lvl="1" indent="0">
              <a:buClr>
                <a:srgbClr val="002060"/>
              </a:buClr>
              <a:buNone/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1112" lvl="1" indent="0">
              <a:buClr>
                <a:srgbClr val="002060"/>
              </a:buClr>
              <a:buNone/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itel 3"/>
          <p:cNvSpPr txBox="1">
            <a:spLocks/>
          </p:cNvSpPr>
          <p:nvPr/>
        </p:nvSpPr>
        <p:spPr>
          <a:xfrm>
            <a:off x="656033" y="1160463"/>
            <a:ext cx="8188688" cy="520702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rgbClr val="00499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 Wartung und Pflege von PSA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3558966" y="3109791"/>
            <a:ext cx="5371674" cy="3158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Symbol" panose="05050102010706020507" pitchFamily="18" charset="2"/>
              <a:buChar char="-"/>
            </a:pPr>
            <a:endParaRPr lang="de-DE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613724" y="6394850"/>
            <a:ext cx="8851615" cy="365125"/>
          </a:xfrm>
        </p:spPr>
        <p:txBody>
          <a:bodyPr/>
          <a:lstStyle/>
          <a:p>
            <a:pPr algn="l"/>
            <a:r>
              <a:rPr lang="de-DE" dirty="0"/>
              <a:t> </a:t>
            </a:r>
            <a:r>
              <a:rPr lang="de-DE" b="1" dirty="0"/>
              <a:t>Persönliche Schutzausrüstung im Feuerwehrdienst - </a:t>
            </a:r>
            <a:r>
              <a:rPr lang="de-DE" dirty="0"/>
              <a:t>Medienpaket der Feuerwehr-Unfallkassen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23B7A90-2FBE-47B3-B648-EE485CED701D}"/>
              </a:ext>
            </a:extLst>
          </p:cNvPr>
          <p:cNvSpPr txBox="1">
            <a:spLocks noChangeArrowheads="1"/>
          </p:cNvSpPr>
          <p:nvPr/>
        </p:nvSpPr>
        <p:spPr>
          <a:xfrm>
            <a:off x="599906" y="1681165"/>
            <a:ext cx="8169340" cy="4456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buFont typeface="+mj-lt"/>
              <a:buAutoNum type="arabicPeriod" startAt="2"/>
            </a:pP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Kleiderkammer im Feuerwehrhaus</a:t>
            </a:r>
          </a:p>
          <a:p>
            <a:pPr lvl="1">
              <a:lnSpc>
                <a:spcPct val="120000"/>
              </a:lnSpc>
            </a:pPr>
            <a:r>
              <a:rPr lang="de-DE" alt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Kleiderkammern lagert die PSA meist längerfristig – daher sind auch hier Anforderungen an die Lagerung notwendig</a:t>
            </a:r>
          </a:p>
          <a:p>
            <a:pPr lvl="1">
              <a:lnSpc>
                <a:spcPct val="120000"/>
              </a:lnSpc>
            </a:pPr>
            <a:r>
              <a:rPr lang="de-DE" alt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grundsätzlich sollte die Kleiderkammer trocken und beheizt sein</a:t>
            </a:r>
          </a:p>
          <a:p>
            <a:pPr lvl="1">
              <a:lnSpc>
                <a:spcPct val="120000"/>
              </a:lnSpc>
            </a:pPr>
            <a:r>
              <a:rPr lang="de-DE" alt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PSA sollte hängend, möglichst auf Bügeln, gelagert werden </a:t>
            </a:r>
          </a:p>
          <a:p>
            <a:pPr lvl="1">
              <a:lnSpc>
                <a:spcPct val="120000"/>
              </a:lnSpc>
            </a:pPr>
            <a:r>
              <a:rPr lang="de-DE" alt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UV-Licht sollte ausgeschlossen werden, da dies die Schutzwirkung der PSA beeinträchtigen kann</a:t>
            </a:r>
          </a:p>
          <a:p>
            <a:pPr lvl="1">
              <a:lnSpc>
                <a:spcPct val="120000"/>
              </a:lnSpc>
            </a:pPr>
            <a:r>
              <a:rPr lang="de-DE" alt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PSA ohne Membrane, wie z. B. Tagesdiensthosen oder </a:t>
            </a:r>
            <a:r>
              <a:rPr lang="de-DE" altLang="de-D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                          </a:t>
            </a:r>
            <a:r>
              <a:rPr lang="de-DE" altLang="de-DE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jacken</a:t>
            </a:r>
            <a:r>
              <a:rPr lang="de-DE" alt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können auch gefaltet gelagert werden, </a:t>
            </a:r>
            <a:r>
              <a:rPr lang="de-DE" altLang="de-D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da </a:t>
            </a:r>
            <a:r>
              <a:rPr lang="de-DE" alt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diese nicht ganz so empfindlich sind</a:t>
            </a:r>
          </a:p>
          <a:p>
            <a:pPr lvl="1">
              <a:lnSpc>
                <a:spcPct val="120000"/>
              </a:lnSpc>
            </a:pPr>
            <a:r>
              <a:rPr lang="de-DE" altLang="de-DE" sz="1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Herstellervorgaben</a:t>
            </a:r>
            <a:r>
              <a:rPr lang="de-DE" alt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sind zu </a:t>
            </a:r>
            <a:r>
              <a:rPr lang="de-DE" altLang="de-D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beachten</a:t>
            </a:r>
            <a:endParaRPr lang="de-DE" altLang="de-DE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727" y="4477704"/>
            <a:ext cx="2148519" cy="1422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feld 9"/>
          <p:cNvSpPr txBox="1"/>
          <p:nvPr/>
        </p:nvSpPr>
        <p:spPr>
          <a:xfrm>
            <a:off x="5030716" y="5921823"/>
            <a:ext cx="41679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Bsp. griffbereite und übersichtliche Lagerung von Ersatz-PSA in einem Feuerwehrhaus</a:t>
            </a:r>
            <a:endParaRPr lang="de-DE" sz="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366479" y="6077678"/>
            <a:ext cx="38831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Quelle: DGUV Information 205-035 © Schulze-Holthausen/ Feuerwehr Coesfeld</a:t>
            </a:r>
            <a:endParaRPr lang="de-DE" sz="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216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18031" y="1876689"/>
            <a:ext cx="8392274" cy="4298950"/>
          </a:xfrm>
        </p:spPr>
        <p:txBody>
          <a:bodyPr>
            <a:normAutofit/>
          </a:bodyPr>
          <a:lstStyle/>
          <a:p>
            <a:pPr marL="0" lvl="2" indent="0">
              <a:lnSpc>
                <a:spcPct val="120000"/>
              </a:lnSpc>
              <a:spcBef>
                <a:spcPts val="1000"/>
              </a:spcBef>
              <a:buClr>
                <a:srgbClr val="002060"/>
              </a:buClr>
              <a:buNone/>
              <a:defRPr/>
            </a:pP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	Rechtsgrundlagen</a:t>
            </a:r>
          </a:p>
          <a:p>
            <a:pPr marL="0" lvl="2" indent="0">
              <a:lnSpc>
                <a:spcPct val="120000"/>
              </a:lnSpc>
              <a:spcBef>
                <a:spcPts val="1000"/>
              </a:spcBef>
              <a:buClr>
                <a:srgbClr val="002060"/>
              </a:buClr>
              <a:buNone/>
              <a:defRPr/>
            </a:pP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	Auswahl von PSA - Stichwort Gefährdungsbeurteilung</a:t>
            </a:r>
          </a:p>
          <a:p>
            <a:pPr marL="0" lvl="2" indent="0">
              <a:lnSpc>
                <a:spcPct val="120000"/>
              </a:lnSpc>
              <a:spcBef>
                <a:spcPts val="1000"/>
              </a:spcBef>
              <a:buClr>
                <a:srgbClr val="002060"/>
              </a:buClr>
              <a:buNone/>
              <a:defRPr/>
            </a:pP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	Beschaffung von PSA - die Qual der Wahl</a:t>
            </a:r>
          </a:p>
          <a:p>
            <a:pPr marL="0" lvl="2" indent="0">
              <a:lnSpc>
                <a:spcPct val="120000"/>
              </a:lnSpc>
              <a:spcBef>
                <a:spcPts val="1000"/>
              </a:spcBef>
              <a:buClr>
                <a:srgbClr val="002060"/>
              </a:buClr>
              <a:buNone/>
              <a:defRPr/>
            </a:pP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	Wartung und Pflege von PSA </a:t>
            </a:r>
          </a:p>
          <a:p>
            <a:pPr marL="0" lvl="2" indent="0">
              <a:lnSpc>
                <a:spcPct val="120000"/>
              </a:lnSpc>
              <a:spcBef>
                <a:spcPts val="1000"/>
              </a:spcBef>
              <a:buClr>
                <a:srgbClr val="002060"/>
              </a:buClr>
              <a:buNone/>
              <a:defRPr/>
            </a:pP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	Gebrauch der PSA - aber richtig!</a:t>
            </a:r>
          </a:p>
          <a:p>
            <a:pPr marL="0" lvl="2" indent="0">
              <a:lnSpc>
                <a:spcPct val="120000"/>
              </a:lnSpc>
              <a:spcBef>
                <a:spcPts val="1000"/>
              </a:spcBef>
              <a:buClr>
                <a:srgbClr val="002060"/>
              </a:buClr>
              <a:buNone/>
              <a:defRPr/>
            </a:pP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	Aussonderung defekter PSA</a:t>
            </a:r>
          </a:p>
          <a:p>
            <a:pPr marL="0" lvl="2" indent="0">
              <a:lnSpc>
                <a:spcPct val="120000"/>
              </a:lnSpc>
              <a:spcBef>
                <a:spcPts val="1000"/>
              </a:spcBef>
              <a:buClr>
                <a:srgbClr val="002060"/>
              </a:buClr>
              <a:buNone/>
              <a:defRPr/>
            </a:pP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VII	Verantwortung, Rechte und </a:t>
            </a: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Pflichten</a:t>
            </a:r>
          </a:p>
          <a:p>
            <a:pPr marL="0" lvl="2" indent="0">
              <a:lnSpc>
                <a:spcPct val="120000"/>
              </a:lnSpc>
              <a:spcBef>
                <a:spcPts val="1000"/>
              </a:spcBef>
              <a:buClr>
                <a:srgbClr val="002060"/>
              </a:buClr>
              <a:buNone/>
              <a:defRPr/>
            </a:pPr>
            <a:endParaRPr lang="de-DE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112" lvl="1" indent="0">
              <a:buClr>
                <a:srgbClr val="002060"/>
              </a:buClr>
              <a:buNone/>
              <a:defRPr/>
            </a:pPr>
            <a:endParaRPr lang="de-DE" sz="8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112" lvl="1" indent="0">
              <a:buClr>
                <a:srgbClr val="002060"/>
              </a:buClr>
              <a:buNone/>
              <a:defRPr/>
            </a:pPr>
            <a:endParaRPr lang="de-DE" sz="8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Inhaltsverzeichnis</a:t>
            </a:r>
          </a:p>
        </p:txBody>
      </p:sp>
      <p:sp>
        <p:nvSpPr>
          <p:cNvPr id="22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613724" y="6394850"/>
            <a:ext cx="8851615" cy="365125"/>
          </a:xfrm>
        </p:spPr>
        <p:txBody>
          <a:bodyPr/>
          <a:lstStyle/>
          <a:p>
            <a:pPr algn="l"/>
            <a:r>
              <a:rPr lang="de-DE" dirty="0"/>
              <a:t> </a:t>
            </a:r>
            <a:r>
              <a:rPr lang="de-DE" b="1" dirty="0"/>
              <a:t>Persönliche Schutzausrüstung im Feuerwehrdienst - </a:t>
            </a:r>
            <a:r>
              <a:rPr lang="de-DE" dirty="0"/>
              <a:t>Medienpaket der Feuerwehr-Unfallkassen</a:t>
            </a:r>
          </a:p>
        </p:txBody>
      </p:sp>
    </p:spTree>
    <p:extLst>
      <p:ext uri="{BB962C8B-B14F-4D97-AF65-F5344CB8AC3E}">
        <p14:creationId xmlns:p14="http://schemas.microsoft.com/office/powerpoint/2010/main" val="1939866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-649289" y="1781267"/>
            <a:ext cx="10891909" cy="435600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231775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800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12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16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2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" lvl="1" indent="0">
              <a:buClr>
                <a:srgbClr val="002060"/>
              </a:buClr>
              <a:buNone/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1112" lvl="1" indent="0">
              <a:buClr>
                <a:srgbClr val="002060"/>
              </a:buClr>
              <a:buNone/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itel 3"/>
          <p:cNvSpPr txBox="1">
            <a:spLocks/>
          </p:cNvSpPr>
          <p:nvPr/>
        </p:nvSpPr>
        <p:spPr>
          <a:xfrm>
            <a:off x="656033" y="1160463"/>
            <a:ext cx="8188688" cy="520702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rgbClr val="00499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 Wartung und Pflege von PSA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3558966" y="3109791"/>
            <a:ext cx="5371674" cy="3158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Symbol" panose="05050102010706020507" pitchFamily="18" charset="2"/>
              <a:buChar char="-"/>
            </a:pPr>
            <a:endParaRPr lang="de-DE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613724" y="6394850"/>
            <a:ext cx="8851615" cy="365125"/>
          </a:xfrm>
        </p:spPr>
        <p:txBody>
          <a:bodyPr/>
          <a:lstStyle/>
          <a:p>
            <a:pPr algn="l"/>
            <a:r>
              <a:rPr lang="de-DE" dirty="0"/>
              <a:t> </a:t>
            </a:r>
            <a:r>
              <a:rPr lang="de-DE" b="1" dirty="0"/>
              <a:t>Persönliche Schutzausrüstung im Feuerwehrdienst - </a:t>
            </a:r>
            <a:r>
              <a:rPr lang="de-DE" dirty="0"/>
              <a:t>Medienpaket der Feuerwehr-Unfallkassen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23B7A90-2FBE-47B3-B648-EE485CED701D}"/>
              </a:ext>
            </a:extLst>
          </p:cNvPr>
          <p:cNvSpPr txBox="1">
            <a:spLocks noChangeArrowheads="1"/>
          </p:cNvSpPr>
          <p:nvPr/>
        </p:nvSpPr>
        <p:spPr>
          <a:xfrm>
            <a:off x="599906" y="1681165"/>
            <a:ext cx="8169340" cy="4456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buFont typeface="+mj-lt"/>
              <a:buAutoNum type="arabicPeriod" startAt="3"/>
            </a:pP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Mitführen im Feuerwehrfahrzeug</a:t>
            </a:r>
            <a:endParaRPr lang="de-DE" altLang="de-DE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de-DE" altLang="de-DE" sz="1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Herstellervorgaben</a:t>
            </a:r>
            <a:r>
              <a:rPr lang="de-DE" alt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sind zu </a:t>
            </a:r>
            <a:r>
              <a:rPr lang="de-DE" altLang="de-D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beachten</a:t>
            </a:r>
            <a:endParaRPr lang="de-DE" altLang="de-DE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de-DE" alt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PSA sollte fachgerecht so gelagert werden, dass sie keinen unnötigen Einflüssen ausgesetzt ist</a:t>
            </a:r>
          </a:p>
          <a:p>
            <a:pPr lvl="1">
              <a:lnSpc>
                <a:spcPct val="120000"/>
              </a:lnSpc>
            </a:pPr>
            <a:r>
              <a:rPr lang="de-DE" alt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UV-Strahlung, Feuchtigkeit sowie Betriebs- und Treibstoffe können den Stoff der PSA und seine Schutzwirkung deutlich beeinträchtigen</a:t>
            </a:r>
          </a:p>
          <a:p>
            <a:pPr lvl="1">
              <a:lnSpc>
                <a:spcPct val="120000"/>
              </a:lnSpc>
            </a:pPr>
            <a:r>
              <a:rPr lang="de-DE" alt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 „rein stopfen“ der PSA oder ein unzähliges Falten (z. B. bei Schnittschutzbekleidung) sollte zwingend vermieden werden</a:t>
            </a:r>
          </a:p>
          <a:p>
            <a:pPr lvl="1">
              <a:lnSpc>
                <a:spcPct val="120000"/>
              </a:lnSpc>
            </a:pPr>
            <a:r>
              <a:rPr lang="de-DE" alt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Vorschriften zur Ladungssicherung sind ebenfalls zu beachten – umherfliegende PSA im Mannschaftsraum bei einer Gefahrenbremsung ist zu vermeiden  </a:t>
            </a:r>
            <a:endParaRPr lang="de-DE" altLang="de-DE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102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-649289" y="1781267"/>
            <a:ext cx="10785986" cy="435600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231775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800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12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16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2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" lvl="1" indent="0">
              <a:buClr>
                <a:srgbClr val="002060"/>
              </a:buClr>
              <a:buNone/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1112" lvl="1" indent="0">
              <a:buClr>
                <a:srgbClr val="002060"/>
              </a:buClr>
              <a:buNone/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itel 3"/>
          <p:cNvSpPr txBox="1">
            <a:spLocks/>
          </p:cNvSpPr>
          <p:nvPr/>
        </p:nvSpPr>
        <p:spPr>
          <a:xfrm>
            <a:off x="656033" y="1160463"/>
            <a:ext cx="8188688" cy="520702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rgbClr val="00499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 Gebrauch der PSA - aber richtig!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613724" y="6394850"/>
            <a:ext cx="8851615" cy="365125"/>
          </a:xfrm>
        </p:spPr>
        <p:txBody>
          <a:bodyPr/>
          <a:lstStyle/>
          <a:p>
            <a:pPr algn="l"/>
            <a:r>
              <a:rPr lang="de-DE" dirty="0"/>
              <a:t> </a:t>
            </a:r>
            <a:r>
              <a:rPr lang="de-DE" b="1" dirty="0"/>
              <a:t>Persönliche Schutzausrüstung im Feuerwehrdienst - </a:t>
            </a:r>
            <a:r>
              <a:rPr lang="de-DE" dirty="0"/>
              <a:t>Medienpaket der Feuerwehr-Unfallkassen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343BC5E-9B5E-4FD7-9362-F534C073F9CD}"/>
              </a:ext>
            </a:extLst>
          </p:cNvPr>
          <p:cNvSpPr txBox="1">
            <a:spLocks noChangeArrowheads="1"/>
          </p:cNvSpPr>
          <p:nvPr/>
        </p:nvSpPr>
        <p:spPr>
          <a:xfrm>
            <a:off x="599906" y="1681165"/>
            <a:ext cx="8169340" cy="4456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0100" indent="-4572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 </a:t>
            </a:r>
            <a:r>
              <a:rPr lang="de-DE" alt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PSAen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die gegen tödliche Gefahren oder bleibende Gesundheitsschäden schützen sollen, hat der 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Unternehmer/ die Unternehmerin 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bereitzustellende Benutzungsinformation (Herstellerangaben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 Versicherten im Rahmen von 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Unter-weisungen 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Übungen zu vermitteln (§ 31 DGUV Vorschrift 1)</a:t>
            </a:r>
          </a:p>
          <a:p>
            <a:pPr marL="440100" indent="-4572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 vielen </a:t>
            </a:r>
            <a:r>
              <a:rPr lang="de-DE" alt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PSAen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Feuerwehren 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dürfte dies der Fall sein </a:t>
            </a:r>
          </a:p>
          <a:p>
            <a:pPr marL="440100" indent="-4572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daher ist dieses zwingend einzuhaltende Schutzziel vom 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Unternehmer/ der Unternehmerin sowie 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von den Führungskräften der 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Feuerwehren (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 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entsprechender Übertragung 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Pflichten) 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stets 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 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beachten</a:t>
            </a:r>
            <a:endParaRPr lang="de-DE" altLang="de-DE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161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-649289" y="1781267"/>
            <a:ext cx="10785986" cy="435600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231775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800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12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16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2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" lvl="1" indent="0">
              <a:buClr>
                <a:srgbClr val="002060"/>
              </a:buClr>
              <a:buNone/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1112" lvl="1" indent="0">
              <a:buClr>
                <a:srgbClr val="002060"/>
              </a:buClr>
              <a:buNone/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itel 3"/>
          <p:cNvSpPr txBox="1">
            <a:spLocks/>
          </p:cNvSpPr>
          <p:nvPr/>
        </p:nvSpPr>
        <p:spPr>
          <a:xfrm>
            <a:off x="656033" y="1160463"/>
            <a:ext cx="8188688" cy="520702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rgbClr val="00499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 Gebrauch der PSA - aber richtig!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613724" y="6394850"/>
            <a:ext cx="8851615" cy="365125"/>
          </a:xfrm>
        </p:spPr>
        <p:txBody>
          <a:bodyPr/>
          <a:lstStyle/>
          <a:p>
            <a:pPr algn="l"/>
            <a:r>
              <a:rPr lang="de-DE" dirty="0"/>
              <a:t> </a:t>
            </a:r>
            <a:r>
              <a:rPr lang="de-DE" b="1" dirty="0"/>
              <a:t>Persönliche Schutzausrüstung im Feuerwehrdienst - </a:t>
            </a:r>
            <a:r>
              <a:rPr lang="de-DE" dirty="0"/>
              <a:t>Medienpaket der Feuerwehr-Unfallkassen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343BC5E-9B5E-4FD7-9362-F534C073F9CD}"/>
              </a:ext>
            </a:extLst>
          </p:cNvPr>
          <p:cNvSpPr txBox="1">
            <a:spLocks noChangeArrowheads="1"/>
          </p:cNvSpPr>
          <p:nvPr/>
        </p:nvSpPr>
        <p:spPr>
          <a:xfrm>
            <a:off x="599906" y="1681165"/>
            <a:ext cx="8169340" cy="1747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0100" indent="-4572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Ziel soll sein, den konkreten Umgang zu unterweisen – die </a:t>
            </a:r>
            <a:r>
              <a:rPr lang="de-DE" altLang="de-DE" sz="20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Herstellervorgaben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liefern dafür wichtige Hinweise</a:t>
            </a:r>
          </a:p>
          <a:p>
            <a:pPr marL="440100" indent="-4572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grundlegenden Vorschriften, z. B. § 16 „Benutzung persönlicher Schutzausrüstung“ DGUV Vorschrift 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49, 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sind zu beachten</a:t>
            </a:r>
          </a:p>
          <a:p>
            <a:pPr marL="440100" indent="-4572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demnach sind die </a:t>
            </a:r>
            <a:r>
              <a:rPr lang="de-DE" alt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PSAen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nach den zu erwartenden 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Gefährdungen 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 bestimmten und zu benutzen</a:t>
            </a:r>
          </a:p>
          <a:p>
            <a:pPr marL="440100" indent="-457200">
              <a:lnSpc>
                <a:spcPct val="120000"/>
              </a:lnSpc>
              <a:buFont typeface="Symbol" panose="05050102010706020507" pitchFamily="18" charset="2"/>
              <a:buChar char="-"/>
            </a:pPr>
            <a:endParaRPr lang="de-DE" altLang="de-DE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0F93434-301F-48B1-989D-069E4A7C5B1E}"/>
              </a:ext>
            </a:extLst>
          </p:cNvPr>
          <p:cNvSpPr txBox="1">
            <a:spLocks noChangeArrowheads="1"/>
          </p:cNvSpPr>
          <p:nvPr/>
        </p:nvSpPr>
        <p:spPr>
          <a:xfrm>
            <a:off x="599906" y="4541023"/>
            <a:ext cx="5201287" cy="2470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0100" indent="-4572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weitere Informationen </a:t>
            </a:r>
            <a:r>
              <a:rPr 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können 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dazu der DGUV Regel 105-049 „Feuerwehren“ zu </a:t>
            </a:r>
            <a:r>
              <a:rPr 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entnommen werden</a:t>
            </a:r>
            <a:endParaRPr lang="de-DE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-"/>
            </a:pPr>
            <a:endParaRPr lang="de-DE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349" y="3648386"/>
            <a:ext cx="1592983" cy="2269495"/>
          </a:xfrm>
          <a:prstGeom prst="rect">
            <a:avLst/>
          </a:prstGeom>
          <a:ln w="12700" cap="sq">
            <a:solidFill>
              <a:srgbClr val="00499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feld 8"/>
          <p:cNvSpPr txBox="1"/>
          <p:nvPr/>
        </p:nvSpPr>
        <p:spPr>
          <a:xfrm>
            <a:off x="7040458" y="5936946"/>
            <a:ext cx="16628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Titelseite DGUV Regel 105-049</a:t>
            </a:r>
            <a:endParaRPr lang="de-DE" sz="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8421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-649290" y="2757341"/>
            <a:ext cx="8397363" cy="313281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231775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800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12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16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2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" lvl="1" indent="0">
              <a:buClr>
                <a:srgbClr val="002060"/>
              </a:buClr>
              <a:buNone/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1112" lvl="1" indent="0">
              <a:buClr>
                <a:srgbClr val="002060"/>
              </a:buClr>
              <a:buNone/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itel 3"/>
          <p:cNvSpPr txBox="1">
            <a:spLocks/>
          </p:cNvSpPr>
          <p:nvPr/>
        </p:nvSpPr>
        <p:spPr>
          <a:xfrm>
            <a:off x="656033" y="1160463"/>
            <a:ext cx="8188688" cy="520702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rgbClr val="00499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 Aussonderung defekter PSA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613724" y="6394850"/>
            <a:ext cx="8851615" cy="365125"/>
          </a:xfrm>
        </p:spPr>
        <p:txBody>
          <a:bodyPr/>
          <a:lstStyle/>
          <a:p>
            <a:pPr algn="l"/>
            <a:r>
              <a:rPr lang="de-DE" dirty="0"/>
              <a:t> </a:t>
            </a:r>
            <a:r>
              <a:rPr lang="de-DE" b="1" dirty="0"/>
              <a:t>Persönliche Schutzausrüstung im Feuerwehrdienst - </a:t>
            </a:r>
            <a:r>
              <a:rPr lang="de-DE" dirty="0"/>
              <a:t>Medienpaket der Feuerwehr-Unfallkassen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343BC5E-9B5E-4FD7-9362-F534C073F9CD}"/>
              </a:ext>
            </a:extLst>
          </p:cNvPr>
          <p:cNvSpPr txBox="1">
            <a:spLocks noChangeArrowheads="1"/>
          </p:cNvSpPr>
          <p:nvPr/>
        </p:nvSpPr>
        <p:spPr>
          <a:xfrm>
            <a:off x="599906" y="1681165"/>
            <a:ext cx="8169340" cy="4456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0100" indent="-4572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werden 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Schäden oder Mängel festgestellt, die die Sicherheit oder Gesundheit von Feuerwehrangehörigen gefährden könnte, oder bestehen Zweifel an ihrer Funktionsfähigkeit, so sind die Ausrüstungen, Geräte sowie die </a:t>
            </a:r>
            <a:r>
              <a:rPr lang="de-DE" sz="20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persönlichen Schutzausrüstungen 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unverzüglich der Benutzung zu </a:t>
            </a:r>
            <a:r>
              <a:rPr 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entziehen 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erforderlichenfalls einer Instandsetzung </a:t>
            </a:r>
            <a:r>
              <a:rPr 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zuzuführen 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(§ 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Abs. 4 DGUV Vorschrift 49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lnSpc>
                <a:spcPct val="120000"/>
              </a:lnSpc>
              <a:buNone/>
            </a:pPr>
            <a:endParaRPr lang="de-DE" altLang="de-DE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547" y="3991330"/>
            <a:ext cx="1597586" cy="2269495"/>
          </a:xfrm>
          <a:prstGeom prst="rect">
            <a:avLst/>
          </a:prstGeom>
          <a:ln w="12700" cap="sq">
            <a:solidFill>
              <a:srgbClr val="00499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3648" y="3991329"/>
            <a:ext cx="1592983" cy="2269495"/>
          </a:xfrm>
          <a:prstGeom prst="rect">
            <a:avLst/>
          </a:prstGeom>
          <a:ln w="12700" cap="sq">
            <a:solidFill>
              <a:srgbClr val="00499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feld 8"/>
          <p:cNvSpPr txBox="1"/>
          <p:nvPr/>
        </p:nvSpPr>
        <p:spPr>
          <a:xfrm>
            <a:off x="6586631" y="6049491"/>
            <a:ext cx="16628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Titelseite DGUV Regel 105-049</a:t>
            </a:r>
            <a:endParaRPr lang="de-DE" sz="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956584" y="6049491"/>
            <a:ext cx="15847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Titelseite DGUV Vorschrift 49</a:t>
            </a:r>
            <a:endParaRPr lang="de-DE" sz="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01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-649290" y="2757341"/>
            <a:ext cx="8397363" cy="313281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231775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800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12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16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2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" lvl="1" indent="0">
              <a:buClr>
                <a:srgbClr val="002060"/>
              </a:buClr>
              <a:buNone/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1112" lvl="1" indent="0">
              <a:buClr>
                <a:srgbClr val="002060"/>
              </a:buClr>
              <a:buNone/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itel 3"/>
          <p:cNvSpPr txBox="1">
            <a:spLocks/>
          </p:cNvSpPr>
          <p:nvPr/>
        </p:nvSpPr>
        <p:spPr>
          <a:xfrm>
            <a:off x="656033" y="1160463"/>
            <a:ext cx="8188688" cy="520702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rgbClr val="00499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 Aussonderung defekter PSA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613724" y="6394850"/>
            <a:ext cx="8851615" cy="365125"/>
          </a:xfrm>
        </p:spPr>
        <p:txBody>
          <a:bodyPr/>
          <a:lstStyle/>
          <a:p>
            <a:pPr algn="l"/>
            <a:r>
              <a:rPr lang="de-DE" dirty="0"/>
              <a:t> </a:t>
            </a:r>
            <a:r>
              <a:rPr lang="de-DE" b="1" dirty="0"/>
              <a:t>Persönliche Schutzausrüstung im Feuerwehrdienst - </a:t>
            </a:r>
            <a:r>
              <a:rPr lang="de-DE" dirty="0"/>
              <a:t>Medienpaket der Feuerwehr-Unfallkassen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343BC5E-9B5E-4FD7-9362-F534C073F9CD}"/>
              </a:ext>
            </a:extLst>
          </p:cNvPr>
          <p:cNvSpPr txBox="1">
            <a:spLocks noChangeArrowheads="1"/>
          </p:cNvSpPr>
          <p:nvPr/>
        </p:nvSpPr>
        <p:spPr>
          <a:xfrm>
            <a:off x="599906" y="1681165"/>
            <a:ext cx="8169340" cy="26509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Tx/>
              <a:buChar char="-"/>
            </a:pP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efekte oder beschädigte PSA gehört in dem Fall ausgesondert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bestehen Zweifel an der Schutzwirkung, gehört die PSA ebenfalls ausgesondert – bei Bedarf und Unsicherheit, kann auch eine Rücksprache mit dem Gerätewart erfolgen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de-DE" altLang="de-DE" sz="20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Herstellervorgaben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zur Aussonderung, insbesondere zur Reparatur, sind zwingend zu beachten </a:t>
            </a:r>
          </a:p>
          <a:p>
            <a:pPr marL="0" indent="0">
              <a:lnSpc>
                <a:spcPct val="120000"/>
              </a:lnSpc>
              <a:buNone/>
            </a:pPr>
            <a:endParaRPr lang="de-DE" altLang="de-DE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31"/>
          <a:stretch/>
        </p:blipFill>
        <p:spPr bwMode="auto">
          <a:xfrm rot="5400000">
            <a:off x="4485326" y="4364371"/>
            <a:ext cx="2023669" cy="1493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Multiplizieren 7"/>
          <p:cNvSpPr/>
          <p:nvPr/>
        </p:nvSpPr>
        <p:spPr>
          <a:xfrm>
            <a:off x="4712935" y="4211846"/>
            <a:ext cx="1568450" cy="1678305"/>
          </a:xfrm>
          <a:prstGeom prst="mathMultiply">
            <a:avLst>
              <a:gd name="adj1" fmla="val 373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6170" y="4320445"/>
            <a:ext cx="2229244" cy="1660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530666" y="4321032"/>
            <a:ext cx="2015364" cy="158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Multiplizieren 10"/>
          <p:cNvSpPr/>
          <p:nvPr/>
        </p:nvSpPr>
        <p:spPr>
          <a:xfrm>
            <a:off x="1536567" y="4211845"/>
            <a:ext cx="1568450" cy="1678305"/>
          </a:xfrm>
          <a:prstGeom prst="mathMultiply">
            <a:avLst>
              <a:gd name="adj1" fmla="val 373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Multiplizieren 12"/>
          <p:cNvSpPr/>
          <p:nvPr/>
        </p:nvSpPr>
        <p:spPr>
          <a:xfrm>
            <a:off x="6837104" y="4230337"/>
            <a:ext cx="1568450" cy="1678305"/>
          </a:xfrm>
          <a:prstGeom prst="mathMultiply">
            <a:avLst>
              <a:gd name="adj1" fmla="val 373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6722" y="5755573"/>
            <a:ext cx="598692" cy="225314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5253" y="5897676"/>
            <a:ext cx="598692" cy="225314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3933" y="5897972"/>
            <a:ext cx="598692" cy="225314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1206170" y="5972424"/>
            <a:ext cx="22680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Bsp. durch Hitze </a:t>
            </a:r>
            <a:r>
              <a:rPr lang="de-DE" sz="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beaufschlagte</a:t>
            </a:r>
            <a:r>
              <a:rPr lang="de-DE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defekte PSA</a:t>
            </a:r>
            <a:endParaRPr lang="de-DE" sz="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618324" y="6113479"/>
            <a:ext cx="18492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Bsp. defekte PSA durch Rissbildung</a:t>
            </a:r>
            <a:endParaRPr lang="de-DE" sz="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664211" y="6107161"/>
            <a:ext cx="18492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Bsp. defekte PSA durch Rissbildung</a:t>
            </a:r>
            <a:endParaRPr lang="de-DE" sz="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2219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-649290" y="2757341"/>
            <a:ext cx="8397363" cy="313281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231775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800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12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16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2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" lvl="1" indent="0">
              <a:buClr>
                <a:srgbClr val="002060"/>
              </a:buClr>
              <a:buNone/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1112" lvl="1" indent="0">
              <a:buClr>
                <a:srgbClr val="002060"/>
              </a:buClr>
              <a:buNone/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itel 3"/>
          <p:cNvSpPr txBox="1">
            <a:spLocks/>
          </p:cNvSpPr>
          <p:nvPr/>
        </p:nvSpPr>
        <p:spPr>
          <a:xfrm>
            <a:off x="656033" y="1160463"/>
            <a:ext cx="8188688" cy="520702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rgbClr val="00499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 Aussonderung defekter PSA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613724" y="6394850"/>
            <a:ext cx="8851615" cy="365125"/>
          </a:xfrm>
        </p:spPr>
        <p:txBody>
          <a:bodyPr/>
          <a:lstStyle/>
          <a:p>
            <a:pPr algn="l"/>
            <a:r>
              <a:rPr lang="de-DE" dirty="0"/>
              <a:t> </a:t>
            </a:r>
            <a:r>
              <a:rPr lang="de-DE" b="1" dirty="0"/>
              <a:t>Persönliche Schutzausrüstung im Feuerwehrdienst - </a:t>
            </a:r>
            <a:r>
              <a:rPr lang="de-DE" dirty="0"/>
              <a:t>Medienpaket der Feuerwehr-Unfallkassen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343BC5E-9B5E-4FD7-9362-F534C073F9CD}"/>
              </a:ext>
            </a:extLst>
          </p:cNvPr>
          <p:cNvSpPr txBox="1">
            <a:spLocks noChangeArrowheads="1"/>
          </p:cNvSpPr>
          <p:nvPr/>
        </p:nvSpPr>
        <p:spPr>
          <a:xfrm>
            <a:off x="613724" y="2938071"/>
            <a:ext cx="3508643" cy="27207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Tx/>
              <a:buChar char="-"/>
            </a:pP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eitere Informationen   können dazu der DGUV Information 205-020 „Feuerwehrschutzkleidung – Tipps für Beschaffer und Benutzer“ entnommen werden</a:t>
            </a:r>
            <a:endParaRPr lang="de-DE" altLang="de-DE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911" y="3149027"/>
            <a:ext cx="1861629" cy="2646532"/>
          </a:xfrm>
          <a:prstGeom prst="rect">
            <a:avLst/>
          </a:prstGeom>
          <a:ln w="12700" cap="sq">
            <a:solidFill>
              <a:srgbClr val="00499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5343BC5E-9B5E-4FD7-9362-F534C073F9CD}"/>
              </a:ext>
            </a:extLst>
          </p:cNvPr>
          <p:cNvSpPr txBox="1">
            <a:spLocks noChangeArrowheads="1"/>
          </p:cNvSpPr>
          <p:nvPr/>
        </p:nvSpPr>
        <p:spPr>
          <a:xfrm>
            <a:off x="599906" y="1681165"/>
            <a:ext cx="8169340" cy="12569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Tx/>
              <a:buChar char="-"/>
            </a:pP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 nicht augenscheinlichen Defekten, muss sich die Gemeinde über die Art der Aussonderung im Vorfeld Gedanken machen und sich eine „Aussonderungsphilosophie“ für solche Fälle geben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altLang="de-DE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0695" y="4163518"/>
            <a:ext cx="2153470" cy="1632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Multiplizieren 8"/>
          <p:cNvSpPr/>
          <p:nvPr/>
        </p:nvSpPr>
        <p:spPr>
          <a:xfrm>
            <a:off x="4533205" y="4211846"/>
            <a:ext cx="1568450" cy="1678305"/>
          </a:xfrm>
          <a:prstGeom prst="mathMultiply">
            <a:avLst>
              <a:gd name="adj1" fmla="val 373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5473" y="5570245"/>
            <a:ext cx="598692" cy="225314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4303013" y="5778626"/>
            <a:ext cx="2028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Bsp. defekte PSA durch starke Verformung am Feuerwehrschutzhelm</a:t>
            </a:r>
            <a:endParaRPr lang="de-DE" sz="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705910" y="5819334"/>
            <a:ext cx="18616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Titelseite DGUV Information 205-020</a:t>
            </a:r>
            <a:endParaRPr lang="de-DE" sz="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3681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-649289" y="1781267"/>
            <a:ext cx="10785986" cy="435600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231775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800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12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16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2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itel 3"/>
          <p:cNvSpPr txBox="1">
            <a:spLocks/>
          </p:cNvSpPr>
          <p:nvPr/>
        </p:nvSpPr>
        <p:spPr>
          <a:xfrm>
            <a:off x="656033" y="1160463"/>
            <a:ext cx="8188688" cy="520702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rgbClr val="00499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VII Verantwortung, Rechte und Pflichten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581095" y="1681165"/>
            <a:ext cx="6680765" cy="1462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Symbol" panose="05050102010706020507" pitchFamily="18" charset="2"/>
              <a:buChar char="-"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613724" y="6394850"/>
            <a:ext cx="8851615" cy="365125"/>
          </a:xfrm>
        </p:spPr>
        <p:txBody>
          <a:bodyPr/>
          <a:lstStyle/>
          <a:p>
            <a:pPr algn="l"/>
            <a:r>
              <a:rPr lang="de-DE" dirty="0"/>
              <a:t> </a:t>
            </a:r>
            <a:r>
              <a:rPr lang="de-DE" b="1" dirty="0"/>
              <a:t>Persönliche Schutzausrüstung im Feuerwehrdienst - </a:t>
            </a:r>
            <a:r>
              <a:rPr lang="de-DE" dirty="0"/>
              <a:t>Medienpaket der Feuerwehr-Unfallkassen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343BC5E-9B5E-4FD7-9362-F534C073F9CD}"/>
              </a:ext>
            </a:extLst>
          </p:cNvPr>
          <p:cNvSpPr txBox="1">
            <a:spLocks noChangeArrowheads="1"/>
          </p:cNvSpPr>
          <p:nvPr/>
        </p:nvSpPr>
        <p:spPr>
          <a:xfrm>
            <a:off x="599906" y="1681165"/>
            <a:ext cx="8169340" cy="4456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Tx/>
              <a:buChar char="-"/>
            </a:pP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 eine funktionierende und rechtssichere Arbeitsschutzorganisation in der Feuerwehr hat grundsätzlich die Gemeinde/ die Stadt als Träger/ Trägerin der Feuerwehr die Hauptverantwortung (§ 3 Abs. 1 DGUV Vorschrift 49)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 Übertragung der Aufgaben und Pflichten an Feuerwehrangehörige ist grundsätzlich möglich, jedoch niemals vollständig – Auswahl, Aufsichts-, Kontroll- und Organisationsverantwortung verbleibt immer beim Unternehmer/ bei der Unternehmerin (§ 3 Abs. 2 DGUV Vorschrift 49) </a:t>
            </a:r>
          </a:p>
          <a:p>
            <a:pPr marL="0" indent="0">
              <a:lnSpc>
                <a:spcPct val="120000"/>
              </a:lnSpc>
              <a:buNone/>
            </a:pPr>
            <a:endParaRPr lang="de-DE" altLang="de-DE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8176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-649289" y="1781267"/>
            <a:ext cx="10785986" cy="435600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231775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800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12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16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2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itel 3"/>
          <p:cNvSpPr txBox="1">
            <a:spLocks/>
          </p:cNvSpPr>
          <p:nvPr/>
        </p:nvSpPr>
        <p:spPr>
          <a:xfrm>
            <a:off x="656033" y="1160463"/>
            <a:ext cx="8188688" cy="520702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rgbClr val="00499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VII Verantwortung, Rechte und Pflichten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581095" y="1681165"/>
            <a:ext cx="6680765" cy="1462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Symbol" panose="05050102010706020507" pitchFamily="18" charset="2"/>
              <a:buChar char="-"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613724" y="6394850"/>
            <a:ext cx="8851615" cy="365125"/>
          </a:xfrm>
        </p:spPr>
        <p:txBody>
          <a:bodyPr/>
          <a:lstStyle/>
          <a:p>
            <a:pPr algn="l"/>
            <a:r>
              <a:rPr lang="de-DE" dirty="0"/>
              <a:t> </a:t>
            </a:r>
            <a:r>
              <a:rPr lang="de-DE" b="1" dirty="0"/>
              <a:t>Persönliche Schutzausrüstung im Feuerwehrdienst - </a:t>
            </a:r>
            <a:r>
              <a:rPr lang="de-DE" dirty="0"/>
              <a:t>Medienpaket der Feuerwehr-Unfallkassen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343BC5E-9B5E-4FD7-9362-F534C073F9CD}"/>
              </a:ext>
            </a:extLst>
          </p:cNvPr>
          <p:cNvSpPr txBox="1">
            <a:spLocks noChangeArrowheads="1"/>
          </p:cNvSpPr>
          <p:nvPr/>
        </p:nvSpPr>
        <p:spPr>
          <a:xfrm>
            <a:off x="599906" y="1681165"/>
            <a:ext cx="8169340" cy="4456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Tx/>
              <a:buChar char="-"/>
            </a:pP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Feuerwehrangehörige denen Führungsaufgaben obliegen, tragen ebenfalls Verantwortung (§ 3 Abs. 3 DGUV Vorschrift 49) – die Verantwortung richtet sich nach der betrieblichen Stellung in der Feuerwehr (Dienststellung) und dem jeweiligen Aufgabengebiet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 auch alle Feuerwehrangehörigen sind für die Sicherheit und Gesundheit im Feuerwehrdienst verantwortlich und müssen ihren Teil dazu beitragen </a:t>
            </a:r>
          </a:p>
          <a:p>
            <a:pPr marL="0" indent="0">
              <a:lnSpc>
                <a:spcPct val="120000"/>
              </a:lnSpc>
              <a:buNone/>
            </a:pPr>
            <a:endParaRPr lang="de-DE" altLang="de-DE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7971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-649289" y="1781267"/>
            <a:ext cx="10785986" cy="435600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231775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800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12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16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2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itel 3"/>
          <p:cNvSpPr txBox="1">
            <a:spLocks/>
          </p:cNvSpPr>
          <p:nvPr/>
        </p:nvSpPr>
        <p:spPr>
          <a:xfrm>
            <a:off x="656033" y="1160463"/>
            <a:ext cx="8188688" cy="520702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rgbClr val="00499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VII Verantwortung, Rechte und Pflichten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581095" y="1681165"/>
            <a:ext cx="6680765" cy="1462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Symbol" panose="05050102010706020507" pitchFamily="18" charset="2"/>
              <a:buChar char="-"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613724" y="6394850"/>
            <a:ext cx="8851615" cy="365125"/>
          </a:xfrm>
        </p:spPr>
        <p:txBody>
          <a:bodyPr/>
          <a:lstStyle/>
          <a:p>
            <a:pPr algn="l"/>
            <a:r>
              <a:rPr lang="de-DE" dirty="0"/>
              <a:t> </a:t>
            </a:r>
            <a:r>
              <a:rPr lang="de-DE" b="1" dirty="0"/>
              <a:t>Persönliche Schutzausrüstung im Feuerwehrdienst - </a:t>
            </a:r>
            <a:r>
              <a:rPr lang="de-DE" dirty="0"/>
              <a:t>Medienpaket der Feuerwehr-Unfallkassen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343BC5E-9B5E-4FD7-9362-F534C073F9CD}"/>
              </a:ext>
            </a:extLst>
          </p:cNvPr>
          <p:cNvSpPr txBox="1">
            <a:spLocks noChangeArrowheads="1"/>
          </p:cNvSpPr>
          <p:nvPr/>
        </p:nvSpPr>
        <p:spPr>
          <a:xfrm>
            <a:off x="599906" y="1681165"/>
            <a:ext cx="8169340" cy="4456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 Feuerwehrangehörigen haben:</a:t>
            </a:r>
          </a:p>
          <a:p>
            <a:pPr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 Sicherheit und der Gesundheit dienende Maßnahmen zu unterstützen</a:t>
            </a:r>
          </a:p>
          <a:p>
            <a:pPr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Weisungen des Unternehmers/ der Unternehmerin zum Zweck der Sicherheit und des Gesundheitsschutzes zu befolgen – Sicherheits- oder gesundheitswidrige Weisungen dürfen hingegen nicht befolgt werden</a:t>
            </a:r>
            <a:endParaRPr lang="de-DE" altLang="de-DE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872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-649289" y="1781267"/>
            <a:ext cx="10785986" cy="435600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231775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800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12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16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2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itel 3"/>
          <p:cNvSpPr txBox="1">
            <a:spLocks/>
          </p:cNvSpPr>
          <p:nvPr/>
        </p:nvSpPr>
        <p:spPr>
          <a:xfrm>
            <a:off x="656033" y="1160463"/>
            <a:ext cx="8188688" cy="520702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rgbClr val="00499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VII Verantwortung, Rechte und Pflichten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581095" y="1681165"/>
            <a:ext cx="6680765" cy="1462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Symbol" panose="05050102010706020507" pitchFamily="18" charset="2"/>
              <a:buChar char="-"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613724" y="6394850"/>
            <a:ext cx="8851615" cy="365125"/>
          </a:xfrm>
        </p:spPr>
        <p:txBody>
          <a:bodyPr/>
          <a:lstStyle/>
          <a:p>
            <a:pPr algn="l"/>
            <a:r>
              <a:rPr lang="de-DE" dirty="0"/>
              <a:t> </a:t>
            </a:r>
            <a:r>
              <a:rPr lang="de-DE" b="1" dirty="0"/>
              <a:t>Persönliche Schutzausrüstung im Feuerwehrdienst - </a:t>
            </a:r>
            <a:r>
              <a:rPr lang="de-DE" dirty="0"/>
              <a:t>Medienpaket der Feuerwehr-Unfallkassen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343BC5E-9B5E-4FD7-9362-F534C073F9CD}"/>
              </a:ext>
            </a:extLst>
          </p:cNvPr>
          <p:cNvSpPr txBox="1">
            <a:spLocks noChangeArrowheads="1"/>
          </p:cNvSpPr>
          <p:nvPr/>
        </p:nvSpPr>
        <p:spPr>
          <a:xfrm>
            <a:off x="599906" y="1681165"/>
            <a:ext cx="8169340" cy="4456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Einrichtungen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z. B. Arbeitsstätten, Maschinen, Geräte, Werkzeuge, 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Transportmittel 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Schutzeinrichtungen sowie Arbeitsstoffe und persönliche Schutzausrüstungen (PSA) bestimmungsgemäß zu verwenden. Es ist die Pflicht der Feuerwehrangehörigen, die bereitgestellten persönlichen 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Schutzausrüstungen 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 benutzen und sie im ordnungsgemäßen Zustand zu halten (Sichtprüfung nach Gebrauch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Gefahren 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Mängel entsprechend der eigenen Möglichkeiten und 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Zuständigkeiten 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unverzüglich zu beseitigen bzw. den entsprechenden 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Führungskräften 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 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melden</a:t>
            </a:r>
          </a:p>
        </p:txBody>
      </p:sp>
    </p:spTree>
    <p:extLst>
      <p:ext uri="{BB962C8B-B14F-4D97-AF65-F5344CB8AC3E}">
        <p14:creationId xmlns:p14="http://schemas.microsoft.com/office/powerpoint/2010/main" val="44699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613724" y="6394850"/>
            <a:ext cx="8851615" cy="365125"/>
          </a:xfrm>
        </p:spPr>
        <p:txBody>
          <a:bodyPr/>
          <a:lstStyle/>
          <a:p>
            <a:pPr algn="l"/>
            <a:r>
              <a:rPr lang="de-DE" dirty="0"/>
              <a:t> </a:t>
            </a:r>
            <a:r>
              <a:rPr lang="de-DE" b="1" dirty="0"/>
              <a:t>Persönliche Schutzausrüstung im Feuerwehrdienst - </a:t>
            </a:r>
            <a:r>
              <a:rPr lang="de-DE" dirty="0"/>
              <a:t>Medienpaket der Feuerwehr-Unfallkassen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99906" y="1681165"/>
            <a:ext cx="8169340" cy="4462315"/>
          </a:xfrm>
        </p:spPr>
        <p:txBody>
          <a:bodyPr>
            <a:normAutofit lnSpcReduction="10000"/>
          </a:bodyPr>
          <a:lstStyle/>
          <a:p>
            <a:pPr marL="440100" indent="-4572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europäische Verordnung (EU) 2016/425 über persönliche Schutzausrüstungen (kurz: PSA-VO) enthält Anforderungen an den Entwurf und die Herstellung von PSA (europäisches Recht)</a:t>
            </a:r>
          </a:p>
          <a:p>
            <a:pPr marL="440100" indent="-4572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Verordnung über Sicherheit und Gesundheitsschutz bei der Benutzung persönlicher Schutzausrüstungen bei der Arbeit (PSA-Benutzungsverordnung – PSA-BV) legt Vorgaben zur Benutzung von PSA fest (nationales Recht)</a:t>
            </a:r>
          </a:p>
          <a:p>
            <a:pPr marL="440100" indent="-4572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daraus ergibt sich u. a., dass deutsche Feuerwehren nur PSA mit CE-Kennzeichnung kaufen und verwenden dürfen</a:t>
            </a:r>
          </a:p>
          <a:p>
            <a:pPr marL="440100" indent="-4572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de-DE" altLang="de-DE" sz="20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PSA ohne CE-Kennzeichen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scheiden für 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                   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deutschen Feuerwehrdienst grundsätzlich 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 ! </a:t>
            </a:r>
            <a:endParaRPr lang="de-DE" altLang="de-DE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0100" indent="-457200">
              <a:lnSpc>
                <a:spcPct val="120000"/>
              </a:lnSpc>
              <a:buFont typeface="Symbol" panose="05050102010706020507" pitchFamily="18" charset="2"/>
              <a:buChar char="-"/>
            </a:pPr>
            <a:endParaRPr lang="de-DE" altLang="de-DE" sz="2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112" lvl="1" indent="0">
              <a:buClr>
                <a:srgbClr val="002060"/>
              </a:buClr>
              <a:buNone/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Titel 3"/>
          <p:cNvSpPr txBox="1">
            <a:spLocks/>
          </p:cNvSpPr>
          <p:nvPr/>
        </p:nvSpPr>
        <p:spPr>
          <a:xfrm>
            <a:off x="656033" y="1160463"/>
            <a:ext cx="8188688" cy="520702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rgbClr val="00499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Rechtsgrundlagen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837" y="5156029"/>
            <a:ext cx="1244258" cy="742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/>
          <p:cNvSpPr txBox="1"/>
          <p:nvPr/>
        </p:nvSpPr>
        <p:spPr>
          <a:xfrm>
            <a:off x="6399470" y="5974203"/>
            <a:ext cx="2744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Quelle: 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DGUV, https://www.dguv.de/dguv-test/prod-pruef-zert/ce-konform/index.jsp</a:t>
            </a:r>
          </a:p>
        </p:txBody>
      </p:sp>
    </p:spTree>
    <p:extLst>
      <p:ext uri="{BB962C8B-B14F-4D97-AF65-F5344CB8AC3E}">
        <p14:creationId xmlns:p14="http://schemas.microsoft.com/office/powerpoint/2010/main" val="4285229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3"/>
          <p:cNvSpPr txBox="1">
            <a:spLocks/>
          </p:cNvSpPr>
          <p:nvPr/>
        </p:nvSpPr>
        <p:spPr>
          <a:xfrm>
            <a:off x="656033" y="1160463"/>
            <a:ext cx="8188688" cy="520702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rgbClr val="00499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Rechtsgrundlagen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99906" y="1681165"/>
            <a:ext cx="8169340" cy="4462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0100" indent="-4572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durch Einführung und Erlass der DGUV Vorschrift 1 „Grundsätze der Prävention“, findet auch das staatliche Arbeitsschutzrecht in den Feuerwehren Anwendung</a:t>
            </a:r>
          </a:p>
          <a:p>
            <a:pPr marL="440100" indent="-4572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zudem können 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spezifische Regelungen der 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einzelnen 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Bundesländer 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Einfluss auf die Beschaffung und Verwendung der PSA haben</a:t>
            </a:r>
          </a:p>
          <a:p>
            <a:pPr marL="0" indent="0">
              <a:lnSpc>
                <a:spcPct val="120000"/>
              </a:lnSpc>
              <a:buNone/>
            </a:pPr>
            <a:endParaRPr lang="de-DE" altLang="de-DE" sz="2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112" lvl="1" indent="0">
              <a:buClr>
                <a:srgbClr val="002060"/>
              </a:buClr>
              <a:buFont typeface="Arial" panose="020B0604020202020204" pitchFamily="34" charset="0"/>
              <a:buNone/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613724" y="6394850"/>
            <a:ext cx="8851615" cy="365125"/>
          </a:xfrm>
        </p:spPr>
        <p:txBody>
          <a:bodyPr/>
          <a:lstStyle/>
          <a:p>
            <a:pPr algn="l"/>
            <a:r>
              <a:rPr lang="de-DE" dirty="0"/>
              <a:t> </a:t>
            </a:r>
            <a:r>
              <a:rPr lang="de-DE" b="1" dirty="0"/>
              <a:t>Persönliche Schutzausrüstung im Feuerwehrdienst - </a:t>
            </a:r>
            <a:r>
              <a:rPr lang="de-DE" dirty="0"/>
              <a:t>Medienpaket der Feuerwehr-Unfallkassen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186" y="3799346"/>
            <a:ext cx="1590606" cy="2266904"/>
          </a:xfrm>
          <a:prstGeom prst="rect">
            <a:avLst/>
          </a:prstGeom>
          <a:ln w="12700" cap="sq">
            <a:solidFill>
              <a:srgbClr val="00499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feld 2"/>
          <p:cNvSpPr txBox="1"/>
          <p:nvPr/>
        </p:nvSpPr>
        <p:spPr>
          <a:xfrm>
            <a:off x="7021980" y="6102176"/>
            <a:ext cx="14990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Titelseite DGUV Vorschrift 1</a:t>
            </a:r>
            <a:endParaRPr lang="de-DE" sz="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922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3"/>
          <p:cNvSpPr txBox="1">
            <a:spLocks/>
          </p:cNvSpPr>
          <p:nvPr/>
        </p:nvSpPr>
        <p:spPr>
          <a:xfrm>
            <a:off x="656033" y="1160463"/>
            <a:ext cx="8188688" cy="520702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rgbClr val="00499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Rechtsgrundlagen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99906" y="1681165"/>
            <a:ext cx="6407996" cy="4462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0100" indent="-4572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durch Einführung und Erlass der DGUV Vorschrift 49 „Feuerwehren“ wird </a:t>
            </a:r>
          </a:p>
          <a:p>
            <a:pPr marL="897300" lvl="1" indent="-457200">
              <a:lnSpc>
                <a:spcPct val="120000"/>
              </a:lnSpc>
            </a:pPr>
            <a:r>
              <a:rPr lang="de-DE" altLang="de-D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§ 14 Abs. 1 </a:t>
            </a:r>
            <a:r>
              <a:rPr lang="de-DE" altLang="de-DE" sz="16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verbindlich</a:t>
            </a:r>
            <a:r>
              <a:rPr lang="de-DE" altLang="de-D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festgelegt, welche PSA für Ausbildung, Übung und Einsatz mindestens zur Verfügung zu stellen ist</a:t>
            </a:r>
          </a:p>
          <a:p>
            <a:pPr marL="897300" lvl="1" indent="-457200">
              <a:lnSpc>
                <a:spcPct val="120000"/>
              </a:lnSpc>
            </a:pPr>
            <a:r>
              <a:rPr lang="de-DE" altLang="de-D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§ 14 Abs. 2 </a:t>
            </a:r>
            <a:r>
              <a:rPr lang="de-DE" altLang="de-DE" sz="16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verbindlich</a:t>
            </a:r>
            <a:r>
              <a:rPr lang="de-DE" altLang="de-D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festgelegt, dass bei besonderen Gefahren ausreichend entsprechende spezielle PSA zur Verfügung stehen muss</a:t>
            </a:r>
          </a:p>
          <a:p>
            <a:pPr marL="449263" lvl="1" indent="-449263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Hilfestellung 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liefert dazu die DGUV               Information 205-014 „Auswahl von PSA für  Einsätze bei der Feuerwehr – Basierend auf       einer Gefährdungsbeurteilung“</a:t>
            </a:r>
          </a:p>
          <a:p>
            <a:pPr marL="440100" indent="-457200">
              <a:lnSpc>
                <a:spcPct val="120000"/>
              </a:lnSpc>
              <a:buFont typeface="Symbol" panose="05050102010706020507" pitchFamily="18" charset="2"/>
              <a:buChar char="-"/>
            </a:pPr>
            <a:endParaRPr lang="de-DE" altLang="de-DE" sz="2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112" lvl="1" indent="0">
              <a:buClr>
                <a:srgbClr val="002060"/>
              </a:buClr>
              <a:buFont typeface="Arial" panose="020B0604020202020204" pitchFamily="34" charset="0"/>
              <a:buNone/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613724" y="6394850"/>
            <a:ext cx="8851615" cy="365125"/>
          </a:xfrm>
        </p:spPr>
        <p:txBody>
          <a:bodyPr/>
          <a:lstStyle/>
          <a:p>
            <a:pPr algn="l"/>
            <a:r>
              <a:rPr lang="de-DE" dirty="0"/>
              <a:t> </a:t>
            </a:r>
            <a:r>
              <a:rPr lang="de-DE" b="1" dirty="0"/>
              <a:t>Persönliche Schutzausrüstung im Feuerwehrdienst - </a:t>
            </a:r>
            <a:r>
              <a:rPr lang="de-DE" dirty="0"/>
              <a:t>Medienpaket der Feuerwehr-Unfallkassen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999" y="3873985"/>
            <a:ext cx="1597806" cy="2269495"/>
          </a:xfrm>
          <a:prstGeom prst="rect">
            <a:avLst/>
          </a:prstGeom>
          <a:ln w="12700" cap="sq">
            <a:solidFill>
              <a:srgbClr val="00499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7135" y="1353120"/>
            <a:ext cx="1597586" cy="2269495"/>
          </a:xfrm>
          <a:prstGeom prst="rect">
            <a:avLst/>
          </a:prstGeom>
          <a:ln w="12700" cap="sq">
            <a:solidFill>
              <a:srgbClr val="00499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feld 7"/>
          <p:cNvSpPr txBox="1"/>
          <p:nvPr/>
        </p:nvSpPr>
        <p:spPr>
          <a:xfrm>
            <a:off x="7259948" y="3621263"/>
            <a:ext cx="15847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Titelseite DGUV Vorschrift 49</a:t>
            </a:r>
            <a:endParaRPr lang="de-DE" sz="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797096" y="6143480"/>
            <a:ext cx="18812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Titelseite DGUV Information 205-014</a:t>
            </a:r>
            <a:endParaRPr lang="de-DE" sz="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382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-649289" y="1781267"/>
            <a:ext cx="10616566" cy="435600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231775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800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12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16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2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" lvl="1" indent="0">
              <a:buClr>
                <a:srgbClr val="002060"/>
              </a:buClr>
              <a:buNone/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-647110" y="3004457"/>
            <a:ext cx="8206819" cy="3390392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231775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800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12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16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2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" lvl="1" indent="0">
              <a:buClr>
                <a:srgbClr val="002060"/>
              </a:buClr>
              <a:buNone/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itel 3"/>
          <p:cNvSpPr txBox="1">
            <a:spLocks/>
          </p:cNvSpPr>
          <p:nvPr/>
        </p:nvSpPr>
        <p:spPr>
          <a:xfrm>
            <a:off x="656032" y="1160463"/>
            <a:ext cx="8263115" cy="520702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rgbClr val="00499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 Auswahl von PSA - Stichwort Gefährdungsbeurteilung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656033" y="1681165"/>
            <a:ext cx="8188688" cy="4462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endParaRPr lang="de-DE" sz="3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112" lvl="1" indent="0">
              <a:buClr>
                <a:srgbClr val="002060"/>
              </a:buClr>
              <a:buNone/>
              <a:defRPr/>
            </a:pPr>
            <a:endParaRPr lang="de-DE" altLang="de-DE" sz="3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112" lvl="1" indent="0">
              <a:buClr>
                <a:srgbClr val="002060"/>
              </a:buClr>
              <a:buNone/>
              <a:defRPr/>
            </a:pPr>
            <a:endParaRPr lang="de-DE" altLang="de-DE" sz="3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112" lvl="1" indent="0">
              <a:buClr>
                <a:srgbClr val="002060"/>
              </a:buClr>
              <a:buNone/>
              <a:defRPr/>
            </a:pPr>
            <a:endParaRPr lang="de-DE" altLang="de-DE" sz="3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112" lvl="1" indent="0">
              <a:buClr>
                <a:srgbClr val="002060"/>
              </a:buClr>
              <a:buNone/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1112" lvl="1" indent="0">
              <a:buClr>
                <a:srgbClr val="002060"/>
              </a:buClr>
              <a:buFont typeface="Arial" panose="020B0604020202020204" pitchFamily="34" charset="0"/>
              <a:buNone/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613724" y="6394850"/>
            <a:ext cx="8851615" cy="365125"/>
          </a:xfrm>
        </p:spPr>
        <p:txBody>
          <a:bodyPr/>
          <a:lstStyle/>
          <a:p>
            <a:pPr algn="l"/>
            <a:r>
              <a:rPr lang="de-DE" dirty="0"/>
              <a:t> </a:t>
            </a:r>
            <a:r>
              <a:rPr lang="de-DE" b="1" dirty="0"/>
              <a:t>Persönliche Schutzausrüstung im Feuerwehrdienst - </a:t>
            </a:r>
            <a:r>
              <a:rPr lang="de-DE" dirty="0"/>
              <a:t>Medienpaket der Feuerwehr-Unfallkassen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99906" y="1681165"/>
            <a:ext cx="8169340" cy="4462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0100" indent="-4572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 Beschaffung und Verwendung von PSA, ist die Gefährdungsbeurteilung (§ 4 DGUV Vorschrift 49) unerlässlich</a:t>
            </a:r>
          </a:p>
          <a:p>
            <a:pPr marL="440100" indent="-4572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 Gefährdungsbeurteilung 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7300" lvl="1" indent="-457200">
              <a:lnSpc>
                <a:spcPct val="120000"/>
              </a:lnSpc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 das zentrale Instrument zur Ermittlung von Gefährdungen und Belastungen für die Feuerwehrangehörigen zur Abschätzung des davon ausgehenden Risikos</a:t>
            </a:r>
          </a:p>
          <a:p>
            <a:pPr marL="897300" lvl="1" indent="-457200">
              <a:lnSpc>
                <a:spcPct val="120000"/>
              </a:lnSpc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 das Ziel, geeignete Maßnahmen gegen das Wirksamwerden der Gefahren und Belastungen einzuleiten</a:t>
            </a:r>
          </a:p>
          <a:p>
            <a:pPr marL="897300" lvl="1" indent="-457200">
              <a:lnSpc>
                <a:spcPct val="120000"/>
              </a:lnSpc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 ein Verfahren zur Beurteilung von Gesundheits- und Sicherheitsgefährdungen im Feuerwehrdienst</a:t>
            </a:r>
          </a:p>
          <a:p>
            <a:pPr marL="897300" lvl="1" indent="-457200">
              <a:lnSpc>
                <a:spcPct val="120000"/>
              </a:lnSpc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 eine </a:t>
            </a:r>
            <a:r>
              <a:rPr lang="de-DE" sz="1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rechtliche Verpflichtung </a:t>
            </a:r>
            <a:r>
              <a:rPr lang="de-D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Unternehmers/ der Unternehmerin 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0100" indent="-457200">
              <a:lnSpc>
                <a:spcPct val="120000"/>
              </a:lnSpc>
              <a:buFont typeface="Symbol" panose="05050102010706020507" pitchFamily="18" charset="2"/>
              <a:buChar char="-"/>
            </a:pPr>
            <a:endParaRPr lang="de-DE" altLang="de-DE" sz="2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112" lvl="1" indent="0">
              <a:buClr>
                <a:srgbClr val="002060"/>
              </a:buClr>
              <a:buFont typeface="Arial" panose="020B0604020202020204" pitchFamily="34" charset="0"/>
              <a:buNone/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560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-649289" y="1781267"/>
            <a:ext cx="10616566" cy="435600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231775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800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12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16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2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" lvl="1" indent="0">
              <a:buClr>
                <a:srgbClr val="002060"/>
              </a:buClr>
              <a:buNone/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itel 3"/>
          <p:cNvSpPr txBox="1">
            <a:spLocks/>
          </p:cNvSpPr>
          <p:nvPr/>
        </p:nvSpPr>
        <p:spPr>
          <a:xfrm>
            <a:off x="656033" y="1160463"/>
            <a:ext cx="8300590" cy="520702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rgbClr val="00499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 Auswahl von PSA - Stichwort Gefährdungsbeurteilung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613724" y="6394850"/>
            <a:ext cx="8851615" cy="365125"/>
          </a:xfrm>
        </p:spPr>
        <p:txBody>
          <a:bodyPr/>
          <a:lstStyle/>
          <a:p>
            <a:pPr algn="l"/>
            <a:r>
              <a:rPr lang="de-DE" dirty="0"/>
              <a:t> </a:t>
            </a:r>
            <a:r>
              <a:rPr lang="de-DE" b="1" dirty="0"/>
              <a:t>Persönliche Schutzausrüstung im Feuerwehrdienst - </a:t>
            </a:r>
            <a:r>
              <a:rPr lang="de-DE" dirty="0"/>
              <a:t>Medienpaket der Feuerwehr-Unfallkassen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99906" y="1681165"/>
            <a:ext cx="8169340" cy="21862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0100" indent="-4572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Organisation der Gefährdungsbeurteilung liegt immer und ausnahmslos bei </a:t>
            </a:r>
            <a:r>
              <a:rPr 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 Unternehmer/ der Unternehmerin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0100" indent="-4572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wenn erforderlich, sind geeignete Führungskräfte der Feuerwehr und Fachkräfte der Gemeinde (Fachkraft für Arbeitssicherheit und Betriebsarzt) hinzu zu ziehen</a:t>
            </a:r>
          </a:p>
          <a:p>
            <a:pPr marL="0" indent="0">
              <a:lnSpc>
                <a:spcPct val="120000"/>
              </a:lnSpc>
              <a:buNone/>
            </a:pPr>
            <a:endParaRPr lang="de-DE" altLang="de-DE" sz="2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599906" y="3757055"/>
            <a:ext cx="5201287" cy="2470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0100" indent="-4572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weitere Informationen </a:t>
            </a:r>
            <a:r>
              <a:rPr 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können 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dazu der DGUV Regel 105-049 „Feuerwehren“ sowie der DGUV Information 205-021 „Leitfaden zur Erstellung einer Gefährdungsbeurteilung im Feuerwehrdienst“ </a:t>
            </a:r>
            <a:r>
              <a:rPr 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entnommen werden</a:t>
            </a:r>
            <a:endParaRPr lang="de-DE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-"/>
            </a:pPr>
            <a:endParaRPr lang="de-DE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143" y="3422653"/>
            <a:ext cx="1592983" cy="2269495"/>
          </a:xfrm>
          <a:prstGeom prst="rect">
            <a:avLst/>
          </a:prstGeom>
          <a:ln w="12700" cap="sq">
            <a:solidFill>
              <a:srgbClr val="00499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7727" y="3867772"/>
            <a:ext cx="1591519" cy="2269495"/>
          </a:xfrm>
          <a:prstGeom prst="rect">
            <a:avLst/>
          </a:prstGeom>
          <a:ln w="12700" cap="sq">
            <a:solidFill>
              <a:srgbClr val="00499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feld 8"/>
          <p:cNvSpPr txBox="1"/>
          <p:nvPr/>
        </p:nvSpPr>
        <p:spPr>
          <a:xfrm>
            <a:off x="5627279" y="5712454"/>
            <a:ext cx="16628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Titelseite DGUV Regel 105-049</a:t>
            </a:r>
            <a:endParaRPr lang="de-DE" sz="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015396" y="6137267"/>
            <a:ext cx="19161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Titelseite DGUV Information 205-021</a:t>
            </a:r>
            <a:endParaRPr lang="de-DE" sz="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653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-649289" y="1781267"/>
            <a:ext cx="10700990" cy="435600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231775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800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12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16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2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-647109" y="2734989"/>
            <a:ext cx="8126432" cy="3390392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231775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800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12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16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2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Symbol" panose="05050102010706020507" pitchFamily="18" charset="2"/>
              <a:buChar char="-"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itel 3"/>
          <p:cNvSpPr txBox="1">
            <a:spLocks/>
          </p:cNvSpPr>
          <p:nvPr/>
        </p:nvSpPr>
        <p:spPr>
          <a:xfrm>
            <a:off x="656033" y="1160463"/>
            <a:ext cx="8188688" cy="520702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rgbClr val="00499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III Beschaffung von PSA - die Qual der Wahl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613724" y="6394850"/>
            <a:ext cx="8851615" cy="365125"/>
          </a:xfrm>
        </p:spPr>
        <p:txBody>
          <a:bodyPr/>
          <a:lstStyle/>
          <a:p>
            <a:pPr algn="l"/>
            <a:r>
              <a:rPr lang="de-DE" dirty="0"/>
              <a:t> </a:t>
            </a:r>
            <a:r>
              <a:rPr lang="de-DE" b="1" dirty="0"/>
              <a:t>Persönliche Schutzausrüstung im Feuerwehrdienst - </a:t>
            </a:r>
            <a:r>
              <a:rPr lang="de-DE" dirty="0"/>
              <a:t>Medienpaket der Feuerwehr-Unfallkassen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4CBEA3B-34AE-4E7B-A00B-74F0637A5CFC}"/>
              </a:ext>
            </a:extLst>
          </p:cNvPr>
          <p:cNvSpPr txBox="1">
            <a:spLocks noChangeArrowheads="1"/>
          </p:cNvSpPr>
          <p:nvPr/>
        </p:nvSpPr>
        <p:spPr>
          <a:xfrm>
            <a:off x="599906" y="1681165"/>
            <a:ext cx="8169340" cy="4462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0100" indent="-4572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 Durchführung der Gefährdungsbeurteilung </a:t>
            </a:r>
            <a:r>
              <a:rPr 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wird 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PSA unter Beachtung des Ausrückbereiches vom </a:t>
            </a:r>
            <a:r>
              <a:rPr 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Unternehmer/ von der Unternehmerin 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festgelegt </a:t>
            </a:r>
          </a:p>
          <a:p>
            <a:pPr marL="440100" indent="-4572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dabei ist auf </a:t>
            </a:r>
            <a:r>
              <a:rPr 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Folgendes 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 achten:</a:t>
            </a:r>
          </a:p>
          <a:p>
            <a:pPr marL="897300" lvl="1" indent="-457200">
              <a:lnSpc>
                <a:spcPct val="120000"/>
              </a:lnSpc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PSA der Feuerwehrangehörigen soll vor den erkannten Gefährdungen und Belastungen </a:t>
            </a:r>
            <a:r>
              <a:rPr lang="de-D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schützen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7300" lvl="1" indent="-457200">
              <a:lnSpc>
                <a:spcPct val="120000"/>
              </a:lnSpc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PSA soll die Feuerwehrangehörigen möglichst wenig </a:t>
            </a:r>
            <a:r>
              <a:rPr lang="de-D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belasten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7300" lvl="1" indent="-457200">
              <a:lnSpc>
                <a:spcPct val="120000"/>
              </a:lnSpc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 Kombinationen 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von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PSAen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dürfen sich in ihrer Schutzwirkung gegenseitig nicht </a:t>
            </a:r>
            <a:r>
              <a:rPr lang="de-D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beeinträchtigen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7300" lvl="1" indent="-457200">
              <a:lnSpc>
                <a:spcPct val="120000"/>
              </a:lnSpc>
            </a:pPr>
            <a:r>
              <a:rPr lang="de-DE" altLang="de-D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mögliche </a:t>
            </a:r>
            <a:r>
              <a:rPr lang="de-DE" alt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Kombinationen von unterschiedlichen PSA-Herstellern sind beim Hersteller zu </a:t>
            </a:r>
            <a:r>
              <a:rPr lang="de-DE" altLang="de-D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erfragen! </a:t>
            </a:r>
            <a:r>
              <a:rPr lang="de-DE" alt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altLang="de-DE" sz="1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Herstellerbeschreibung </a:t>
            </a:r>
            <a:r>
              <a:rPr lang="de-DE" altLang="de-DE" sz="16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beachten</a:t>
            </a:r>
            <a:endParaRPr lang="de-DE" altLang="de-DE" sz="1600" u="sng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897300" lvl="1" indent="-457200">
              <a:lnSpc>
                <a:spcPct val="120000"/>
              </a:lnSpc>
            </a:pPr>
            <a:r>
              <a:rPr lang="de-DE" alt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</a:t>
            </a:r>
            <a:r>
              <a:rPr lang="de-DE" altLang="de-D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ine Überprotektion ist </a:t>
            </a:r>
            <a:r>
              <a:rPr lang="de-DE" alt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zu </a:t>
            </a:r>
            <a:r>
              <a:rPr lang="de-DE" altLang="de-D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vermeiden</a:t>
            </a:r>
            <a:endParaRPr lang="de-DE" altLang="de-DE" sz="2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112" lvl="1" indent="0">
              <a:buClr>
                <a:srgbClr val="002060"/>
              </a:buClr>
              <a:buFont typeface="Arial" panose="020B0604020202020204" pitchFamily="34" charset="0"/>
              <a:buNone/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218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-649289" y="1781267"/>
            <a:ext cx="10700990" cy="435600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231775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800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12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16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2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-647109" y="2734989"/>
            <a:ext cx="8126432" cy="3390392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231775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800" indent="-2206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12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1600" marR="0" indent="-21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2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Symbol" panose="05050102010706020507" pitchFamily="18" charset="2"/>
              <a:buChar char="-"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itel 3"/>
          <p:cNvSpPr txBox="1">
            <a:spLocks/>
          </p:cNvSpPr>
          <p:nvPr/>
        </p:nvSpPr>
        <p:spPr>
          <a:xfrm>
            <a:off x="656033" y="1160463"/>
            <a:ext cx="8188688" cy="520702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rgbClr val="00499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III Beschaffung von PSA - die Qual der Wahl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613724" y="6394850"/>
            <a:ext cx="8851615" cy="365125"/>
          </a:xfrm>
        </p:spPr>
        <p:txBody>
          <a:bodyPr/>
          <a:lstStyle/>
          <a:p>
            <a:pPr algn="l"/>
            <a:r>
              <a:rPr lang="de-DE" dirty="0"/>
              <a:t> </a:t>
            </a:r>
            <a:r>
              <a:rPr lang="de-DE" b="1" dirty="0"/>
              <a:t>Persönliche Schutzausrüstung im Feuerwehrdienst - </a:t>
            </a:r>
            <a:r>
              <a:rPr lang="de-DE" dirty="0"/>
              <a:t>Medienpaket der Feuerwehr-Unfallkassen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4CBEA3B-34AE-4E7B-A00B-74F0637A5CFC}"/>
              </a:ext>
            </a:extLst>
          </p:cNvPr>
          <p:cNvSpPr txBox="1">
            <a:spLocks noChangeArrowheads="1"/>
          </p:cNvSpPr>
          <p:nvPr/>
        </p:nvSpPr>
        <p:spPr>
          <a:xfrm>
            <a:off x="599906" y="1681165"/>
            <a:ext cx="8169340" cy="4462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 der Beschaffung von PSA gelten folgende </a:t>
            </a:r>
            <a:r>
              <a:rPr lang="de-DE" alt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Merkregeln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viel Schutz wie nötig, so wenig Schutz wie möglich – 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Ergonomie</a:t>
            </a:r>
            <a:endParaRPr lang="de-DE" altLang="de-DE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Feuerwehrangehörigen 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somit 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Menschen sind 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immer als Individuum zu betrachten – 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PSA muss passen, akzeptiert werden und in jeder Gebrauchslage gegen die zu erwartenden Gefährdungen und Belastungen 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schützen</a:t>
            </a:r>
            <a:endParaRPr lang="de-DE" altLang="de-DE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Jede PSA muss ein CE-Zeichen und damit eine EU-Konformitätserklärung 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haben  </a:t>
            </a: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395931"/>
      </p:ext>
    </p:extLst>
  </p:cSld>
  <p:clrMapOvr>
    <a:masterClrMapping/>
  </p:clrMapOvr>
</p:sld>
</file>

<file path=ppt/theme/theme1.xml><?xml version="1.0" encoding="utf-8"?>
<a:theme xmlns:a="http://schemas.openxmlformats.org/drawingml/2006/main" name="DGU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2402</Words>
  <Application>Microsoft Office PowerPoint</Application>
  <PresentationFormat>Bildschirmpräsentation (4:3)</PresentationFormat>
  <Paragraphs>230</Paragraphs>
  <Slides>29</Slides>
  <Notes>28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Symbol</vt:lpstr>
      <vt:lpstr>Times</vt:lpstr>
      <vt:lpstr>Wingdings</vt:lpstr>
      <vt:lpstr>DGUV</vt:lpstr>
      <vt:lpstr>Persönliche Schutzausrüstung  im Feuerwehrdienst</vt:lpstr>
      <vt:lpstr>Inhaltsverzeichnis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Eric Ubrig</dc:creator>
  <cp:lastModifiedBy>Weinhold, Julian</cp:lastModifiedBy>
  <cp:revision>525</cp:revision>
  <cp:lastPrinted>2020-08-27T15:14:09Z</cp:lastPrinted>
  <dcterms:created xsi:type="dcterms:W3CDTF">2018-10-10T12:02:13Z</dcterms:created>
  <dcterms:modified xsi:type="dcterms:W3CDTF">2022-11-28T12:33:29Z</dcterms:modified>
</cp:coreProperties>
</file>