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30"/>
  </p:notesMasterIdLst>
  <p:handoutMasterIdLst>
    <p:handoutMasterId r:id="rId31"/>
  </p:handoutMasterIdLst>
  <p:sldIdLst>
    <p:sldId id="328" r:id="rId2"/>
    <p:sldId id="486" r:id="rId3"/>
    <p:sldId id="496" r:id="rId4"/>
    <p:sldId id="562" r:id="rId5"/>
    <p:sldId id="498" r:id="rId6"/>
    <p:sldId id="524" r:id="rId7"/>
    <p:sldId id="490" r:id="rId8"/>
    <p:sldId id="527" r:id="rId9"/>
    <p:sldId id="528" r:id="rId10"/>
    <p:sldId id="559" r:id="rId11"/>
    <p:sldId id="560" r:id="rId12"/>
    <p:sldId id="561" r:id="rId13"/>
    <p:sldId id="535" r:id="rId14"/>
    <p:sldId id="558" r:id="rId15"/>
    <p:sldId id="556" r:id="rId16"/>
    <p:sldId id="545" r:id="rId17"/>
    <p:sldId id="546" r:id="rId18"/>
    <p:sldId id="539" r:id="rId19"/>
    <p:sldId id="548" r:id="rId20"/>
    <p:sldId id="555" r:id="rId21"/>
    <p:sldId id="549" r:id="rId22"/>
    <p:sldId id="550" r:id="rId23"/>
    <p:sldId id="551" r:id="rId24"/>
    <p:sldId id="552" r:id="rId25"/>
    <p:sldId id="553" r:id="rId26"/>
    <p:sldId id="554" r:id="rId27"/>
    <p:sldId id="540" r:id="rId28"/>
    <p:sldId id="564" r:id="rId29"/>
  </p:sldIdLst>
  <p:sldSz cx="9144000" cy="6858000" type="screen4x3"/>
  <p:notesSz cx="6669088" cy="9918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BF0039-3F75-997D-541A-94A98A4B767B}" name="Meine-Marnitz, Sabrina" initials="" userId="S::Meine-Marnitz@fuk.de::44411e2e-eb0c-4c9c-a049-47ab907cb668" providerId="AD"/>
  <p188:author id="{E72C605C-32DD-25C8-614D-F7D0CFABA131}" name="Köpfer, Jochen" initials="" userId="S::koepfer@fuk.de::2ae2dc22-30a3-4f05-83af-01dd933664c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öbbert, Dirk" initials="RD" lastIdx="1" clrIdx="0">
    <p:extLst>
      <p:ext uri="{19B8F6BF-5375-455C-9EA6-DF929625EA0E}">
        <p15:presenceInfo xmlns:p15="http://schemas.microsoft.com/office/powerpoint/2012/main" userId="S-1-5-21-2601791245-3523526840-3979016999-1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8"/>
    <a:srgbClr val="009BE0"/>
    <a:srgbClr val="004994"/>
    <a:srgbClr val="BBE2F9"/>
    <a:srgbClr val="BCE2F9"/>
    <a:srgbClr val="0095DB"/>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39" autoAdjust="0"/>
    <p:restoredTop sz="99396" autoAdjust="0"/>
  </p:normalViewPr>
  <p:slideViewPr>
    <p:cSldViewPr snapToGrid="0" snapToObjects="1" showGuides="1">
      <p:cViewPr varScale="1">
        <p:scale>
          <a:sx n="121" d="100"/>
          <a:sy n="121" d="100"/>
        </p:scale>
        <p:origin x="1320" y="90"/>
      </p:cViewPr>
      <p:guideLst>
        <p:guide orient="horz" pos="2160"/>
        <p:guide pos="2880"/>
      </p:guideLst>
    </p:cSldViewPr>
  </p:slideViewPr>
  <p:notesTextViewPr>
    <p:cViewPr>
      <p:scale>
        <a:sx n="1" d="1"/>
        <a:sy n="1" d="1"/>
      </p:scale>
      <p:origin x="0" y="0"/>
    </p:cViewPr>
  </p:notesTextViewPr>
  <p:sorterViewPr>
    <p:cViewPr>
      <p:scale>
        <a:sx n="188" d="100"/>
        <a:sy n="188" d="100"/>
      </p:scale>
      <p:origin x="0" y="-2346"/>
    </p:cViewPr>
  </p:sorterViewPr>
  <p:notesViewPr>
    <p:cSldViewPr snapToGrid="0" snapToObjects="1" showGuide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45789BC-827E-5045-B411-EC9E9414036F}"/>
              </a:ext>
            </a:extLst>
          </p:cNvPr>
          <p:cNvSpPr>
            <a:spLocks noGrp="1"/>
          </p:cNvSpPr>
          <p:nvPr>
            <p:ph type="hdr" sz="quarter"/>
          </p:nvPr>
        </p:nvSpPr>
        <p:spPr>
          <a:xfrm>
            <a:off x="0" y="0"/>
            <a:ext cx="2889938" cy="49765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34E5987-ABA2-D240-896E-6C515FB2C7BF}"/>
              </a:ext>
            </a:extLst>
          </p:cNvPr>
          <p:cNvSpPr>
            <a:spLocks noGrp="1"/>
          </p:cNvSpPr>
          <p:nvPr>
            <p:ph type="dt" sz="quarter" idx="1"/>
          </p:nvPr>
        </p:nvSpPr>
        <p:spPr>
          <a:xfrm>
            <a:off x="3777607" y="0"/>
            <a:ext cx="2889938" cy="497658"/>
          </a:xfrm>
          <a:prstGeom prst="rect">
            <a:avLst/>
          </a:prstGeom>
        </p:spPr>
        <p:txBody>
          <a:bodyPr vert="horz" lIns="91440" tIns="45720" rIns="91440" bIns="45720" rtlCol="0"/>
          <a:lstStyle>
            <a:lvl1pPr algn="r">
              <a:defRPr sz="1200"/>
            </a:lvl1pPr>
          </a:lstStyle>
          <a:p>
            <a:fld id="{BFB302ED-0F84-4E44-834D-8A7D995B744D}" type="datetimeFigureOut">
              <a:rPr lang="de-DE" smtClean="0"/>
              <a:t>12.09.2024</a:t>
            </a:fld>
            <a:endParaRPr lang="de-DE"/>
          </a:p>
        </p:txBody>
      </p:sp>
      <p:sp>
        <p:nvSpPr>
          <p:cNvPr id="4" name="Fußzeilenplatzhalter 3">
            <a:extLst>
              <a:ext uri="{FF2B5EF4-FFF2-40B4-BE49-F238E27FC236}">
                <a16:creationId xmlns:a16="http://schemas.microsoft.com/office/drawing/2014/main" id="{2870C9A2-A64A-2440-B60E-66D69809C4A5}"/>
              </a:ext>
            </a:extLst>
          </p:cNvPr>
          <p:cNvSpPr>
            <a:spLocks noGrp="1"/>
          </p:cNvSpPr>
          <p:nvPr>
            <p:ph type="ftr" sz="quarter" idx="2"/>
          </p:nvPr>
        </p:nvSpPr>
        <p:spPr>
          <a:xfrm>
            <a:off x="0" y="9421045"/>
            <a:ext cx="2889938" cy="49765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46DCACB-6FEA-3846-BEBF-24363D633DF7}"/>
              </a:ext>
            </a:extLst>
          </p:cNvPr>
          <p:cNvSpPr>
            <a:spLocks noGrp="1"/>
          </p:cNvSpPr>
          <p:nvPr>
            <p:ph type="sldNum" sz="quarter" idx="3"/>
          </p:nvPr>
        </p:nvSpPr>
        <p:spPr>
          <a:xfrm>
            <a:off x="3777607" y="9421045"/>
            <a:ext cx="2889938" cy="497657"/>
          </a:xfrm>
          <a:prstGeom prst="rect">
            <a:avLst/>
          </a:prstGeom>
        </p:spPr>
        <p:txBody>
          <a:bodyPr vert="horz" lIns="91440" tIns="45720" rIns="91440" bIns="45720" rtlCol="0" anchor="b"/>
          <a:lstStyle>
            <a:lvl1pPr algn="r">
              <a:defRPr sz="1200"/>
            </a:lvl1pPr>
          </a:lstStyle>
          <a:p>
            <a:fld id="{443731F2-6742-7041-8C01-0982A42BD979}" type="slidenum">
              <a:rPr lang="de-DE" smtClean="0"/>
              <a:t>‹Nr.›</a:t>
            </a:fld>
            <a:endParaRPr lang="de-DE"/>
          </a:p>
        </p:txBody>
      </p:sp>
    </p:spTree>
    <p:extLst>
      <p:ext uri="{BB962C8B-B14F-4D97-AF65-F5344CB8AC3E}">
        <p14:creationId xmlns:p14="http://schemas.microsoft.com/office/powerpoint/2010/main" val="388330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765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7658"/>
          </a:xfrm>
          <a:prstGeom prst="rect">
            <a:avLst/>
          </a:prstGeom>
        </p:spPr>
        <p:txBody>
          <a:bodyPr vert="horz" lIns="91440" tIns="45720" rIns="91440" bIns="45720" rtlCol="0"/>
          <a:lstStyle>
            <a:lvl1pPr algn="r">
              <a:defRPr sz="1200"/>
            </a:lvl1pPr>
          </a:lstStyle>
          <a:p>
            <a:fld id="{0BE46611-718C-E94F-9341-5BBB7AF63A81}" type="datetimeFigureOut">
              <a:rPr lang="de-DE" smtClean="0"/>
              <a:t>12.09.2024</a:t>
            </a:fld>
            <a:endParaRPr lang="de-DE"/>
          </a:p>
        </p:txBody>
      </p:sp>
      <p:sp>
        <p:nvSpPr>
          <p:cNvPr id="4" name="Folienbildplatzhalter 3"/>
          <p:cNvSpPr>
            <a:spLocks noGrp="1" noRot="1" noChangeAspect="1"/>
          </p:cNvSpPr>
          <p:nvPr>
            <p:ph type="sldImg" idx="2"/>
          </p:nvPr>
        </p:nvSpPr>
        <p:spPr>
          <a:xfrm>
            <a:off x="1101725" y="1239838"/>
            <a:ext cx="4465638" cy="33480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3374"/>
            <a:ext cx="5335270" cy="3905488"/>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421045"/>
            <a:ext cx="2889938" cy="49765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1045"/>
            <a:ext cx="2889938" cy="497657"/>
          </a:xfrm>
          <a:prstGeom prst="rect">
            <a:avLst/>
          </a:prstGeom>
        </p:spPr>
        <p:txBody>
          <a:bodyPr vert="horz" lIns="91440" tIns="45720" rIns="91440" bIns="45720" rtlCol="0" anchor="b"/>
          <a:lstStyle>
            <a:lvl1pPr algn="r">
              <a:defRPr sz="1200"/>
            </a:lvl1pPr>
          </a:lstStyle>
          <a:p>
            <a:fld id="{3EF8707F-DEE4-7745-A5CF-37B32C872178}" type="slidenum">
              <a:rPr lang="de-DE" smtClean="0"/>
              <a:t>‹Nr.›</a:t>
            </a:fld>
            <a:endParaRPr lang="de-DE"/>
          </a:p>
        </p:txBody>
      </p:sp>
    </p:spTree>
    <p:extLst>
      <p:ext uri="{BB962C8B-B14F-4D97-AF65-F5344CB8AC3E}">
        <p14:creationId xmlns:p14="http://schemas.microsoft.com/office/powerpoint/2010/main" val="4041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4163598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70711E4-7A22-449B-ADD2-8FA3C35DB826}" type="slidenum">
              <a:rPr kumimoji="0" lang="de-DE" altLang="de-DE" sz="1200" b="0" i="0" u="none" strike="noStrike" kern="1200" cap="none" spc="0" normalizeH="0" baseline="0" noProof="0">
                <a:ln>
                  <a:noFill/>
                </a:ln>
                <a:solidFill>
                  <a:prstClr val="black"/>
                </a:solidFill>
                <a:effectLst/>
                <a:uLnTx/>
                <a:uFillTx/>
                <a:latin typeface="Times"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altLang="de-DE" sz="12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extLst>
      <p:ext uri="{BB962C8B-B14F-4D97-AF65-F5344CB8AC3E}">
        <p14:creationId xmlns:p14="http://schemas.microsoft.com/office/powerpoint/2010/main" val="1156481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70711E4-7A22-449B-ADD2-8FA3C35DB826}" type="slidenum">
              <a:rPr kumimoji="0" lang="de-DE" altLang="de-DE" sz="1200" b="0" i="0" u="none" strike="noStrike" kern="1200" cap="none" spc="0" normalizeH="0" baseline="0" noProof="0">
                <a:ln>
                  <a:noFill/>
                </a:ln>
                <a:solidFill>
                  <a:prstClr val="black"/>
                </a:solidFill>
                <a:effectLst/>
                <a:uLnTx/>
                <a:uFillTx/>
                <a:latin typeface="Times"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altLang="de-DE" sz="12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extLst>
      <p:ext uri="{BB962C8B-B14F-4D97-AF65-F5344CB8AC3E}">
        <p14:creationId xmlns:p14="http://schemas.microsoft.com/office/powerpoint/2010/main" val="1067131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13</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1692027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70711E4-7A22-449B-ADD2-8FA3C35DB826}" type="slidenum">
              <a:rPr kumimoji="0" lang="de-DE" altLang="de-DE" sz="1200" b="0" i="0" u="none" strike="noStrike" kern="1200" cap="none" spc="0" normalizeH="0" baseline="0" noProof="0">
                <a:ln>
                  <a:noFill/>
                </a:ln>
                <a:solidFill>
                  <a:prstClr val="black"/>
                </a:solidFill>
                <a:effectLst/>
                <a:uLnTx/>
                <a:uFillTx/>
                <a:latin typeface="Times"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altLang="de-DE" sz="12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extLst>
      <p:ext uri="{BB962C8B-B14F-4D97-AF65-F5344CB8AC3E}">
        <p14:creationId xmlns:p14="http://schemas.microsoft.com/office/powerpoint/2010/main" val="2820726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70711E4-7A22-449B-ADD2-8FA3C35DB826}" type="slidenum">
              <a:rPr kumimoji="0" lang="de-DE" altLang="de-DE" sz="1200" b="0" i="0" u="none" strike="noStrike" kern="1200" cap="none" spc="0" normalizeH="0" baseline="0" noProof="0">
                <a:ln>
                  <a:noFill/>
                </a:ln>
                <a:solidFill>
                  <a:prstClr val="black"/>
                </a:solidFill>
                <a:effectLst/>
                <a:uLnTx/>
                <a:uFillTx/>
                <a:latin typeface="Times"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de-DE" altLang="de-DE" sz="12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extLst>
      <p:ext uri="{BB962C8B-B14F-4D97-AF65-F5344CB8AC3E}">
        <p14:creationId xmlns:p14="http://schemas.microsoft.com/office/powerpoint/2010/main" val="569872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16</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2155146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17</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2419492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18</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831751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19</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3264508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20</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390852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3</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939088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21</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3070113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22</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1314087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23</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4225096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24</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2445764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25</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1841889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26</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3358851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27</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1708045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4</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273380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5</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408397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6</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57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7</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174100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8</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510248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fld id="{C70711E4-7A22-449B-ADD2-8FA3C35DB826}" type="slidenum">
              <a:rPr lang="de-DE" altLang="de-DE" sz="1200" b="0">
                <a:solidFill>
                  <a:schemeClr val="tx1"/>
                </a:solidFill>
                <a:latin typeface="Times" pitchFamily="18" charset="0"/>
              </a:rPr>
              <a:pPr/>
              <a:t>9</a:t>
            </a:fld>
            <a:endParaRPr lang="de-DE" altLang="de-DE" sz="1200" b="0">
              <a:solidFill>
                <a:schemeClr val="tx1"/>
              </a:solidFill>
              <a:latin typeface="Times" pitchFamily="18" charset="0"/>
            </a:endParaRPr>
          </a:p>
        </p:txBody>
      </p:sp>
    </p:spTree>
    <p:extLst>
      <p:ext uri="{BB962C8B-B14F-4D97-AF65-F5344CB8AC3E}">
        <p14:creationId xmlns:p14="http://schemas.microsoft.com/office/powerpoint/2010/main" val="3344354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a:xfrm>
            <a:off x="1101725" y="1239838"/>
            <a:ext cx="4465638" cy="3348037"/>
          </a:xfrm>
          <a:ln/>
        </p:spPr>
      </p:sp>
      <p:sp>
        <p:nvSpPr>
          <p:cNvPr id="1146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itchFamily="18" charset="0"/>
            </a:endParaRPr>
          </a:p>
        </p:txBody>
      </p:sp>
      <p:sp>
        <p:nvSpPr>
          <p:cNvPr id="1146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rgbClr val="004994"/>
                </a:solidFill>
                <a:latin typeface="Arial" pitchFamily="34" charset="0"/>
              </a:defRPr>
            </a:lvl1pPr>
            <a:lvl2pPr marL="770480" indent="-296338">
              <a:defRPr sz="3100" b="1">
                <a:solidFill>
                  <a:srgbClr val="004994"/>
                </a:solidFill>
                <a:latin typeface="Arial" pitchFamily="34" charset="0"/>
              </a:defRPr>
            </a:lvl2pPr>
            <a:lvl3pPr marL="1185355" indent="-237071">
              <a:defRPr sz="3100" b="1">
                <a:solidFill>
                  <a:srgbClr val="004994"/>
                </a:solidFill>
                <a:latin typeface="Arial" pitchFamily="34" charset="0"/>
              </a:defRPr>
            </a:lvl3pPr>
            <a:lvl4pPr marL="1659497" indent="-237071">
              <a:defRPr sz="3100" b="1">
                <a:solidFill>
                  <a:srgbClr val="004994"/>
                </a:solidFill>
                <a:latin typeface="Arial" pitchFamily="34" charset="0"/>
              </a:defRPr>
            </a:lvl4pPr>
            <a:lvl5pPr marL="2133639" indent="-237071">
              <a:defRPr sz="3100" b="1">
                <a:solidFill>
                  <a:srgbClr val="004994"/>
                </a:solidFill>
                <a:latin typeface="Arial" pitchFamily="34" charset="0"/>
              </a:defRPr>
            </a:lvl5pPr>
            <a:lvl6pPr marL="2607780" indent="-237071" eaLnBrk="0" fontAlgn="base" hangingPunct="0">
              <a:spcBef>
                <a:spcPct val="0"/>
              </a:spcBef>
              <a:spcAft>
                <a:spcPct val="0"/>
              </a:spcAft>
              <a:defRPr sz="3100" b="1">
                <a:solidFill>
                  <a:srgbClr val="004994"/>
                </a:solidFill>
                <a:latin typeface="Arial" pitchFamily="34" charset="0"/>
              </a:defRPr>
            </a:lvl6pPr>
            <a:lvl7pPr marL="3081922" indent="-237071" eaLnBrk="0" fontAlgn="base" hangingPunct="0">
              <a:spcBef>
                <a:spcPct val="0"/>
              </a:spcBef>
              <a:spcAft>
                <a:spcPct val="0"/>
              </a:spcAft>
              <a:defRPr sz="3100" b="1">
                <a:solidFill>
                  <a:srgbClr val="004994"/>
                </a:solidFill>
                <a:latin typeface="Arial" pitchFamily="34" charset="0"/>
              </a:defRPr>
            </a:lvl7pPr>
            <a:lvl8pPr marL="3556064" indent="-237071" eaLnBrk="0" fontAlgn="base" hangingPunct="0">
              <a:spcBef>
                <a:spcPct val="0"/>
              </a:spcBef>
              <a:spcAft>
                <a:spcPct val="0"/>
              </a:spcAft>
              <a:defRPr sz="3100" b="1">
                <a:solidFill>
                  <a:srgbClr val="004994"/>
                </a:solidFill>
                <a:latin typeface="Arial" pitchFamily="34" charset="0"/>
              </a:defRPr>
            </a:lvl8pPr>
            <a:lvl9pPr marL="4030206" indent="-237071" eaLnBrk="0" fontAlgn="base" hangingPunct="0">
              <a:spcBef>
                <a:spcPct val="0"/>
              </a:spcBef>
              <a:spcAft>
                <a:spcPct val="0"/>
              </a:spcAft>
              <a:defRPr sz="3100" b="1">
                <a:solidFill>
                  <a:srgbClr val="004994"/>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70711E4-7A22-449B-ADD2-8FA3C35DB826}" type="slidenum">
              <a:rPr kumimoji="0" lang="de-DE" altLang="de-DE" sz="1200" b="0" i="0" u="none" strike="noStrike" kern="1200" cap="none" spc="0" normalizeH="0" baseline="0" noProof="0">
                <a:ln>
                  <a:noFill/>
                </a:ln>
                <a:solidFill>
                  <a:prstClr val="black"/>
                </a:solidFill>
                <a:effectLst/>
                <a:uLnTx/>
                <a:uFillTx/>
                <a:latin typeface="Times"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altLang="de-DE" sz="1200" b="0" i="0" u="none" strike="noStrike" kern="1200" cap="none" spc="0" normalizeH="0" baseline="0" noProof="0">
              <a:ln>
                <a:noFill/>
              </a:ln>
              <a:solidFill>
                <a:prstClr val="black"/>
              </a:solidFill>
              <a:effectLst/>
              <a:uLnTx/>
              <a:uFillTx/>
              <a:latin typeface="Times" pitchFamily="18" charset="0"/>
              <a:ea typeface="+mn-ea"/>
              <a:cs typeface="+mn-cs"/>
            </a:endParaRPr>
          </a:p>
        </p:txBody>
      </p:sp>
    </p:spTree>
    <p:extLst>
      <p:ext uri="{BB962C8B-B14F-4D97-AF65-F5344CB8AC3E}">
        <p14:creationId xmlns:p14="http://schemas.microsoft.com/office/powerpoint/2010/main" val="316419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245808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375239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2636861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 ohne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4"/>
            <a:ext cx="9144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666586" y="1881189"/>
            <a:ext cx="4580499"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666586" y="3607635"/>
            <a:ext cx="4580499"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656036" y="5226904"/>
            <a:ext cx="4591050"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4" name="Oval 13">
            <a:extLst>
              <a:ext uri="{FF2B5EF4-FFF2-40B4-BE49-F238E27FC236}">
                <a16:creationId xmlns:a16="http://schemas.microsoft.com/office/drawing/2014/main" id="{7C91EE77-68D4-9E4E-AA9D-126F1CECB50A}"/>
              </a:ext>
            </a:extLst>
          </p:cNvPr>
          <p:cNvSpPr/>
          <p:nvPr/>
        </p:nvSpPr>
        <p:spPr>
          <a:xfrm>
            <a:off x="7028842" y="5941571"/>
            <a:ext cx="1568082" cy="156851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5" name="Oval 14">
            <a:extLst>
              <a:ext uri="{FF2B5EF4-FFF2-40B4-BE49-F238E27FC236}">
                <a16:creationId xmlns:a16="http://schemas.microsoft.com/office/drawing/2014/main" id="{67AA8707-BA8A-A943-81DA-5DFC122C140A}"/>
              </a:ext>
            </a:extLst>
          </p:cNvPr>
          <p:cNvSpPr/>
          <p:nvPr/>
        </p:nvSpPr>
        <p:spPr>
          <a:xfrm>
            <a:off x="7028842" y="3901029"/>
            <a:ext cx="1568082" cy="156851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0" name="Oval 19">
            <a:extLst>
              <a:ext uri="{FF2B5EF4-FFF2-40B4-BE49-F238E27FC236}">
                <a16:creationId xmlns:a16="http://schemas.microsoft.com/office/drawing/2014/main" id="{AC12E5A5-D53B-EF40-BB58-517BA5B15694}"/>
              </a:ext>
            </a:extLst>
          </p:cNvPr>
          <p:cNvSpPr/>
          <p:nvPr/>
        </p:nvSpPr>
        <p:spPr>
          <a:xfrm>
            <a:off x="7028842" y="1860486"/>
            <a:ext cx="1568082" cy="156851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10" name="Grafik 9"/>
          <p:cNvPicPr>
            <a:picLocks noChangeAspect="1"/>
          </p:cNvPicPr>
          <p:nvPr userDrawn="1"/>
        </p:nvPicPr>
        <p:blipFill>
          <a:blip r:embed="rId2"/>
          <a:stretch>
            <a:fillRect/>
          </a:stretch>
        </p:blipFill>
        <p:spPr>
          <a:xfrm>
            <a:off x="249572" y="173473"/>
            <a:ext cx="2392028" cy="797343"/>
          </a:xfrm>
          <a:prstGeom prst="rect">
            <a:avLst/>
          </a:prstGeom>
        </p:spPr>
      </p:pic>
    </p:spTree>
    <p:extLst>
      <p:ext uri="{BB962C8B-B14F-4D97-AF65-F5344CB8AC3E}">
        <p14:creationId xmlns:p14="http://schemas.microsoft.com/office/powerpoint/2010/main" val="2054007742"/>
      </p:ext>
    </p:extLst>
  </p:cSld>
  <p:clrMapOvr>
    <a:masterClrMapping/>
  </p:clrMapOvr>
  <p:extLst>
    <p:ext uri="{DCECCB84-F9BA-43D5-87BE-67443E8EF086}">
      <p15:sldGuideLst xmlns:p15="http://schemas.microsoft.com/office/powerpoint/2012/main">
        <p15:guide id="3" orient="horz" pos="2273">
          <p15:clr>
            <a:srgbClr val="FBAE40"/>
          </p15:clr>
        </p15:guide>
        <p15:guide id="5" pos="4496">
          <p15:clr>
            <a:srgbClr val="FBAE40"/>
          </p15:clr>
        </p15:guide>
        <p15:guide id="6" orient="horz" pos="3748">
          <p15:clr>
            <a:srgbClr val="FBAE40"/>
          </p15:clr>
        </p15:guide>
        <p15:guide id="9" pos="4326">
          <p15:clr>
            <a:srgbClr val="FBAE40"/>
          </p15:clr>
        </p15:guide>
        <p15:guide id="17" orient="horz" pos="19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6"/>
            <a:ext cx="9144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9144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656033" y="1160463"/>
            <a:ext cx="7831932" cy="520702"/>
          </a:xfrm>
        </p:spPr>
        <p:txBody>
          <a:bodyPr lIns="0" tIns="0" anchor="t" anchorCtr="0">
            <a:noAutofit/>
          </a:bodyPr>
          <a:lstStyle>
            <a:lvl1pPr>
              <a:defRPr sz="2800" b="1" i="0" baseline="0">
                <a:solidFill>
                  <a:srgbClr val="004994"/>
                </a:solidFill>
              </a:defRPr>
            </a:lvl1pPr>
          </a:lstStyle>
          <a:p>
            <a:r>
              <a:rPr lang="de-DE" dirty="0"/>
              <a:t>Dies ist eine Tabellenfolie</a:t>
            </a:r>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endParaRPr lang="de-DE" dirty="0"/>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pic>
        <p:nvPicPr>
          <p:cNvPr id="9" name="Grafik 8">
            <a:extLst>
              <a:ext uri="{FF2B5EF4-FFF2-40B4-BE49-F238E27FC236}">
                <a16:creationId xmlns:a16="http://schemas.microsoft.com/office/drawing/2014/main" id="{9FA14C76-7649-0E43-88A8-EE27EFB879C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80563"/>
          <a:stretch/>
        </p:blipFill>
        <p:spPr>
          <a:xfrm>
            <a:off x="312896" y="167409"/>
            <a:ext cx="631507" cy="794320"/>
          </a:xfrm>
          <a:prstGeom prst="rect">
            <a:avLst/>
          </a:prstGeom>
        </p:spPr>
      </p:pic>
      <p:pic>
        <p:nvPicPr>
          <p:cNvPr id="11" name="Grafik 10">
            <a:extLst>
              <a:ext uri="{FF2B5EF4-FFF2-40B4-BE49-F238E27FC236}">
                <a16:creationId xmlns:a16="http://schemas.microsoft.com/office/drawing/2014/main" id="{9FA14C76-7649-0E43-88A8-EE27EFB879C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6660" r="41652" b="45620"/>
          <a:stretch/>
        </p:blipFill>
        <p:spPr>
          <a:xfrm>
            <a:off x="944403" y="167409"/>
            <a:ext cx="704675" cy="431950"/>
          </a:xfrm>
          <a:prstGeom prst="rect">
            <a:avLst/>
          </a:prstGeom>
        </p:spPr>
      </p:pic>
    </p:spTree>
    <p:extLst>
      <p:ext uri="{BB962C8B-B14F-4D97-AF65-F5344CB8AC3E}">
        <p14:creationId xmlns:p14="http://schemas.microsoft.com/office/powerpoint/2010/main" val="2969449484"/>
      </p:ext>
    </p:extLst>
  </p:cSld>
  <p:clrMapOvr>
    <a:masterClrMapping/>
  </p:clrMapOvr>
  <p:extLst>
    <p:ext uri="{DCECCB84-F9BA-43D5-87BE-67443E8EF086}">
      <p15:sldGuideLst xmlns:p15="http://schemas.microsoft.com/office/powerpoint/2012/main">
        <p15:guide id="3" orient="horz" pos="37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4"/>
            <a:ext cx="9144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666586" y="1881189"/>
            <a:ext cx="3770874"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666586" y="3607635"/>
            <a:ext cx="3770874"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656036" y="5226904"/>
            <a:ext cx="3770874"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1" name="Bildplatzhalter 2">
            <a:extLst>
              <a:ext uri="{FF2B5EF4-FFF2-40B4-BE49-F238E27FC236}">
                <a16:creationId xmlns:a16="http://schemas.microsoft.com/office/drawing/2014/main" id="{F73DB2B4-E788-D442-A28E-A228D38A0238}"/>
              </a:ext>
            </a:extLst>
          </p:cNvPr>
          <p:cNvSpPr>
            <a:spLocks noGrp="1"/>
          </p:cNvSpPr>
          <p:nvPr>
            <p:ph type="pic" idx="11"/>
          </p:nvPr>
        </p:nvSpPr>
        <p:spPr>
          <a:xfrm>
            <a:off x="4706541" y="1160464"/>
            <a:ext cx="4437459" cy="5697537"/>
          </a:xfrm>
        </p:spPr>
        <p:txBody>
          <a:bodyPr>
            <a:normAutofit/>
          </a:bodyPr>
          <a:lstStyle>
            <a:lvl1pPr marL="0" indent="0">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Tree>
    <p:extLst>
      <p:ext uri="{BB962C8B-B14F-4D97-AF65-F5344CB8AC3E}">
        <p14:creationId xmlns:p14="http://schemas.microsoft.com/office/powerpoint/2010/main" val="1151417140"/>
      </p:ext>
    </p:extLst>
  </p:cSld>
  <p:clrMapOvr>
    <a:masterClrMapping/>
  </p:clrMapOvr>
  <p:extLst>
    <p:ext uri="{DCECCB84-F9BA-43D5-87BE-67443E8EF086}">
      <p15:sldGuideLst xmlns:p15="http://schemas.microsoft.com/office/powerpoint/2012/main">
        <p15:guide id="3" orient="horz" pos="2273" userDrawn="1">
          <p15:clr>
            <a:srgbClr val="FBAE40"/>
          </p15:clr>
        </p15:guide>
        <p15:guide id="5" pos="4496" userDrawn="1">
          <p15:clr>
            <a:srgbClr val="FBAE40"/>
          </p15:clr>
        </p15:guide>
        <p15:guide id="6" orient="horz" pos="3748" userDrawn="1">
          <p15:clr>
            <a:srgbClr val="FBAE40"/>
          </p15:clr>
        </p15:guide>
        <p15:guide id="9" pos="4326" userDrawn="1">
          <p15:clr>
            <a:srgbClr val="FBAE40"/>
          </p15:clr>
        </p15:guide>
        <p15:guide id="17" orient="horz" pos="195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6"/>
            <a:ext cx="9144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655184" y="1160464"/>
            <a:ext cx="7826658" cy="522969"/>
          </a:xfrm>
        </p:spPr>
        <p:txBody>
          <a:bodyPr lIns="0" tIns="0" rIns="90000" anchor="t" anchorCtr="0">
            <a:noAutofit/>
          </a:bodyPr>
          <a:lstStyle>
            <a:lvl1pPr>
              <a:defRPr sz="28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2DF9BE2D-DC36-F441-BE26-A446B0E7B1EE}"/>
              </a:ext>
            </a:extLst>
          </p:cNvPr>
          <p:cNvSpPr>
            <a:spLocks noGrp="1"/>
          </p:cNvSpPr>
          <p:nvPr>
            <p:ph sz="half" idx="1" hasCustomPrompt="1"/>
          </p:nvPr>
        </p:nvSpPr>
        <p:spPr>
          <a:xfrm>
            <a:off x="656034" y="1881188"/>
            <a:ext cx="3781426"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9144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sp>
        <p:nvSpPr>
          <p:cNvPr id="11" name="Inhaltsplatzhalter 2">
            <a:extLst>
              <a:ext uri="{FF2B5EF4-FFF2-40B4-BE49-F238E27FC236}">
                <a16:creationId xmlns:a16="http://schemas.microsoft.com/office/drawing/2014/main" id="{753D4411-F989-6C43-AA5F-85D26D47F7B4}"/>
              </a:ext>
            </a:extLst>
          </p:cNvPr>
          <p:cNvSpPr>
            <a:spLocks noGrp="1"/>
          </p:cNvSpPr>
          <p:nvPr>
            <p:ph sz="half" idx="13" hasCustomPrompt="1"/>
          </p:nvPr>
        </p:nvSpPr>
        <p:spPr>
          <a:xfrm>
            <a:off x="4706542" y="1881188"/>
            <a:ext cx="3781426"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Tree>
    <p:extLst>
      <p:ext uri="{BB962C8B-B14F-4D97-AF65-F5344CB8AC3E}">
        <p14:creationId xmlns:p14="http://schemas.microsoft.com/office/powerpoint/2010/main" val="798364415"/>
      </p:ext>
    </p:extLst>
  </p:cSld>
  <p:clrMapOvr>
    <a:masterClrMapping/>
  </p:clrMapOvr>
  <p:extLst>
    <p:ext uri="{DCECCB84-F9BA-43D5-87BE-67443E8EF086}">
      <p15:sldGuideLst xmlns:p15="http://schemas.microsoft.com/office/powerpoint/2012/main">
        <p15:guide id="5" orient="horz" pos="3748" userDrawn="1">
          <p15:clr>
            <a:srgbClr val="FBAE40"/>
          </p15:clr>
        </p15:guide>
        <p15:guide id="6" orient="horz" pos="3974" userDrawn="1">
          <p15:clr>
            <a:srgbClr val="FBAE40"/>
          </p15:clr>
        </p15:guide>
        <p15:guide id="7" orient="horz" pos="48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spaltiger Inhalt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6"/>
            <a:ext cx="9144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655184" y="1160464"/>
            <a:ext cx="7826658" cy="522969"/>
          </a:xfrm>
        </p:spPr>
        <p:txBody>
          <a:bodyPr lIns="0" tIns="0" rIns="90000" anchor="t" anchorCtr="0">
            <a:noAutofit/>
          </a:bodyPr>
          <a:lstStyle>
            <a:lvl1pPr>
              <a:defRPr sz="2800" b="1" i="0" baseline="0">
                <a:solidFill>
                  <a:srgbClr val="004994"/>
                </a:solidFill>
              </a:defRPr>
            </a:lvl1pPr>
          </a:lstStyle>
          <a:p>
            <a:r>
              <a:rPr lang="de-DE" dirty="0"/>
              <a:t>Hier steht eine Überschrift</a:t>
            </a:r>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9144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sp>
        <p:nvSpPr>
          <p:cNvPr id="11" name="Inhaltsplatzhalter 2">
            <a:extLst>
              <a:ext uri="{FF2B5EF4-FFF2-40B4-BE49-F238E27FC236}">
                <a16:creationId xmlns:a16="http://schemas.microsoft.com/office/drawing/2014/main" id="{17861E88-7B80-6C42-ABF7-B988C930A294}"/>
              </a:ext>
            </a:extLst>
          </p:cNvPr>
          <p:cNvSpPr>
            <a:spLocks noGrp="1"/>
          </p:cNvSpPr>
          <p:nvPr>
            <p:ph sz="half" idx="1" hasCustomPrompt="1"/>
          </p:nvPr>
        </p:nvSpPr>
        <p:spPr>
          <a:xfrm>
            <a:off x="656034" y="1881188"/>
            <a:ext cx="2970610"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2" name="Inhaltsplatzhalter 2">
            <a:extLst>
              <a:ext uri="{FF2B5EF4-FFF2-40B4-BE49-F238E27FC236}">
                <a16:creationId xmlns:a16="http://schemas.microsoft.com/office/drawing/2014/main" id="{92587E4E-B950-1945-8D41-145BA6FF27DE}"/>
              </a:ext>
            </a:extLst>
          </p:cNvPr>
          <p:cNvSpPr>
            <a:spLocks noGrp="1"/>
          </p:cNvSpPr>
          <p:nvPr>
            <p:ph sz="half" idx="13" hasCustomPrompt="1"/>
          </p:nvPr>
        </p:nvSpPr>
        <p:spPr>
          <a:xfrm>
            <a:off x="3896917" y="1881188"/>
            <a:ext cx="4584926"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Tree>
    <p:extLst>
      <p:ext uri="{BB962C8B-B14F-4D97-AF65-F5344CB8AC3E}">
        <p14:creationId xmlns:p14="http://schemas.microsoft.com/office/powerpoint/2010/main" val="100778488"/>
      </p:ext>
    </p:extLst>
  </p:cSld>
  <p:clrMapOvr>
    <a:masterClrMapping/>
  </p:clrMapOvr>
  <p:extLst>
    <p:ext uri="{DCECCB84-F9BA-43D5-87BE-67443E8EF086}">
      <p15:sldGuideLst xmlns:p15="http://schemas.microsoft.com/office/powerpoint/2012/main">
        <p15:guide id="5" orient="horz" pos="374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4452" y="0"/>
            <a:ext cx="9148452"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Tree>
    <p:extLst>
      <p:ext uri="{BB962C8B-B14F-4D97-AF65-F5344CB8AC3E}">
        <p14:creationId xmlns:p14="http://schemas.microsoft.com/office/powerpoint/2010/main" val="3085154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4452" y="0"/>
            <a:ext cx="9148452"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
        <p:nvSpPr>
          <p:cNvPr id="5" name="Titel 1">
            <a:extLst>
              <a:ext uri="{FF2B5EF4-FFF2-40B4-BE49-F238E27FC236}">
                <a16:creationId xmlns:a16="http://schemas.microsoft.com/office/drawing/2014/main" id="{B096E326-A306-9449-B815-5B3E27351C4E}"/>
              </a:ext>
            </a:extLst>
          </p:cNvPr>
          <p:cNvSpPr>
            <a:spLocks noGrp="1"/>
          </p:cNvSpPr>
          <p:nvPr>
            <p:ph type="title" hasCustomPrompt="1"/>
          </p:nvPr>
        </p:nvSpPr>
        <p:spPr>
          <a:xfrm>
            <a:off x="656035" y="4391923"/>
            <a:ext cx="4173543" cy="2112026"/>
          </a:xfrm>
          <a:solidFill>
            <a:schemeClr val="tx2"/>
          </a:solidFill>
        </p:spPr>
        <p:txBody>
          <a:bodyPr wrap="square" lIns="360000" tIns="360000" rIns="360000" bIns="360000" anchor="t" anchorCtr="0">
            <a:spAutoFit/>
          </a:bodyPr>
          <a:lstStyle>
            <a:lvl1pPr>
              <a:defRPr sz="2000" b="0" i="0" baseline="0">
                <a:solidFill>
                  <a:schemeClr val="bg1"/>
                </a:solidFill>
              </a:defRPr>
            </a:lvl1pPr>
          </a:lstStyle>
          <a:p>
            <a:r>
              <a:rPr lang="de-DE" dirty="0"/>
              <a:t>»Hier steht ein Zitat, welches über mehrere Zeilen gehen kann, was kein Problem ist, da diese Folie genug Platz dafür bietet.« </a:t>
            </a:r>
          </a:p>
        </p:txBody>
      </p:sp>
    </p:spTree>
    <p:extLst>
      <p:ext uri="{BB962C8B-B14F-4D97-AF65-F5344CB8AC3E}">
        <p14:creationId xmlns:p14="http://schemas.microsoft.com/office/powerpoint/2010/main" val="2588105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bschl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4"/>
            <a:ext cx="9144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3" name="Textfeld 2">
            <a:extLst>
              <a:ext uri="{FF2B5EF4-FFF2-40B4-BE49-F238E27FC236}">
                <a16:creationId xmlns:a16="http://schemas.microsoft.com/office/drawing/2014/main" id="{0A06E5F5-C5B6-BC4F-B5E0-CD2EE9B70CB9}"/>
              </a:ext>
            </a:extLst>
          </p:cNvPr>
          <p:cNvSpPr txBox="1"/>
          <p:nvPr userDrawn="1"/>
        </p:nvSpPr>
        <p:spPr>
          <a:xfrm>
            <a:off x="667277" y="1896179"/>
            <a:ext cx="4814588" cy="984885"/>
          </a:xfrm>
          <a:prstGeom prst="rect">
            <a:avLst/>
          </a:prstGeom>
          <a:noFill/>
        </p:spPr>
        <p:txBody>
          <a:bodyPr wrap="none" lIns="0" tIns="0" rIns="0" bIns="0" rtlCol="0">
            <a:spAutoFit/>
          </a:bodyPr>
          <a:lstStyle/>
          <a:p>
            <a:r>
              <a:rPr lang="de-DE" sz="3200" b="1" i="0" baseline="0" dirty="0">
                <a:solidFill>
                  <a:schemeClr val="bg1"/>
                </a:solidFill>
                <a:latin typeface="Arial" panose="020B0604020202020204" pitchFamily="34" charset="0"/>
              </a:rPr>
              <a:t>Vielen Dank</a:t>
            </a:r>
          </a:p>
          <a:p>
            <a:r>
              <a:rPr lang="de-DE" sz="3200" b="1" i="0" baseline="0" dirty="0">
                <a:solidFill>
                  <a:schemeClr val="bg1"/>
                </a:solidFill>
                <a:latin typeface="Arial" panose="020B0604020202020204" pitchFamily="34" charset="0"/>
              </a:rPr>
              <a:t>für Ihre Aufmerksamkeit.</a:t>
            </a:r>
          </a:p>
        </p:txBody>
      </p:sp>
      <p:sp>
        <p:nvSpPr>
          <p:cNvPr id="6" name="Oval 13">
            <a:extLst>
              <a:ext uri="{FF2B5EF4-FFF2-40B4-BE49-F238E27FC236}">
                <a16:creationId xmlns:a16="http://schemas.microsoft.com/office/drawing/2014/main" id="{1367A9CA-EC60-1409-8BA2-43B52A818F83}"/>
              </a:ext>
            </a:extLst>
          </p:cNvPr>
          <p:cNvSpPr/>
          <p:nvPr userDrawn="1"/>
        </p:nvSpPr>
        <p:spPr>
          <a:xfrm>
            <a:off x="7028842" y="5941571"/>
            <a:ext cx="1568082" cy="156851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Oval 14">
            <a:extLst>
              <a:ext uri="{FF2B5EF4-FFF2-40B4-BE49-F238E27FC236}">
                <a16:creationId xmlns:a16="http://schemas.microsoft.com/office/drawing/2014/main" id="{22127C0B-D0F0-D487-5E7A-EB6F215BEE00}"/>
              </a:ext>
            </a:extLst>
          </p:cNvPr>
          <p:cNvSpPr/>
          <p:nvPr userDrawn="1"/>
        </p:nvSpPr>
        <p:spPr>
          <a:xfrm>
            <a:off x="7028842" y="3901029"/>
            <a:ext cx="1568082" cy="156851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Oval 19">
            <a:extLst>
              <a:ext uri="{FF2B5EF4-FFF2-40B4-BE49-F238E27FC236}">
                <a16:creationId xmlns:a16="http://schemas.microsoft.com/office/drawing/2014/main" id="{9FE2037A-0C99-11A5-1085-D1D9FB53E216}"/>
              </a:ext>
            </a:extLst>
          </p:cNvPr>
          <p:cNvSpPr/>
          <p:nvPr userDrawn="1"/>
        </p:nvSpPr>
        <p:spPr>
          <a:xfrm>
            <a:off x="7028842" y="1860486"/>
            <a:ext cx="1568082" cy="156851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15" name="Grafik 14">
            <a:extLst>
              <a:ext uri="{FF2B5EF4-FFF2-40B4-BE49-F238E27FC236}">
                <a16:creationId xmlns:a16="http://schemas.microsoft.com/office/drawing/2014/main" id="{7090A137-C66B-C070-E19C-AF1BFA6F28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80563"/>
          <a:stretch/>
        </p:blipFill>
        <p:spPr>
          <a:xfrm>
            <a:off x="312896" y="167409"/>
            <a:ext cx="631507" cy="794320"/>
          </a:xfrm>
          <a:prstGeom prst="rect">
            <a:avLst/>
          </a:prstGeom>
        </p:spPr>
      </p:pic>
      <p:pic>
        <p:nvPicPr>
          <p:cNvPr id="16" name="Grafik 15">
            <a:extLst>
              <a:ext uri="{FF2B5EF4-FFF2-40B4-BE49-F238E27FC236}">
                <a16:creationId xmlns:a16="http://schemas.microsoft.com/office/drawing/2014/main" id="{815797CA-2230-7A36-17FC-9B0660ACDC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6660" r="41652" b="45620"/>
          <a:stretch/>
        </p:blipFill>
        <p:spPr>
          <a:xfrm>
            <a:off x="944403" y="167409"/>
            <a:ext cx="704675" cy="431950"/>
          </a:xfrm>
          <a:prstGeom prst="rect">
            <a:avLst/>
          </a:prstGeom>
        </p:spPr>
      </p:pic>
    </p:spTree>
    <p:extLst>
      <p:ext uri="{BB962C8B-B14F-4D97-AF65-F5344CB8AC3E}">
        <p14:creationId xmlns:p14="http://schemas.microsoft.com/office/powerpoint/2010/main" val="14103350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137188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dirty="0"/>
          </a:p>
        </p:txBody>
      </p:sp>
      <p:sp>
        <p:nvSpPr>
          <p:cNvPr id="6" name="Foliennummernplatzhalter 5"/>
          <p:cNvSpPr>
            <a:spLocks noGrp="1"/>
          </p:cNvSpPr>
          <p:nvPr>
            <p:ph type="sldNum" sz="quarter" idx="12"/>
          </p:nvPr>
        </p:nvSpPr>
        <p:spPr/>
        <p:txBody>
          <a:bodyPr/>
          <a:lstStyle>
            <a:lvl1pPr>
              <a:defRPr/>
            </a:lvl1pPr>
          </a:lstStyle>
          <a:p>
            <a:r>
              <a:rPr lang="de-DE"/>
              <a:t>Seite </a:t>
            </a:r>
            <a:fld id="{1C10CB6F-EE17-4C6E-A376-27D1BF56834F}" type="slidenum">
              <a:rPr lang="de-DE"/>
              <a:pPr/>
              <a:t>‹Nr.›</a:t>
            </a:fld>
            <a:endParaRPr lang="de-DE"/>
          </a:p>
        </p:txBody>
      </p:sp>
    </p:spTree>
    <p:extLst>
      <p:ext uri="{BB962C8B-B14F-4D97-AF65-F5344CB8AC3E}">
        <p14:creationId xmlns:p14="http://schemas.microsoft.com/office/powerpoint/2010/main" val="2273806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FC1445F1-7C66-41BF-82CE-36477DE68B6C}" type="slidenum">
              <a:rPr lang="de-DE" altLang="de-DE"/>
              <a:pPr>
                <a:defRPr/>
              </a:pPr>
              <a:t>‹Nr.›</a:t>
            </a:fld>
            <a:endParaRPr lang="de-DE" altLang="de-DE"/>
          </a:p>
        </p:txBody>
      </p:sp>
    </p:spTree>
    <p:extLst>
      <p:ext uri="{BB962C8B-B14F-4D97-AF65-F5344CB8AC3E}">
        <p14:creationId xmlns:p14="http://schemas.microsoft.com/office/powerpoint/2010/main" val="2110821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Le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385553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elfolie">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47432D12-98F3-4B9D-85A6-ECC23E049945}" type="slidenum">
              <a:rPr lang="de-DE" altLang="de-DE"/>
              <a:pPr>
                <a:defRPr/>
              </a:pPr>
              <a:t>‹Nr.›</a:t>
            </a:fld>
            <a:endParaRPr lang="de-DE" altLang="de-DE"/>
          </a:p>
        </p:txBody>
      </p:sp>
    </p:spTree>
    <p:extLst>
      <p:ext uri="{BB962C8B-B14F-4D97-AF65-F5344CB8AC3E}">
        <p14:creationId xmlns:p14="http://schemas.microsoft.com/office/powerpoint/2010/main" val="40410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175896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pPr>
              <a:defRPr/>
            </a:pPr>
            <a:endParaRPr lang="de-DE"/>
          </a:p>
        </p:txBody>
      </p:sp>
      <p:sp>
        <p:nvSpPr>
          <p:cNvPr id="6" name="Footer Placeholder 5"/>
          <p:cNvSpPr>
            <a:spLocks noGrp="1"/>
          </p:cNvSpPr>
          <p:nvPr>
            <p:ph type="ftr" sz="quarter" idx="11"/>
          </p:nvPr>
        </p:nvSpPr>
        <p:spPr/>
        <p:txBody>
          <a:bodyPr/>
          <a:lstStyle/>
          <a:p>
            <a:pPr>
              <a:defRPr/>
            </a:pPr>
            <a:endParaRPr lang="de-DE"/>
          </a:p>
        </p:txBody>
      </p:sp>
      <p:sp>
        <p:nvSpPr>
          <p:cNvPr id="7" name="Slide Number Placeholder 6"/>
          <p:cNvSpPr>
            <a:spLocks noGrp="1"/>
          </p:cNvSpPr>
          <p:nvPr>
            <p:ph type="sldNum" sz="quarter" idx="12"/>
          </p:nvPr>
        </p:nvSpPr>
        <p:spPr/>
        <p:txBody>
          <a:bodyPr/>
          <a:lstStyle/>
          <a:p>
            <a:pPr>
              <a:defRPr/>
            </a:pPr>
            <a:r>
              <a:rPr lang="de-DE" altLang="de-DE"/>
              <a:t>Seite </a:t>
            </a:r>
            <a:fld id="{E3AAA39B-13B1-4EAB-80AE-75F971154AB2}" type="slidenum">
              <a:rPr lang="de-DE" altLang="de-DE" smtClean="0"/>
              <a:pPr>
                <a:defRPr/>
              </a:pPr>
              <a:t>‹Nr.›</a:t>
            </a:fld>
            <a:endParaRPr lang="de-DE" altLang="de-DE"/>
          </a:p>
        </p:txBody>
      </p:sp>
    </p:spTree>
    <p:extLst>
      <p:ext uri="{BB962C8B-B14F-4D97-AF65-F5344CB8AC3E}">
        <p14:creationId xmlns:p14="http://schemas.microsoft.com/office/powerpoint/2010/main" val="411179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181878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1449552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de-DE"/>
          </a:p>
        </p:txBody>
      </p:sp>
      <p:sp>
        <p:nvSpPr>
          <p:cNvPr id="3" name="Footer Placeholder 2"/>
          <p:cNvSpPr>
            <a:spLocks noGrp="1"/>
          </p:cNvSpPr>
          <p:nvPr>
            <p:ph type="ftr" sz="quarter" idx="11"/>
          </p:nvPr>
        </p:nvSpPr>
        <p:spPr/>
        <p:txBody>
          <a:bodyPr/>
          <a:lstStyle/>
          <a:p>
            <a:pPr>
              <a:defRPr/>
            </a:pPr>
            <a:endParaRPr lang="de-DE"/>
          </a:p>
        </p:txBody>
      </p:sp>
      <p:sp>
        <p:nvSpPr>
          <p:cNvPr id="4" name="Slide Number Placeholder 3"/>
          <p:cNvSpPr>
            <a:spLocks noGrp="1"/>
          </p:cNvSpPr>
          <p:nvPr>
            <p:ph type="sldNum" sz="quarter" idx="12"/>
          </p:nvPr>
        </p:nvSpPr>
        <p:spPr/>
        <p:txBody>
          <a:bodyPr/>
          <a:lstStyle/>
          <a:p>
            <a:pPr>
              <a:defRPr/>
            </a:pPr>
            <a:r>
              <a:rPr lang="de-DE" altLang="de-DE"/>
              <a:t>Seite </a:t>
            </a:r>
            <a:fld id="{52459DC3-ABD8-4B33-9935-334ADC27FA2D}" type="slidenum">
              <a:rPr lang="de-DE" altLang="de-DE" smtClean="0"/>
              <a:pPr>
                <a:defRPr/>
              </a:pPr>
              <a:t>‹Nr.›</a:t>
            </a:fld>
            <a:endParaRPr lang="de-DE" altLang="de-DE"/>
          </a:p>
        </p:txBody>
      </p:sp>
    </p:spTree>
    <p:extLst>
      <p:ext uri="{BB962C8B-B14F-4D97-AF65-F5344CB8AC3E}">
        <p14:creationId xmlns:p14="http://schemas.microsoft.com/office/powerpoint/2010/main" val="263604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210244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276361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4274998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68" r:id="rId14"/>
    <p:sldLayoutId id="2147483652" r:id="rId15"/>
    <p:sldLayoutId id="2147483666" r:id="rId16"/>
    <p:sldLayoutId id="2147483655" r:id="rId17"/>
    <p:sldLayoutId id="2147483667" r:id="rId18"/>
    <p:sldLayoutId id="2147483661" r:id="rId19"/>
    <p:sldLayoutId id="2147483669" r:id="rId20"/>
    <p:sldLayoutId id="2147483680" r:id="rId21"/>
    <p:sldLayoutId id="2147483681" r:id="rId22"/>
    <p:sldLayoutId id="2147483682"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5" userDrawn="1">
          <p15:clr>
            <a:srgbClr val="F26B43"/>
          </p15:clr>
        </p15:guide>
        <p15:guide id="2" pos="413" userDrawn="1">
          <p15:clr>
            <a:srgbClr val="F26B43"/>
          </p15:clr>
        </p15:guide>
        <p15:guide id="3" pos="5347" userDrawn="1">
          <p15:clr>
            <a:srgbClr val="F26B43"/>
          </p15:clr>
        </p15:guide>
        <p15:guide id="4" pos="2965" userDrawn="1">
          <p15:clr>
            <a:srgbClr val="F26B43"/>
          </p15:clr>
        </p15:guide>
        <p15:guide id="5" pos="2455" userDrawn="1">
          <p15:clr>
            <a:srgbClr val="F26B43"/>
          </p15:clr>
        </p15:guide>
        <p15:guide id="6" pos="2285" userDrawn="1">
          <p15:clr>
            <a:srgbClr val="F26B43"/>
          </p15:clr>
        </p15:guide>
        <p15:guide id="7" pos="3305" userDrawn="1">
          <p15:clr>
            <a:srgbClr val="F26B43"/>
          </p15:clr>
        </p15:guide>
        <p15:guide id="8" pos="3476" userDrawn="1">
          <p15:clr>
            <a:srgbClr val="F26B43"/>
          </p15:clr>
        </p15:guide>
        <p15:guide id="9" orient="horz" pos="1185" userDrawn="1">
          <p15:clr>
            <a:srgbClr val="F26B43"/>
          </p15:clr>
        </p15:guide>
        <p15:guide id="10" orient="horz" pos="3748" userDrawn="1">
          <p15:clr>
            <a:srgbClr val="F26B43"/>
          </p15:clr>
        </p15:guide>
        <p15:guide id="11" orient="horz" pos="731" userDrawn="1">
          <p15:clr>
            <a:srgbClr val="F26B43"/>
          </p15:clr>
        </p15:guide>
        <p15:guide id="12" orient="horz" pos="323" userDrawn="1">
          <p15:clr>
            <a:srgbClr val="F26B43"/>
          </p15:clr>
        </p15:guide>
        <p15:guide id="13"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C9CC7EF3-76E2-F344-AE5D-00BCE05DDC36}"/>
              </a:ext>
            </a:extLst>
          </p:cNvPr>
          <p:cNvSpPr>
            <a:spLocks noGrp="1"/>
          </p:cNvSpPr>
          <p:nvPr>
            <p:ph type="ctrTitle"/>
          </p:nvPr>
        </p:nvSpPr>
        <p:spPr>
          <a:xfrm>
            <a:off x="855224" y="1966249"/>
            <a:ext cx="8288776" cy="1223961"/>
          </a:xfrm>
        </p:spPr>
        <p:txBody>
          <a:bodyPr/>
          <a:lstStyle/>
          <a:p>
            <a:r>
              <a:rPr lang="de-DE" dirty="0">
                <a:latin typeface="Arial" panose="020B0604020202020204" pitchFamily="34" charset="0"/>
                <a:cs typeface="Arial" panose="020B0604020202020204" pitchFamily="34" charset="0"/>
              </a:rPr>
              <a:t>Dienstsport in der Feuerwehr</a:t>
            </a:r>
          </a:p>
        </p:txBody>
      </p:sp>
      <p:sp>
        <p:nvSpPr>
          <p:cNvPr id="14" name="Untertitel 13">
            <a:extLst>
              <a:ext uri="{FF2B5EF4-FFF2-40B4-BE49-F238E27FC236}">
                <a16:creationId xmlns:a16="http://schemas.microsoft.com/office/drawing/2014/main" id="{4B88E258-823D-1146-8B76-F93E2017EA10}"/>
              </a:ext>
            </a:extLst>
          </p:cNvPr>
          <p:cNvSpPr>
            <a:spLocks noGrp="1"/>
          </p:cNvSpPr>
          <p:nvPr>
            <p:ph type="subTitle" idx="1"/>
          </p:nvPr>
        </p:nvSpPr>
        <p:spPr>
          <a:xfrm>
            <a:off x="855224" y="3484339"/>
            <a:ext cx="6622015" cy="492032"/>
          </a:xfrm>
        </p:spPr>
        <p:txBody>
          <a:bodyPr/>
          <a:lstStyle/>
          <a:p>
            <a:r>
              <a:rPr lang="de-DE" dirty="0">
                <a:latin typeface="Arial" panose="020B0604020202020204" pitchFamily="34" charset="0"/>
                <a:cs typeface="Arial" panose="020B0604020202020204" pitchFamily="34" charset="0"/>
              </a:rPr>
              <a:t>Medienpaket der Feuerwehr-Unfallkassen zum Medienprogramm „Blickpunkt Feuerwehr-Sicherheit“</a:t>
            </a:r>
          </a:p>
          <a:p>
            <a:endParaRPr lang="de-DE" dirty="0"/>
          </a:p>
          <a:p>
            <a:endParaRPr lang="de-DE" dirty="0"/>
          </a:p>
          <a:p>
            <a:r>
              <a:rPr lang="de-DE" sz="1400" dirty="0">
                <a:latin typeface="Arial" panose="020B0604020202020204" pitchFamily="34" charset="0"/>
                <a:cs typeface="Arial" panose="020B0604020202020204" pitchFamily="34" charset="0"/>
              </a:rPr>
              <a:t>2024</a:t>
            </a:r>
            <a:r>
              <a:rPr lang="de-DE"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3337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785986"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marR="0" lvl="1" indent="0" algn="l" defTabSz="914400" rtl="0" eaLnBrk="1" fontAlgn="auto" latinLnBrk="0" hangingPunct="1">
              <a:lnSpc>
                <a:spcPct val="90000"/>
              </a:lnSpc>
              <a:spcBef>
                <a:spcPts val="1000"/>
              </a:spcBef>
              <a:spcAft>
                <a:spcPts val="0"/>
              </a:spcAft>
              <a:buClr>
                <a:srgbClr val="002060"/>
              </a:buClr>
              <a:buSzTx/>
              <a:buFont typeface="Arial" panose="020B0604020202020204" pitchFamily="34" charset="0"/>
              <a:buNone/>
              <a:tabLst/>
              <a:defRPr/>
            </a:pPr>
            <a:endParaRPr kumimoji="0" lang="de-DE" altLang="de-DE"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11112" marR="0" lvl="1" indent="0" algn="l" defTabSz="914400" rtl="0" eaLnBrk="1" fontAlgn="auto" latinLnBrk="0" hangingPunct="1">
              <a:lnSpc>
                <a:spcPct val="90000"/>
              </a:lnSpc>
              <a:spcBef>
                <a:spcPts val="1000"/>
              </a:spcBef>
              <a:spcAft>
                <a:spcPts val="0"/>
              </a:spcAft>
              <a:buClr>
                <a:srgbClr val="002060"/>
              </a:buClr>
              <a:buSzTx/>
              <a:buFont typeface="Arial" panose="020B0604020202020204" pitchFamily="34" charset="0"/>
              <a:buNone/>
              <a:tabLst/>
              <a:defRPr/>
            </a:pPr>
            <a:endParaRPr kumimoji="0" lang="de-DE" altLang="de-DE"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dirty="0">
                <a:solidFill>
                  <a:srgbClr val="002060"/>
                </a:solidFill>
                <a:latin typeface="Arial" panose="020B0604020202020204" pitchFamily="34" charset="0"/>
                <a:cs typeface="Arial" panose="020B0604020202020204" pitchFamily="34" charset="0"/>
              </a:rPr>
              <a:t>5</a:t>
            </a:r>
            <a:r>
              <a:rPr kumimoji="0" lang="de-DE" sz="24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 Unfallversicherungsschutz bei Dienstsport</a:t>
            </a:r>
          </a:p>
        </p:txBody>
      </p:sp>
      <p:sp>
        <p:nvSpPr>
          <p:cNvPr id="5" name="Rectangle 3">
            <a:extLst>
              <a:ext uri="{FF2B5EF4-FFF2-40B4-BE49-F238E27FC236}">
                <a16:creationId xmlns:a16="http://schemas.microsoft.com/office/drawing/2014/main" id="{5343BC5E-9B5E-4FD7-9362-F534C073F9CD}"/>
              </a:ext>
            </a:extLst>
          </p:cNvPr>
          <p:cNvSpPr txBox="1">
            <a:spLocks noChangeArrowheads="1"/>
          </p:cNvSpPr>
          <p:nvPr/>
        </p:nvSpPr>
        <p:spPr>
          <a:xfrm>
            <a:off x="599906" y="1681164"/>
            <a:ext cx="8169340" cy="4713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de-DE" alt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Der Dienstsport muss wie jeder andere Dienst in der Feuerwehr offiziell angesetzt werden! </a:t>
            </a:r>
          </a:p>
          <a:p>
            <a:pPr marL="440100" marR="0" lvl="0" indent="-457200" algn="l" defTabSz="914400" rtl="0" eaLnBrk="1" fontAlgn="auto" latinLnBrk="0" hangingPunct="1">
              <a:lnSpc>
                <a:spcPct val="120000"/>
              </a:lnSpc>
              <a:spcBef>
                <a:spcPts val="1000"/>
              </a:spcBef>
              <a:spcAft>
                <a:spcPts val="0"/>
              </a:spcAft>
              <a:buClrTx/>
              <a:buSzTx/>
              <a:buFont typeface="Symbol" panose="05050102010706020507" pitchFamily="18" charset="2"/>
              <a:buChar char="-"/>
              <a:tabLst/>
              <a:defRPr/>
            </a:pPr>
            <a:r>
              <a:rPr kumimoji="0" lang="de-DE" alt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Organisation</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Der Träger der Feuerwehr muss dem Dienstsport zustimmen, damit</a:t>
            </a:r>
            <a:r>
              <a:rPr lang="de-DE" sz="1600" dirty="0">
                <a:solidFill>
                  <a:prstClr val="black">
                    <a:lumMod val="75000"/>
                    <a:lumOff val="25000"/>
                  </a:prstClr>
                </a:solidFill>
                <a:latin typeface="Arial" panose="020B0604020202020204" pitchFamily="34" charset="0"/>
                <a:cs typeface="Arial" panose="020B0604020202020204" pitchFamily="34" charset="0"/>
              </a:rPr>
              <a:t> für Feuerwehrangehörige gesetzlicher Unfallversicherungsschutz</a:t>
            </a: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besteht. </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Die Wehrführung in die Planungen des Dienstsportes einbinden, damit Inhalte und Termine bekannt sind und der Dienstsport angeordnet und befürwortet werden kann. </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Termin und Ort müssen offiziell benannt werden. </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Der Dienstsport sollte regelmäßig (einmal wöchentlich) stattfinden. </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Im Dienstplan muss der Dienstsport stehen, damit allen Feuerwehrangehörigen die Teilnahme ermöglicht wird. </a:t>
            </a:r>
          </a:p>
        </p:txBody>
      </p:sp>
      <p:sp>
        <p:nvSpPr>
          <p:cNvPr id="2" name="Foliennummernplatzhalter 1">
            <a:extLst>
              <a:ext uri="{FF2B5EF4-FFF2-40B4-BE49-F238E27FC236}">
                <a16:creationId xmlns:a16="http://schemas.microsoft.com/office/drawing/2014/main" id="{9470D9CE-0563-81F6-A305-2B0A11F411D2}"/>
              </a:ext>
            </a:extLst>
          </p:cNvPr>
          <p:cNvSpPr>
            <a:spLocks noGrp="1"/>
          </p:cNvSpPr>
          <p:nvPr>
            <p:ph type="sldNum" sz="quarter" idx="12"/>
          </p:nvPr>
        </p:nvSpPr>
        <p:spPr/>
        <p:txBody>
          <a:bodyPr/>
          <a:lstStyle/>
          <a:p>
            <a:fld id="{294FB65C-F205-7346-ACE0-FAF43E12CB59}" type="slidenum">
              <a:rPr lang="de-DE" smtClean="0"/>
              <a:pPr/>
              <a:t>10</a:t>
            </a:fld>
            <a:endParaRPr lang="de-DE" dirty="0"/>
          </a:p>
        </p:txBody>
      </p:sp>
      <p:sp>
        <p:nvSpPr>
          <p:cNvPr id="3" name="Textfeld 2">
            <a:extLst>
              <a:ext uri="{FF2B5EF4-FFF2-40B4-BE49-F238E27FC236}">
                <a16:creationId xmlns:a16="http://schemas.microsoft.com/office/drawing/2014/main" id="{974A08DD-754E-C2A2-57FB-7C552C088B1F}"/>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3258288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785986"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marR="0" lvl="1" indent="0" algn="l" defTabSz="914400" rtl="0" eaLnBrk="1" fontAlgn="auto" latinLnBrk="0" hangingPunct="1">
              <a:lnSpc>
                <a:spcPct val="90000"/>
              </a:lnSpc>
              <a:spcBef>
                <a:spcPts val="1000"/>
              </a:spcBef>
              <a:spcAft>
                <a:spcPts val="0"/>
              </a:spcAft>
              <a:buClr>
                <a:srgbClr val="002060"/>
              </a:buClr>
              <a:buSzTx/>
              <a:buFont typeface="Arial" panose="020B0604020202020204" pitchFamily="34" charset="0"/>
              <a:buNone/>
              <a:tabLst/>
              <a:defRPr/>
            </a:pPr>
            <a:endParaRPr kumimoji="0" lang="de-DE" altLang="de-DE"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11112" marR="0" lvl="1" indent="0" algn="l" defTabSz="914400" rtl="0" eaLnBrk="1" fontAlgn="auto" latinLnBrk="0" hangingPunct="1">
              <a:lnSpc>
                <a:spcPct val="90000"/>
              </a:lnSpc>
              <a:spcBef>
                <a:spcPts val="1000"/>
              </a:spcBef>
              <a:spcAft>
                <a:spcPts val="0"/>
              </a:spcAft>
              <a:buClr>
                <a:srgbClr val="002060"/>
              </a:buClr>
              <a:buSzTx/>
              <a:buFont typeface="Arial" panose="020B0604020202020204" pitchFamily="34" charset="0"/>
              <a:buNone/>
              <a:tabLst/>
              <a:defRPr/>
            </a:pPr>
            <a:endParaRPr kumimoji="0" lang="de-DE" altLang="de-DE"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dirty="0">
                <a:solidFill>
                  <a:srgbClr val="002060"/>
                </a:solidFill>
                <a:latin typeface="Arial" panose="020B0604020202020204" pitchFamily="34" charset="0"/>
                <a:cs typeface="Arial" panose="020B0604020202020204" pitchFamily="34" charset="0"/>
              </a:rPr>
              <a:t>5</a:t>
            </a:r>
            <a:r>
              <a:rPr kumimoji="0" lang="de-DE" sz="24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 Unfallversicherungsschutz bei Dienstsport</a:t>
            </a:r>
          </a:p>
        </p:txBody>
      </p:sp>
      <p:sp>
        <p:nvSpPr>
          <p:cNvPr id="5" name="Rectangle 3">
            <a:extLst>
              <a:ext uri="{FF2B5EF4-FFF2-40B4-BE49-F238E27FC236}">
                <a16:creationId xmlns:a16="http://schemas.microsoft.com/office/drawing/2014/main" id="{5343BC5E-9B5E-4FD7-9362-F534C073F9CD}"/>
              </a:ext>
            </a:extLst>
          </p:cNvPr>
          <p:cNvSpPr txBox="1">
            <a:spLocks noChangeArrowheads="1"/>
          </p:cNvSpPr>
          <p:nvPr/>
        </p:nvSpPr>
        <p:spPr>
          <a:xfrm>
            <a:off x="599906" y="1681164"/>
            <a:ext cx="8169340" cy="47136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0100" marR="0" lvl="0" indent="-457200" algn="l" defTabSz="914400" rtl="0" eaLnBrk="1" fontAlgn="auto" latinLnBrk="0" hangingPunct="1">
              <a:lnSpc>
                <a:spcPct val="120000"/>
              </a:lnSpc>
              <a:spcBef>
                <a:spcPts val="1000"/>
              </a:spcBef>
              <a:spcAft>
                <a:spcPts val="0"/>
              </a:spcAft>
              <a:buClrTx/>
              <a:buSzTx/>
              <a:buFont typeface="Symbol" panose="05050102010706020507" pitchFamily="18" charset="2"/>
              <a:buChar char="-"/>
              <a:tabLst/>
              <a:defRPr/>
            </a:pPr>
            <a:r>
              <a:rPr kumimoji="0" lang="de-DE" alt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Versicherte Tätigkeit</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Es muss sich um Dienstsport handeln und erkennbar sein (Sinnhaftigkeit und Zielsetzung).</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Dienstsport muss klaren organisatorischen Bezug zur Freiwilligen Feuerwehr haben</a:t>
            </a:r>
            <a:r>
              <a:rPr lang="de-DE" sz="1600" dirty="0">
                <a:solidFill>
                  <a:prstClr val="black">
                    <a:lumMod val="75000"/>
                    <a:lumOff val="25000"/>
                  </a:prstClr>
                </a:solidFill>
                <a:latin typeface="Arial" panose="020B0604020202020204" pitchFamily="34" charset="0"/>
                <a:cs typeface="Arial" panose="020B0604020202020204" pitchFamily="34" charset="0"/>
              </a:rPr>
              <a:t> (v</a:t>
            </a: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on der Feuerwehr für die Feuerwehr), gilt auch für Wettbewerbsformen z. B. Feuerwehr-Fitness-Läufe, Ballsportturniere, feuerwehrtechnische Wettbewerbe, Leistungsvergleiche oder Ähnliches.</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Offizielle Ausschreibung und Anmeldung über die Wehrführung.</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Erhalt und Förderung von Fitness und Gesundheit.</a:t>
            </a:r>
          </a:p>
          <a:p>
            <a:pPr marL="440100" marR="0" lvl="0" indent="-457200" algn="l" defTabSz="914400" rtl="0" eaLnBrk="1" fontAlgn="auto" latinLnBrk="0" hangingPunct="1">
              <a:lnSpc>
                <a:spcPct val="120000"/>
              </a:lnSpc>
              <a:spcBef>
                <a:spcPts val="1000"/>
              </a:spcBef>
              <a:spcAft>
                <a:spcPts val="0"/>
              </a:spcAft>
              <a:buClrTx/>
              <a:buSzTx/>
              <a:buFont typeface="Symbol" panose="05050102010706020507" pitchFamily="18" charset="2"/>
              <a:buChar char="-"/>
              <a:tabLst/>
              <a:defRPr/>
            </a:pPr>
            <a:r>
              <a:rPr kumimoji="0" lang="de-DE" alt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Nicht-versicherte Tätigkeit</a:t>
            </a:r>
            <a:endPar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Private Aktivitäten, feuerwehrfremde Sportprogramme oder </a:t>
            </a:r>
            <a:b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-wettbewerbe</a:t>
            </a:r>
          </a:p>
        </p:txBody>
      </p:sp>
      <p:sp>
        <p:nvSpPr>
          <p:cNvPr id="2" name="Foliennummernplatzhalter 1">
            <a:extLst>
              <a:ext uri="{FF2B5EF4-FFF2-40B4-BE49-F238E27FC236}">
                <a16:creationId xmlns:a16="http://schemas.microsoft.com/office/drawing/2014/main" id="{09C77A91-9331-DD17-8E2A-58B0CF1FD271}"/>
              </a:ext>
            </a:extLst>
          </p:cNvPr>
          <p:cNvSpPr>
            <a:spLocks noGrp="1"/>
          </p:cNvSpPr>
          <p:nvPr>
            <p:ph type="sldNum" sz="quarter" idx="12"/>
          </p:nvPr>
        </p:nvSpPr>
        <p:spPr/>
        <p:txBody>
          <a:bodyPr/>
          <a:lstStyle/>
          <a:p>
            <a:fld id="{294FB65C-F205-7346-ACE0-FAF43E12CB59}" type="slidenum">
              <a:rPr lang="de-DE" smtClean="0"/>
              <a:pPr/>
              <a:t>11</a:t>
            </a:fld>
            <a:endParaRPr lang="de-DE" dirty="0"/>
          </a:p>
        </p:txBody>
      </p:sp>
      <p:sp>
        <p:nvSpPr>
          <p:cNvPr id="3" name="Textfeld 2">
            <a:extLst>
              <a:ext uri="{FF2B5EF4-FFF2-40B4-BE49-F238E27FC236}">
                <a16:creationId xmlns:a16="http://schemas.microsoft.com/office/drawing/2014/main" id="{30C8C839-9AC7-FEB0-78FF-9C062F25FA9F}"/>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3976548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785986"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marR="0" lvl="1" indent="0" algn="l" defTabSz="914400" rtl="0" eaLnBrk="1" fontAlgn="auto" latinLnBrk="0" hangingPunct="1">
              <a:lnSpc>
                <a:spcPct val="90000"/>
              </a:lnSpc>
              <a:spcBef>
                <a:spcPts val="1000"/>
              </a:spcBef>
              <a:spcAft>
                <a:spcPts val="0"/>
              </a:spcAft>
              <a:buClr>
                <a:srgbClr val="002060"/>
              </a:buClr>
              <a:buSzTx/>
              <a:buFont typeface="Arial" panose="020B0604020202020204" pitchFamily="34" charset="0"/>
              <a:buNone/>
              <a:tabLst/>
              <a:defRPr/>
            </a:pPr>
            <a:endParaRPr kumimoji="0" lang="de-DE" altLang="de-DE"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11112" marR="0" lvl="1" indent="0" algn="l" defTabSz="914400" rtl="0" eaLnBrk="1" fontAlgn="auto" latinLnBrk="0" hangingPunct="1">
              <a:lnSpc>
                <a:spcPct val="90000"/>
              </a:lnSpc>
              <a:spcBef>
                <a:spcPts val="1000"/>
              </a:spcBef>
              <a:spcAft>
                <a:spcPts val="0"/>
              </a:spcAft>
              <a:buClr>
                <a:srgbClr val="002060"/>
              </a:buClr>
              <a:buSzTx/>
              <a:buFont typeface="Arial" panose="020B0604020202020204" pitchFamily="34" charset="0"/>
              <a:buNone/>
              <a:tabLst/>
              <a:defRPr/>
            </a:pPr>
            <a:endParaRPr kumimoji="0" lang="de-DE" altLang="de-DE"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dirty="0">
                <a:solidFill>
                  <a:srgbClr val="002060"/>
                </a:solidFill>
                <a:latin typeface="Arial" panose="020B0604020202020204" pitchFamily="34" charset="0"/>
                <a:cs typeface="Arial" panose="020B0604020202020204" pitchFamily="34" charset="0"/>
              </a:rPr>
              <a:t>5</a:t>
            </a:r>
            <a:r>
              <a:rPr kumimoji="0" lang="de-DE" sz="24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 Unfallversicherungsschutz bei Dienstsport</a:t>
            </a:r>
          </a:p>
        </p:txBody>
      </p:sp>
      <p:sp>
        <p:nvSpPr>
          <p:cNvPr id="5" name="Rectangle 3">
            <a:extLst>
              <a:ext uri="{FF2B5EF4-FFF2-40B4-BE49-F238E27FC236}">
                <a16:creationId xmlns:a16="http://schemas.microsoft.com/office/drawing/2014/main" id="{5343BC5E-9B5E-4FD7-9362-F534C073F9CD}"/>
              </a:ext>
            </a:extLst>
          </p:cNvPr>
          <p:cNvSpPr txBox="1">
            <a:spLocks noChangeArrowheads="1"/>
          </p:cNvSpPr>
          <p:nvPr/>
        </p:nvSpPr>
        <p:spPr>
          <a:xfrm>
            <a:off x="599906" y="1681164"/>
            <a:ext cx="8169340" cy="50788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0100" marR="0" lvl="0" indent="-457200" algn="l" defTabSz="914400" rtl="0" eaLnBrk="1" fontAlgn="auto" latinLnBrk="0" hangingPunct="1">
              <a:lnSpc>
                <a:spcPct val="120000"/>
              </a:lnSpc>
              <a:spcBef>
                <a:spcPts val="1000"/>
              </a:spcBef>
              <a:spcAft>
                <a:spcPts val="0"/>
              </a:spcAft>
              <a:buClrTx/>
              <a:buSzTx/>
              <a:buFont typeface="Symbol" panose="05050102010706020507" pitchFamily="18" charset="2"/>
              <a:buChar char="-"/>
              <a:tabLst/>
              <a:defRPr/>
            </a:pPr>
            <a:r>
              <a:rPr kumimoji="0" lang="de-DE" alt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Versicherte Tätigkeit, Beispiele: </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Schwimmen, Laufen, Kraftzirkeltraining </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Mannschaftssportarten: u. a. Fußball, Volleyball, Brennball, kleinere Spiele</a:t>
            </a:r>
          </a:p>
          <a:p>
            <a:pPr marL="440100" marR="0" lvl="0" indent="-457200" algn="l" defTabSz="914400" rtl="0" eaLnBrk="1" fontAlgn="auto" latinLnBrk="0" hangingPunct="1">
              <a:lnSpc>
                <a:spcPct val="120000"/>
              </a:lnSpc>
              <a:spcBef>
                <a:spcPts val="1000"/>
              </a:spcBef>
              <a:spcAft>
                <a:spcPts val="0"/>
              </a:spcAft>
              <a:buClrTx/>
              <a:buSzTx/>
              <a:buFont typeface="Symbol" panose="05050102010706020507" pitchFamily="18" charset="2"/>
              <a:buChar char="-"/>
              <a:tabLst/>
              <a:defRPr/>
            </a:pPr>
            <a:r>
              <a:rPr kumimoji="0" lang="de-DE" alt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Nicht-versicherte Tätigkeit, Beispiele:</a:t>
            </a:r>
            <a:endPar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Extremsportarten  </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Sporttreiben einzelner Personen</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Übungen, Spiele und Turnierformen mit Gaudi- bzw. Spaßcharakter</a:t>
            </a:r>
          </a:p>
          <a:p>
            <a:pPr marL="0" marR="0" lvl="0" indent="-1710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Einzelfälle oder Besonderheiten </a:t>
            </a:r>
            <a:r>
              <a:rPr kumimoji="0" lang="de-DE" sz="1600" b="0" i="0" u="sng"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vorab</a:t>
            </a: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mit dem Unfallversicherungsträger abstimmen!</a:t>
            </a:r>
          </a:p>
          <a:p>
            <a:pPr marL="440100" marR="0" lvl="0" indent="-457200" algn="l" defTabSz="914400" rtl="0" eaLnBrk="1" fontAlgn="auto" latinLnBrk="0" hangingPunct="1">
              <a:lnSpc>
                <a:spcPct val="120000"/>
              </a:lnSpc>
              <a:spcBef>
                <a:spcPts val="1000"/>
              </a:spcBef>
              <a:spcAft>
                <a:spcPts val="0"/>
              </a:spcAft>
              <a:buClrTx/>
              <a:buSzTx/>
              <a:buFont typeface="Symbol" panose="05050102010706020507" pitchFamily="18" charset="2"/>
              <a:buChar char="-"/>
              <a:tabLst/>
              <a:defRPr/>
            </a:pPr>
            <a:r>
              <a:rPr kumimoji="0" 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Versicherte Personen</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Angehörige der Einsatz-, Jugend-, Kinder- und Alters-/Ehrenabteilung</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endParaRPr kumimoji="0" 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2" name="Foliennummernplatzhalter 1">
            <a:extLst>
              <a:ext uri="{FF2B5EF4-FFF2-40B4-BE49-F238E27FC236}">
                <a16:creationId xmlns:a16="http://schemas.microsoft.com/office/drawing/2014/main" id="{F88EB74F-333B-C8FD-FE23-F87B739DDBC9}"/>
              </a:ext>
            </a:extLst>
          </p:cNvPr>
          <p:cNvSpPr>
            <a:spLocks noGrp="1"/>
          </p:cNvSpPr>
          <p:nvPr>
            <p:ph type="sldNum" sz="quarter" idx="12"/>
          </p:nvPr>
        </p:nvSpPr>
        <p:spPr/>
        <p:txBody>
          <a:bodyPr/>
          <a:lstStyle/>
          <a:p>
            <a:fld id="{294FB65C-F205-7346-ACE0-FAF43E12CB59}" type="slidenum">
              <a:rPr lang="de-DE" smtClean="0"/>
              <a:pPr/>
              <a:t>12</a:t>
            </a:fld>
            <a:endParaRPr lang="de-DE" dirty="0"/>
          </a:p>
        </p:txBody>
      </p:sp>
      <p:sp>
        <p:nvSpPr>
          <p:cNvPr id="3" name="Textfeld 2">
            <a:extLst>
              <a:ext uri="{FF2B5EF4-FFF2-40B4-BE49-F238E27FC236}">
                <a16:creationId xmlns:a16="http://schemas.microsoft.com/office/drawing/2014/main" id="{80C038F3-C19F-CF5A-B57D-2FDFF6C8198B}"/>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287448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cs typeface="Arial" panose="020B0604020202020204" pitchFamily="34" charset="0"/>
              </a:rPr>
              <a:t>6. Unfallprävention und Erste Hilfe</a:t>
            </a: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393554" cy="446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1800" dirty="0">
                <a:solidFill>
                  <a:schemeClr val="tx1">
                    <a:lumMod val="75000"/>
                    <a:lumOff val="25000"/>
                  </a:schemeClr>
                </a:solidFill>
                <a:latin typeface="Arial" panose="020B0604020202020204" pitchFamily="34" charset="0"/>
                <a:cs typeface="Arial" panose="020B0604020202020204" pitchFamily="34" charset="0"/>
              </a:rPr>
              <a:t>Auswahl des Sportprogramms</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Sind die Übungen bzw. die Programminhalte geeignet, das Ziel der Sporteinheit zu erreichen?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Sind durch die Übungen bzw. die Programminhalte Überbelastungen der Teilnehmenden möglich?</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Bestehen bei den Übungen relevante Unfallrisiken?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„Fair-Play“ bei Mannschaftssportarten an oberster Stelle</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Aufwärmphase zwingend notwendig, um sich körperlich und mental auf die bevorstehende Trainingseinheit vorzubereiten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Muskeln und Gelenke werden erwärmt und geschmeidig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Kreislauf wird angekurbelt, der Körper auf Höchstleistungen vorbereitet</a:t>
            </a:r>
          </a:p>
        </p:txBody>
      </p:sp>
      <p:sp>
        <p:nvSpPr>
          <p:cNvPr id="2" name="Foliennummernplatzhalter 1">
            <a:extLst>
              <a:ext uri="{FF2B5EF4-FFF2-40B4-BE49-F238E27FC236}">
                <a16:creationId xmlns:a16="http://schemas.microsoft.com/office/drawing/2014/main" id="{31CB7C73-01F1-F0A1-7E0A-2DA8B28549FD}"/>
              </a:ext>
            </a:extLst>
          </p:cNvPr>
          <p:cNvSpPr>
            <a:spLocks noGrp="1"/>
          </p:cNvSpPr>
          <p:nvPr>
            <p:ph type="sldNum" sz="quarter" idx="12"/>
          </p:nvPr>
        </p:nvSpPr>
        <p:spPr/>
        <p:txBody>
          <a:bodyPr/>
          <a:lstStyle/>
          <a:p>
            <a:fld id="{294FB65C-F205-7346-ACE0-FAF43E12CB59}" type="slidenum">
              <a:rPr lang="de-DE" smtClean="0"/>
              <a:pPr/>
              <a:t>13</a:t>
            </a:fld>
            <a:endParaRPr lang="de-DE" dirty="0"/>
          </a:p>
        </p:txBody>
      </p:sp>
      <p:sp>
        <p:nvSpPr>
          <p:cNvPr id="3" name="Textfeld 2">
            <a:extLst>
              <a:ext uri="{FF2B5EF4-FFF2-40B4-BE49-F238E27FC236}">
                <a16:creationId xmlns:a16="http://schemas.microsoft.com/office/drawing/2014/main" id="{8252C53E-1481-B2D0-DEB8-027DBAD1332E}"/>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1990764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marR="0" lvl="1" indent="0" algn="l" defTabSz="914400" rtl="0" eaLnBrk="1" fontAlgn="auto" latinLnBrk="0" hangingPunct="1">
              <a:lnSpc>
                <a:spcPct val="90000"/>
              </a:lnSpc>
              <a:spcBef>
                <a:spcPts val="1000"/>
              </a:spcBef>
              <a:spcAft>
                <a:spcPts val="0"/>
              </a:spcAft>
              <a:buClr>
                <a:srgbClr val="002060"/>
              </a:buClr>
              <a:buSzTx/>
              <a:buFont typeface="Arial" panose="020B0604020202020204" pitchFamily="34" charset="0"/>
              <a:buNone/>
              <a:tabLst/>
              <a:defRPr/>
            </a:pPr>
            <a:endParaRPr kumimoji="0" lang="de-DE" altLang="de-DE"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11112" marR="0" lvl="1" indent="0" algn="l" defTabSz="914400" rtl="0" eaLnBrk="1" fontAlgn="auto" latinLnBrk="0" hangingPunct="1">
              <a:lnSpc>
                <a:spcPct val="90000"/>
              </a:lnSpc>
              <a:spcBef>
                <a:spcPts val="1000"/>
              </a:spcBef>
              <a:spcAft>
                <a:spcPts val="0"/>
              </a:spcAft>
              <a:buClr>
                <a:srgbClr val="002060"/>
              </a:buClr>
              <a:buSzTx/>
              <a:buFont typeface="Arial" panose="020B0604020202020204" pitchFamily="34" charset="0"/>
              <a:buNone/>
              <a:tabLst/>
              <a:defRPr/>
            </a:pPr>
            <a:endParaRPr kumimoji="0" lang="de-DE" altLang="de-DE"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dirty="0">
                <a:solidFill>
                  <a:srgbClr val="002060"/>
                </a:solidFill>
                <a:latin typeface="Arial" panose="020B0604020202020204" pitchFamily="34" charset="0"/>
                <a:cs typeface="Arial" panose="020B0604020202020204" pitchFamily="34" charset="0"/>
              </a:rPr>
              <a:t>6</a:t>
            </a:r>
            <a:r>
              <a:rPr kumimoji="0" lang="de-DE" sz="24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 Unfallprävention und Erste Hilfe</a:t>
            </a: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393554" cy="446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de-DE" altLang="de-DE"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Vor Aufnahme des Dienstsports Teilnehmende sensibilisieren</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alt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Teilnehmende für das bevorstehende Sportprogramm vorbereiten</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alt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auf mögliche Belastungen hinweisen</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alt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Bei Teilnehmenden mit bestimmten Vorerkrankungen darauf hinweisen, dass einige Erkrankungen möglicherweise ein Ausschlusskriterium für eine Teilnahme darstellen können:</a:t>
            </a:r>
          </a:p>
          <a:p>
            <a:pPr marL="1354500" marR="0" lvl="2"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altLang="de-DE"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Herzinfarkt, Herz-Rhythmus-Störungen, Herzbeschwerden, Schlaganfall, Bluthochdruck, Zuckerkrankheit, Fettstoffwechselstörung, erhebliches Übergewicht, bekannte Vorschäden an Bändern, Sehnen, Muskeln, Knorpeln, Gelenken, Wirbelsäule, Knochen</a:t>
            </a:r>
            <a:br>
              <a:rPr kumimoji="0" lang="de-DE" altLang="de-DE"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br>
            <a:r>
              <a:rPr kumimoji="0" lang="de-DE" altLang="de-DE"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(wenn eine oder mehrere Erkrankungen/Leiden vorhanden sind, sollte mit dem behandelnden Arzt/Ärztin Rücksprache gehalten werden, bevor mit dem Training begonnen wird)</a:t>
            </a:r>
          </a:p>
        </p:txBody>
      </p:sp>
      <p:sp>
        <p:nvSpPr>
          <p:cNvPr id="2" name="Foliennummernplatzhalter 1">
            <a:extLst>
              <a:ext uri="{FF2B5EF4-FFF2-40B4-BE49-F238E27FC236}">
                <a16:creationId xmlns:a16="http://schemas.microsoft.com/office/drawing/2014/main" id="{C043591A-AD95-EAFB-2E39-5E1C2C6C411C}"/>
              </a:ext>
            </a:extLst>
          </p:cNvPr>
          <p:cNvSpPr>
            <a:spLocks noGrp="1"/>
          </p:cNvSpPr>
          <p:nvPr>
            <p:ph type="sldNum" sz="quarter" idx="12"/>
          </p:nvPr>
        </p:nvSpPr>
        <p:spPr/>
        <p:txBody>
          <a:bodyPr/>
          <a:lstStyle/>
          <a:p>
            <a:fld id="{294FB65C-F205-7346-ACE0-FAF43E12CB59}" type="slidenum">
              <a:rPr lang="de-DE" smtClean="0"/>
              <a:pPr/>
              <a:t>14</a:t>
            </a:fld>
            <a:endParaRPr lang="de-DE" dirty="0"/>
          </a:p>
        </p:txBody>
      </p:sp>
      <p:sp>
        <p:nvSpPr>
          <p:cNvPr id="3" name="Textfeld 2">
            <a:extLst>
              <a:ext uri="{FF2B5EF4-FFF2-40B4-BE49-F238E27FC236}">
                <a16:creationId xmlns:a16="http://schemas.microsoft.com/office/drawing/2014/main" id="{F8A300FF-0D96-47B5-8458-7C18296234C4}"/>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4050493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marR="0" lvl="1" indent="0" algn="l" defTabSz="914400" rtl="0" eaLnBrk="1" fontAlgn="auto" latinLnBrk="0" hangingPunct="1">
              <a:lnSpc>
                <a:spcPct val="90000"/>
              </a:lnSpc>
              <a:spcBef>
                <a:spcPts val="1000"/>
              </a:spcBef>
              <a:spcAft>
                <a:spcPts val="0"/>
              </a:spcAft>
              <a:buClr>
                <a:srgbClr val="002060"/>
              </a:buClr>
              <a:buSzTx/>
              <a:buFont typeface="Arial" panose="020B0604020202020204" pitchFamily="34" charset="0"/>
              <a:buNone/>
              <a:tabLst/>
              <a:defRPr/>
            </a:pPr>
            <a:endParaRPr kumimoji="0" lang="de-DE" altLang="de-DE"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11112" marR="0" lvl="1" indent="0" algn="l" defTabSz="914400" rtl="0" eaLnBrk="1" fontAlgn="auto" latinLnBrk="0" hangingPunct="1">
              <a:lnSpc>
                <a:spcPct val="90000"/>
              </a:lnSpc>
              <a:spcBef>
                <a:spcPts val="1000"/>
              </a:spcBef>
              <a:spcAft>
                <a:spcPts val="0"/>
              </a:spcAft>
              <a:buClr>
                <a:srgbClr val="002060"/>
              </a:buClr>
              <a:buSzTx/>
              <a:buFont typeface="Arial" panose="020B0604020202020204" pitchFamily="34" charset="0"/>
              <a:buNone/>
              <a:tabLst/>
              <a:defRPr/>
            </a:pPr>
            <a:endParaRPr kumimoji="0" lang="de-DE" altLang="de-DE"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dirty="0">
                <a:solidFill>
                  <a:srgbClr val="002060"/>
                </a:solidFill>
                <a:latin typeface="Arial" panose="020B0604020202020204" pitchFamily="34" charset="0"/>
                <a:cs typeface="Arial" panose="020B0604020202020204" pitchFamily="34" charset="0"/>
              </a:rPr>
              <a:t>6</a:t>
            </a:r>
            <a:r>
              <a:rPr kumimoji="0" lang="de-DE" sz="24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 Unfallprävention und Erste Hilfe</a:t>
            </a: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393554" cy="453833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de-DE" altLang="de-DE" sz="2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Kurzcheck bei Sport in der Halle</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alt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Funktioniert das Hallenlicht und sind die Tore geschlossen?</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alt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Beschaffenheit des Hallenbodens prüfen, Stolperfallen beseitigt? </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alt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(Funktions- und) Sichtprüfung der Turn- und Gymnastikgeräte</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alt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Verstellmechanismen in Ordnung? Arretierungen/Bremsen funktionieren?</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alt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Ist bei Parcours oder Wettbewerbsspielen ausreichend Platz eingeplant worden?</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alt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Sind ggf. genügend Matten als Auffang- bzw. Sicherheitszone eingeplant?</a:t>
            </a:r>
          </a:p>
          <a:p>
            <a:pPr marL="440100" marR="0" lvl="1" indent="0" algn="l" defTabSz="914400" rtl="0" eaLnBrk="1" fontAlgn="auto" latinLnBrk="0" hangingPunct="1">
              <a:lnSpc>
                <a:spcPct val="120000"/>
              </a:lnSpc>
              <a:spcBef>
                <a:spcPts val="500"/>
              </a:spcBef>
              <a:spcAft>
                <a:spcPts val="0"/>
              </a:spcAft>
              <a:buClrTx/>
              <a:buSzTx/>
              <a:buNone/>
              <a:tabLst/>
              <a:defRPr/>
            </a:pPr>
            <a:endParaRPr kumimoji="0" lang="de-DE" alt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de-DE" altLang="de-DE" sz="2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Kurzcheck bei Sport im Freigelände</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alt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Tageszeit (Sonnenlicht, ggf. künstliche Beleuchtung/Flutlichtmasten), Witterung</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alt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Untergrundbeschaffenheit (Unterschiede Sportplatz, Parkgelände, Wald, etc.)</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alt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Stolperfallen in der freien Umgebung</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alt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Geräte bzw. Tore überprüfen auf Standsicherheit</a:t>
            </a:r>
          </a:p>
          <a:p>
            <a:pPr marL="897300" marR="0" lvl="1" indent="-457200" algn="l" defTabSz="914400" rtl="0" eaLnBrk="1" fontAlgn="auto" latinLnBrk="0" hangingPunct="1">
              <a:lnSpc>
                <a:spcPct val="120000"/>
              </a:lnSpc>
              <a:spcBef>
                <a:spcPts val="500"/>
              </a:spcBef>
              <a:spcAft>
                <a:spcPts val="0"/>
              </a:spcAft>
              <a:buClrTx/>
              <a:buSzTx/>
              <a:buFont typeface="Wingdings" panose="05000000000000000000" pitchFamily="2" charset="2"/>
              <a:buChar char="§"/>
              <a:tabLst/>
              <a:defRPr/>
            </a:pPr>
            <a:r>
              <a:rPr kumimoji="0" lang="de-DE" altLang="de-DE"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Umgebung des Trainingsplatzes bzw. der Trainingsstätte in Augenschein nehmen (Teilnahme am öffentlichen Verkehrsraum geplant? Gewässer? etc.)</a:t>
            </a:r>
            <a:endParaRPr kumimoji="0" lang="de-DE" altLang="de-DE"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 name="Foliennummernplatzhalter 1">
            <a:extLst>
              <a:ext uri="{FF2B5EF4-FFF2-40B4-BE49-F238E27FC236}">
                <a16:creationId xmlns:a16="http://schemas.microsoft.com/office/drawing/2014/main" id="{9D26DC7D-6E84-C66A-370F-B504752C50BE}"/>
              </a:ext>
            </a:extLst>
          </p:cNvPr>
          <p:cNvSpPr>
            <a:spLocks noGrp="1"/>
          </p:cNvSpPr>
          <p:nvPr>
            <p:ph type="sldNum" sz="quarter" idx="12"/>
          </p:nvPr>
        </p:nvSpPr>
        <p:spPr/>
        <p:txBody>
          <a:bodyPr/>
          <a:lstStyle/>
          <a:p>
            <a:fld id="{294FB65C-F205-7346-ACE0-FAF43E12CB59}" type="slidenum">
              <a:rPr lang="de-DE" smtClean="0"/>
              <a:pPr/>
              <a:t>15</a:t>
            </a:fld>
            <a:endParaRPr lang="de-DE" dirty="0"/>
          </a:p>
        </p:txBody>
      </p:sp>
      <p:sp>
        <p:nvSpPr>
          <p:cNvPr id="3" name="Textfeld 2">
            <a:extLst>
              <a:ext uri="{FF2B5EF4-FFF2-40B4-BE49-F238E27FC236}">
                <a16:creationId xmlns:a16="http://schemas.microsoft.com/office/drawing/2014/main" id="{CCC881DC-3490-B10C-0D7B-794976AD0E2E}"/>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308950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cs typeface="Arial" panose="020B0604020202020204" pitchFamily="34" charset="0"/>
              </a:rPr>
              <a:t>6. Unfallprävention und Erste Hilfe</a:t>
            </a: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393554" cy="446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1800" dirty="0">
                <a:solidFill>
                  <a:schemeClr val="tx1">
                    <a:lumMod val="75000"/>
                    <a:lumOff val="25000"/>
                  </a:schemeClr>
                </a:solidFill>
                <a:latin typeface="Arial" panose="020B0604020202020204" pitchFamily="34" charset="0"/>
                <a:cs typeface="Arial" panose="020B0604020202020204" pitchFamily="34" charset="0"/>
              </a:rPr>
              <a:t>Ausrüstung und Vorbereitung</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Schmuck und Uhren müssen abgelegt und Piercings abgeklebt werden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Funktionelle Sportbekleidung und Sportschuhe sollten für den entsprechenden Dienstsport geeignet sein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je nach Witterungsbedingungen und Saison spezielle zusätzliche Bekleidung tragen (bspw. Jacke im Winter, Basecap im Sommer)</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entsprechende Schutzausrüstung ist zu tragen (bspw. Protektoren beim Inline-Skaten, Handschuhe und Helm beim Radfahren oder Schienbeinschoner beim Fußballspielen)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Getränke (in ausreichender Menge) und Handtuch  </a:t>
            </a:r>
          </a:p>
        </p:txBody>
      </p:sp>
      <p:sp>
        <p:nvSpPr>
          <p:cNvPr id="2" name="Foliennummernplatzhalter 1">
            <a:extLst>
              <a:ext uri="{FF2B5EF4-FFF2-40B4-BE49-F238E27FC236}">
                <a16:creationId xmlns:a16="http://schemas.microsoft.com/office/drawing/2014/main" id="{A6F75A2D-57CB-B38E-EE01-1355F08F04BF}"/>
              </a:ext>
            </a:extLst>
          </p:cNvPr>
          <p:cNvSpPr>
            <a:spLocks noGrp="1"/>
          </p:cNvSpPr>
          <p:nvPr>
            <p:ph type="sldNum" sz="quarter" idx="12"/>
          </p:nvPr>
        </p:nvSpPr>
        <p:spPr/>
        <p:txBody>
          <a:bodyPr/>
          <a:lstStyle/>
          <a:p>
            <a:fld id="{294FB65C-F205-7346-ACE0-FAF43E12CB59}" type="slidenum">
              <a:rPr lang="de-DE" smtClean="0"/>
              <a:pPr/>
              <a:t>16</a:t>
            </a:fld>
            <a:endParaRPr lang="de-DE" dirty="0"/>
          </a:p>
        </p:txBody>
      </p:sp>
      <p:sp>
        <p:nvSpPr>
          <p:cNvPr id="3" name="Textfeld 2">
            <a:extLst>
              <a:ext uri="{FF2B5EF4-FFF2-40B4-BE49-F238E27FC236}">
                <a16:creationId xmlns:a16="http://schemas.microsoft.com/office/drawing/2014/main" id="{E289D68A-6977-4FD2-54B9-E3C4FF580C21}"/>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2623374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cs typeface="Arial" panose="020B0604020202020204" pitchFamily="34" charset="0"/>
              </a:rPr>
              <a:t>6. Unfallprävention und Erste Hilfe</a:t>
            </a: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393554" cy="446231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1900" dirty="0">
                <a:solidFill>
                  <a:schemeClr val="tx1">
                    <a:lumMod val="75000"/>
                    <a:lumOff val="25000"/>
                  </a:schemeClr>
                </a:solidFill>
                <a:latin typeface="Arial" panose="020B0604020202020204" pitchFamily="34" charset="0"/>
                <a:cs typeface="Arial" panose="020B0604020202020204" pitchFamily="34" charset="0"/>
              </a:rPr>
              <a:t>Notfallmanagement</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Notfall-Prozedere vorab durchsprechen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Funktionierendes Mobil-/Festnetztelefon in der Nähe bereithalten, um im Notfall schnell Hilfe zu organisieren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ist kein eigener Erste-Hilfe-Koffer (DIN 13157) vorhanden, muss sichergestellt werden, dass sich der nächste Erste-Hilfe-Kasten o.ä. in der Sporthalle bzw. auf dem Sport-/Trainingsgelände in Reichweite befindet, Inhalt prüfen </a:t>
            </a:r>
          </a:p>
          <a:p>
            <a:pPr marL="0" indent="0">
              <a:lnSpc>
                <a:spcPct val="120000"/>
              </a:lnSpc>
              <a:buNone/>
            </a:pPr>
            <a:r>
              <a:rPr lang="de-DE" altLang="de-DE" sz="1900" dirty="0">
                <a:solidFill>
                  <a:schemeClr val="tx1">
                    <a:lumMod val="75000"/>
                    <a:lumOff val="25000"/>
                  </a:schemeClr>
                </a:solidFill>
                <a:latin typeface="Arial" panose="020B0604020202020204" pitchFamily="34" charset="0"/>
                <a:cs typeface="Arial" panose="020B0604020202020204" pitchFamily="34" charset="0"/>
              </a:rPr>
              <a:t>Maßnahmen nach einem Sportunfall</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erste Akut-Maßnahmen können im Einzelfall von Dienstsportteilnehmenden selbst durchgeführt werden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Nach dem Schema </a:t>
            </a:r>
            <a:r>
              <a:rPr lang="de-DE" altLang="de-DE" sz="1600" b="1" dirty="0">
                <a:solidFill>
                  <a:schemeClr val="tx1">
                    <a:lumMod val="75000"/>
                    <a:lumOff val="25000"/>
                  </a:schemeClr>
                </a:solidFill>
                <a:latin typeface="Arial" panose="020B0604020202020204" pitchFamily="34" charset="0"/>
                <a:cs typeface="Arial" panose="020B0604020202020204" pitchFamily="34" charset="0"/>
              </a:rPr>
              <a:t>P-E-C-H</a:t>
            </a:r>
            <a:r>
              <a:rPr lang="de-DE" altLang="de-DE" sz="1600" dirty="0">
                <a:solidFill>
                  <a:schemeClr val="tx1">
                    <a:lumMod val="75000"/>
                    <a:lumOff val="25000"/>
                  </a:schemeClr>
                </a:solidFill>
                <a:latin typeface="Arial" panose="020B0604020202020204" pitchFamily="34" charset="0"/>
                <a:cs typeface="Arial" panose="020B0604020202020204" pitchFamily="34" charset="0"/>
              </a:rPr>
              <a:t> vorgehen:</a:t>
            </a:r>
          </a:p>
          <a:p>
            <a:pPr marL="1354500" lvl="2" indent="-457200">
              <a:lnSpc>
                <a:spcPct val="120000"/>
              </a:lnSpc>
              <a:buFont typeface="Wingdings" panose="05000000000000000000" pitchFamily="2" charset="2"/>
              <a:buChar char="§"/>
            </a:pPr>
            <a:r>
              <a:rPr lang="de-DE" altLang="de-DE" sz="1200" b="1" dirty="0">
                <a:solidFill>
                  <a:schemeClr val="tx1">
                    <a:lumMod val="75000"/>
                    <a:lumOff val="25000"/>
                  </a:schemeClr>
                </a:solidFill>
                <a:latin typeface="Arial" panose="020B0604020202020204" pitchFamily="34" charset="0"/>
                <a:cs typeface="Arial" panose="020B0604020202020204" pitchFamily="34" charset="0"/>
              </a:rPr>
              <a:t>P</a:t>
            </a:r>
            <a:r>
              <a:rPr lang="de-DE" altLang="de-DE" sz="1200" dirty="0">
                <a:solidFill>
                  <a:schemeClr val="tx1">
                    <a:lumMod val="75000"/>
                    <a:lumOff val="25000"/>
                  </a:schemeClr>
                </a:solidFill>
                <a:latin typeface="Arial" panose="020B0604020202020204" pitchFamily="34" charset="0"/>
                <a:cs typeface="Arial" panose="020B0604020202020204" pitchFamily="34" charset="0"/>
              </a:rPr>
              <a:t>ause		das Training sofort abbrechen und das betroffene Körperteil ruhigstellen</a:t>
            </a:r>
          </a:p>
          <a:p>
            <a:pPr marL="1354500" lvl="2" indent="-457200">
              <a:lnSpc>
                <a:spcPct val="120000"/>
              </a:lnSpc>
              <a:buFont typeface="Wingdings" panose="05000000000000000000" pitchFamily="2" charset="2"/>
              <a:buChar char="§"/>
            </a:pPr>
            <a:r>
              <a:rPr lang="de-DE" altLang="de-DE" sz="1200" b="1" dirty="0">
                <a:solidFill>
                  <a:schemeClr val="tx1">
                    <a:lumMod val="75000"/>
                    <a:lumOff val="25000"/>
                  </a:schemeClr>
                </a:solidFill>
                <a:latin typeface="Arial" panose="020B0604020202020204" pitchFamily="34" charset="0"/>
                <a:cs typeface="Arial" panose="020B0604020202020204" pitchFamily="34" charset="0"/>
              </a:rPr>
              <a:t>E</a:t>
            </a:r>
            <a:r>
              <a:rPr lang="de-DE" altLang="de-DE" sz="1200" dirty="0">
                <a:solidFill>
                  <a:schemeClr val="tx1">
                    <a:lumMod val="75000"/>
                    <a:lumOff val="25000"/>
                  </a:schemeClr>
                </a:solidFill>
                <a:latin typeface="Arial" panose="020B0604020202020204" pitchFamily="34" charset="0"/>
                <a:cs typeface="Arial" panose="020B0604020202020204" pitchFamily="34" charset="0"/>
              </a:rPr>
              <a:t>is		sofortige Kühlung (mit Kühlkompressen o.ä.)</a:t>
            </a:r>
          </a:p>
          <a:p>
            <a:pPr marL="1354500" lvl="2" indent="-457200">
              <a:lnSpc>
                <a:spcPct val="120000"/>
              </a:lnSpc>
              <a:buFont typeface="Wingdings" panose="05000000000000000000" pitchFamily="2" charset="2"/>
              <a:buChar char="§"/>
            </a:pPr>
            <a:r>
              <a:rPr lang="de-DE" altLang="de-DE" sz="1200" b="1" dirty="0">
                <a:solidFill>
                  <a:schemeClr val="tx1">
                    <a:lumMod val="75000"/>
                    <a:lumOff val="25000"/>
                  </a:schemeClr>
                </a:solidFill>
                <a:latin typeface="Arial" panose="020B0604020202020204" pitchFamily="34" charset="0"/>
                <a:cs typeface="Arial" panose="020B0604020202020204" pitchFamily="34" charset="0"/>
              </a:rPr>
              <a:t>C</a:t>
            </a:r>
            <a:r>
              <a:rPr lang="de-DE" altLang="de-DE" sz="1200" dirty="0">
                <a:solidFill>
                  <a:schemeClr val="tx1">
                    <a:lumMod val="75000"/>
                    <a:lumOff val="25000"/>
                  </a:schemeClr>
                </a:solidFill>
                <a:latin typeface="Arial" panose="020B0604020202020204" pitchFamily="34" charset="0"/>
                <a:cs typeface="Arial" panose="020B0604020202020204" pitchFamily="34" charset="0"/>
              </a:rPr>
              <a:t>ompression	Druckverband anlegen</a:t>
            </a:r>
          </a:p>
          <a:p>
            <a:pPr marL="1354500" lvl="2" indent="-457200">
              <a:lnSpc>
                <a:spcPct val="120000"/>
              </a:lnSpc>
              <a:buFont typeface="Wingdings" panose="05000000000000000000" pitchFamily="2" charset="2"/>
              <a:buChar char="§"/>
            </a:pPr>
            <a:r>
              <a:rPr lang="de-DE" altLang="de-DE" sz="1200" b="1" dirty="0">
                <a:solidFill>
                  <a:schemeClr val="tx1">
                    <a:lumMod val="75000"/>
                    <a:lumOff val="25000"/>
                  </a:schemeClr>
                </a:solidFill>
                <a:latin typeface="Arial" panose="020B0604020202020204" pitchFamily="34" charset="0"/>
                <a:cs typeface="Arial" panose="020B0604020202020204" pitchFamily="34" charset="0"/>
              </a:rPr>
              <a:t>H</a:t>
            </a:r>
            <a:r>
              <a:rPr lang="de-DE" altLang="de-DE" sz="1200" dirty="0">
                <a:solidFill>
                  <a:schemeClr val="tx1">
                    <a:lumMod val="75000"/>
                    <a:lumOff val="25000"/>
                  </a:schemeClr>
                </a:solidFill>
                <a:latin typeface="Arial" panose="020B0604020202020204" pitchFamily="34" charset="0"/>
                <a:cs typeface="Arial" panose="020B0604020202020204" pitchFamily="34" charset="0"/>
              </a:rPr>
              <a:t>ochlagern	verletztes Körperteil auf Herzhöhe hochlagern, um ein Anschwellen vorzubeugen</a:t>
            </a:r>
          </a:p>
          <a:p>
            <a:pPr marL="897300" lvl="1" indent="-457200">
              <a:lnSpc>
                <a:spcPct val="120000"/>
              </a:lnSpc>
              <a:buFont typeface="Wingdings" panose="05000000000000000000" pitchFamily="2" charset="2"/>
              <a:buChar char="§"/>
            </a:pPr>
            <a:endParaRPr lang="de-DE" alt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Foliennummernplatzhalter 1">
            <a:extLst>
              <a:ext uri="{FF2B5EF4-FFF2-40B4-BE49-F238E27FC236}">
                <a16:creationId xmlns:a16="http://schemas.microsoft.com/office/drawing/2014/main" id="{9CB26160-2363-64EF-D2B6-B99D7FCCF707}"/>
              </a:ext>
            </a:extLst>
          </p:cNvPr>
          <p:cNvSpPr>
            <a:spLocks noGrp="1"/>
          </p:cNvSpPr>
          <p:nvPr>
            <p:ph type="sldNum" sz="quarter" idx="12"/>
          </p:nvPr>
        </p:nvSpPr>
        <p:spPr/>
        <p:txBody>
          <a:bodyPr/>
          <a:lstStyle/>
          <a:p>
            <a:fld id="{294FB65C-F205-7346-ACE0-FAF43E12CB59}" type="slidenum">
              <a:rPr lang="de-DE" smtClean="0"/>
              <a:pPr/>
              <a:t>17</a:t>
            </a:fld>
            <a:endParaRPr lang="de-DE" dirty="0"/>
          </a:p>
        </p:txBody>
      </p:sp>
      <p:sp>
        <p:nvSpPr>
          <p:cNvPr id="3" name="Textfeld 2">
            <a:extLst>
              <a:ext uri="{FF2B5EF4-FFF2-40B4-BE49-F238E27FC236}">
                <a16:creationId xmlns:a16="http://schemas.microsoft.com/office/drawing/2014/main" id="{5F5ACC13-4C2E-CF5B-F4F6-24BB230B8BED}"/>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3482172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cs typeface="Arial" panose="020B0604020202020204" pitchFamily="34" charset="0"/>
              </a:rPr>
              <a:t>7. Planung und Aufbau einer Trainingseinheit</a:t>
            </a: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287617" cy="46171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1900" dirty="0">
                <a:solidFill>
                  <a:schemeClr val="tx1">
                    <a:lumMod val="75000"/>
                    <a:lumOff val="25000"/>
                  </a:schemeClr>
                </a:solidFill>
                <a:latin typeface="Arial" panose="020B0604020202020204" pitchFamily="34" charset="0"/>
                <a:cs typeface="Arial" panose="020B0604020202020204" pitchFamily="34" charset="0"/>
              </a:rPr>
              <a:t>Grundsätzliches</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Allgemeine Grundsätze der Trainingslehre beachten und den feuerwehrspezifischen Anforderungen gerecht werden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Methodisch-didaktische Prinzipien beachten: </a:t>
            </a:r>
          </a:p>
          <a:p>
            <a:pPr marL="1354500" lvl="2" indent="-457200">
              <a:lnSpc>
                <a:spcPct val="120000"/>
              </a:lnSpc>
              <a:buFont typeface="Wingdings" panose="05000000000000000000" pitchFamily="2" charset="2"/>
              <a:buChar char="§"/>
            </a:pPr>
            <a:r>
              <a:rPr lang="de-DE" altLang="de-DE" sz="1200" dirty="0">
                <a:solidFill>
                  <a:schemeClr val="tx1">
                    <a:lumMod val="75000"/>
                    <a:lumOff val="25000"/>
                  </a:schemeClr>
                </a:solidFill>
                <a:latin typeface="Arial" panose="020B0604020202020204" pitchFamily="34" charset="0"/>
                <a:cs typeface="Arial" panose="020B0604020202020204" pitchFamily="34" charset="0"/>
              </a:rPr>
              <a:t>vom Bekannten zum Unbekannten</a:t>
            </a:r>
          </a:p>
          <a:p>
            <a:pPr marL="1354500" lvl="2" indent="-457200">
              <a:lnSpc>
                <a:spcPct val="120000"/>
              </a:lnSpc>
              <a:buFont typeface="Wingdings" panose="05000000000000000000" pitchFamily="2" charset="2"/>
              <a:buChar char="§"/>
            </a:pPr>
            <a:r>
              <a:rPr lang="de-DE" altLang="de-DE" sz="1200" dirty="0">
                <a:solidFill>
                  <a:schemeClr val="tx1">
                    <a:lumMod val="75000"/>
                    <a:lumOff val="25000"/>
                  </a:schemeClr>
                </a:solidFill>
                <a:latin typeface="Arial" panose="020B0604020202020204" pitchFamily="34" charset="0"/>
                <a:cs typeface="Arial" panose="020B0604020202020204" pitchFamily="34" charset="0"/>
              </a:rPr>
              <a:t>vom Leichten zum Schweren</a:t>
            </a:r>
          </a:p>
          <a:p>
            <a:pPr marL="1354500" lvl="2" indent="-457200">
              <a:lnSpc>
                <a:spcPct val="120000"/>
              </a:lnSpc>
              <a:buFont typeface="Wingdings" panose="05000000000000000000" pitchFamily="2" charset="2"/>
              <a:buChar char="§"/>
            </a:pPr>
            <a:r>
              <a:rPr lang="de-DE" altLang="de-DE" sz="1200" dirty="0">
                <a:solidFill>
                  <a:schemeClr val="tx1">
                    <a:lumMod val="75000"/>
                    <a:lumOff val="25000"/>
                  </a:schemeClr>
                </a:solidFill>
                <a:latin typeface="Arial" panose="020B0604020202020204" pitchFamily="34" charset="0"/>
                <a:cs typeface="Arial" panose="020B0604020202020204" pitchFamily="34" charset="0"/>
              </a:rPr>
              <a:t>vom Einfachen zum Komplexen</a:t>
            </a:r>
          </a:p>
          <a:p>
            <a:pPr marL="1354500" lvl="2" indent="-457200">
              <a:lnSpc>
                <a:spcPct val="120000"/>
              </a:lnSpc>
              <a:buFont typeface="Wingdings" panose="05000000000000000000" pitchFamily="2" charset="2"/>
              <a:buChar char="§"/>
            </a:pPr>
            <a:r>
              <a:rPr lang="de-DE" altLang="de-DE" sz="1200" dirty="0">
                <a:solidFill>
                  <a:schemeClr val="tx1">
                    <a:lumMod val="75000"/>
                    <a:lumOff val="25000"/>
                  </a:schemeClr>
                </a:solidFill>
                <a:latin typeface="Arial" panose="020B0604020202020204" pitchFamily="34" charset="0"/>
                <a:cs typeface="Arial" panose="020B0604020202020204" pitchFamily="34" charset="0"/>
              </a:rPr>
              <a:t>vom Langsamen zum Schnellen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die individuellen Voraussetzungen der Teilnehmenden berücksichtigen (keine Überforderung), damit sich ein optimaler Trainingseffekt aller Kameraden und Kameradinnen ergibt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Der Spaß darf natürlich nicht zu kurz kommen!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bei einer Trainingszeit von 45 Minuten ist eine inhaltliche Schwerpunktsetzung notwendig (Schwerpunktsetzung betrifft v.a. den Hauptteil des Trainings)</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90 Minuten Trainingszeit ermöglicht ein umfangreiches Programm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Programm muss flexibel an die Teilnehmendenzahl anzupassen sein</a:t>
            </a:r>
          </a:p>
        </p:txBody>
      </p:sp>
      <p:sp>
        <p:nvSpPr>
          <p:cNvPr id="2" name="Foliennummernplatzhalter 1">
            <a:extLst>
              <a:ext uri="{FF2B5EF4-FFF2-40B4-BE49-F238E27FC236}">
                <a16:creationId xmlns:a16="http://schemas.microsoft.com/office/drawing/2014/main" id="{20E2D61F-3BA8-5311-96B3-804072046A54}"/>
              </a:ext>
            </a:extLst>
          </p:cNvPr>
          <p:cNvSpPr>
            <a:spLocks noGrp="1"/>
          </p:cNvSpPr>
          <p:nvPr>
            <p:ph type="sldNum" sz="quarter" idx="12"/>
          </p:nvPr>
        </p:nvSpPr>
        <p:spPr/>
        <p:txBody>
          <a:bodyPr/>
          <a:lstStyle/>
          <a:p>
            <a:fld id="{294FB65C-F205-7346-ACE0-FAF43E12CB59}" type="slidenum">
              <a:rPr lang="de-DE" smtClean="0"/>
              <a:pPr/>
              <a:t>18</a:t>
            </a:fld>
            <a:endParaRPr lang="de-DE" dirty="0"/>
          </a:p>
        </p:txBody>
      </p:sp>
      <p:sp>
        <p:nvSpPr>
          <p:cNvPr id="3" name="Textfeld 2">
            <a:extLst>
              <a:ext uri="{FF2B5EF4-FFF2-40B4-BE49-F238E27FC236}">
                <a16:creationId xmlns:a16="http://schemas.microsoft.com/office/drawing/2014/main" id="{A025ACB0-4B45-AE8D-36F4-9F783ABCEB01}"/>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815550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cs typeface="Arial" panose="020B0604020202020204" pitchFamily="34" charset="0"/>
              </a:rPr>
              <a:t>7. Planung und Aufbau einer Trainingseinheit</a:t>
            </a: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287617" cy="446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1800" dirty="0">
                <a:solidFill>
                  <a:schemeClr val="tx1">
                    <a:lumMod val="75000"/>
                    <a:lumOff val="25000"/>
                  </a:schemeClr>
                </a:solidFill>
                <a:latin typeface="Arial" panose="020B0604020202020204" pitchFamily="34" charset="0"/>
                <a:cs typeface="Arial" panose="020B0604020202020204" pitchFamily="34" charset="0"/>
              </a:rPr>
              <a:t>Grundsätzliches</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gemischte Gruppen sind grundsätzlich möglich, es bedarf jedoch besonderer Beachtung</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Jugendliche und Erwachsene sind nicht zu vergleichen:</a:t>
            </a:r>
          </a:p>
          <a:p>
            <a:pPr marL="897300" lvl="2" indent="0">
              <a:lnSpc>
                <a:spcPct val="120000"/>
              </a:lnSpc>
              <a:buNone/>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Jugendliche haben ausgeprägten Bewegungsdrang, eingeschränkte Belastbarkeit des Körpers, begrenzte Aufmerksamkeitsdauer, unterschiedliche Interessen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Erwachsene lassen sich auch leicht für ein funktionelles Training begeistern, aber auch bei Spielen entdecken sie ihr häufig „verborgenes Kind“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Überforderung entsteht bei Spielen mit hohen taktischen Anforderungen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Spielregeln müssen leicht und verständlich sein, diese müssen auch ernst genommen werden </a:t>
            </a:r>
          </a:p>
          <a:p>
            <a:pPr marL="897300" lvl="1" indent="-457200">
              <a:lnSpc>
                <a:spcPct val="120000"/>
              </a:lnSpc>
              <a:buFont typeface="Wingdings" panose="05000000000000000000" pitchFamily="2" charset="2"/>
              <a:buChar char="§"/>
            </a:pPr>
            <a:endParaRPr lang="de-DE" altLang="de-DE" sz="1600" dirty="0">
              <a:solidFill>
                <a:schemeClr val="tx1">
                  <a:lumMod val="75000"/>
                  <a:lumOff val="25000"/>
                </a:schemeClr>
              </a:solidFill>
              <a:latin typeface="Arial" panose="020B0604020202020204" pitchFamily="34" charset="0"/>
              <a:cs typeface="Arial" panose="020B0604020202020204" pitchFamily="34" charset="0"/>
            </a:endParaRPr>
          </a:p>
          <a:p>
            <a:pPr marL="897300" lvl="1" indent="-457200">
              <a:lnSpc>
                <a:spcPct val="120000"/>
              </a:lnSpc>
              <a:buFont typeface="Wingdings" panose="05000000000000000000" pitchFamily="2" charset="2"/>
              <a:buChar char="§"/>
            </a:pPr>
            <a:endParaRPr lang="de-DE" alt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Foliennummernplatzhalter 1">
            <a:extLst>
              <a:ext uri="{FF2B5EF4-FFF2-40B4-BE49-F238E27FC236}">
                <a16:creationId xmlns:a16="http://schemas.microsoft.com/office/drawing/2014/main" id="{896B64DC-997E-4463-E468-46B450E96B95}"/>
              </a:ext>
            </a:extLst>
          </p:cNvPr>
          <p:cNvSpPr>
            <a:spLocks noGrp="1"/>
          </p:cNvSpPr>
          <p:nvPr>
            <p:ph type="sldNum" sz="quarter" idx="12"/>
          </p:nvPr>
        </p:nvSpPr>
        <p:spPr/>
        <p:txBody>
          <a:bodyPr/>
          <a:lstStyle/>
          <a:p>
            <a:fld id="{294FB65C-F205-7346-ACE0-FAF43E12CB59}" type="slidenum">
              <a:rPr lang="de-DE" smtClean="0"/>
              <a:pPr/>
              <a:t>19</a:t>
            </a:fld>
            <a:endParaRPr lang="de-DE" dirty="0"/>
          </a:p>
        </p:txBody>
      </p:sp>
      <p:sp>
        <p:nvSpPr>
          <p:cNvPr id="3" name="Textfeld 2">
            <a:extLst>
              <a:ext uri="{FF2B5EF4-FFF2-40B4-BE49-F238E27FC236}">
                <a16:creationId xmlns:a16="http://schemas.microsoft.com/office/drawing/2014/main" id="{05D95F6F-688E-1F12-34C0-B3BF3C1E28A0}"/>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415566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3"/>
          <p:cNvSpPr>
            <a:spLocks noGrp="1" noChangeArrowheads="1"/>
          </p:cNvSpPr>
          <p:nvPr>
            <p:ph type="body" idx="4294967295"/>
          </p:nvPr>
        </p:nvSpPr>
        <p:spPr>
          <a:xfrm>
            <a:off x="587039" y="1742536"/>
            <a:ext cx="8392274" cy="4459856"/>
          </a:xfrm>
        </p:spPr>
        <p:txBody>
          <a:bodyPr>
            <a:normAutofit/>
          </a:bodyPr>
          <a:lstStyle/>
          <a:p>
            <a:pPr marL="0" lvl="2" indent="0">
              <a:lnSpc>
                <a:spcPct val="120000"/>
              </a:lnSpc>
              <a:spcBef>
                <a:spcPts val="1000"/>
              </a:spcBef>
              <a:buClr>
                <a:srgbClr val="002060"/>
              </a:buClr>
              <a:buNone/>
              <a:defRPr/>
            </a:pPr>
            <a:r>
              <a:rPr lang="de-DE" b="1" dirty="0">
                <a:solidFill>
                  <a:schemeClr val="tx1">
                    <a:lumMod val="75000"/>
                    <a:lumOff val="25000"/>
                  </a:schemeClr>
                </a:solidFill>
                <a:latin typeface="Arial" panose="020B0604020202020204" pitchFamily="34" charset="0"/>
                <a:cs typeface="Arial" panose="020B0604020202020204" pitchFamily="34" charset="0"/>
              </a:rPr>
              <a:t>1.	Inhaltsverzeichnis</a:t>
            </a:r>
          </a:p>
          <a:p>
            <a:pPr marL="0" lvl="2" indent="0">
              <a:lnSpc>
                <a:spcPct val="120000"/>
              </a:lnSpc>
              <a:spcBef>
                <a:spcPts val="1000"/>
              </a:spcBef>
              <a:buClr>
                <a:srgbClr val="002060"/>
              </a:buClr>
              <a:buNone/>
              <a:defRPr/>
            </a:pPr>
            <a:r>
              <a:rPr lang="de-DE" b="1" dirty="0">
                <a:solidFill>
                  <a:schemeClr val="tx1">
                    <a:lumMod val="75000"/>
                    <a:lumOff val="25000"/>
                  </a:schemeClr>
                </a:solidFill>
                <a:latin typeface="Arial" panose="020B0604020202020204" pitchFamily="34" charset="0"/>
                <a:cs typeface="Arial" panose="020B0604020202020204" pitchFamily="34" charset="0"/>
              </a:rPr>
              <a:t>2.	Rechtsgrundlagen</a:t>
            </a:r>
          </a:p>
          <a:p>
            <a:pPr marL="0" lvl="2" indent="0">
              <a:lnSpc>
                <a:spcPct val="120000"/>
              </a:lnSpc>
              <a:spcBef>
                <a:spcPts val="1000"/>
              </a:spcBef>
              <a:buClr>
                <a:srgbClr val="002060"/>
              </a:buClr>
              <a:buNone/>
              <a:defRPr/>
            </a:pPr>
            <a:r>
              <a:rPr lang="de-DE" b="1" dirty="0">
                <a:solidFill>
                  <a:schemeClr val="tx1">
                    <a:lumMod val="75000"/>
                    <a:lumOff val="25000"/>
                  </a:schemeClr>
                </a:solidFill>
                <a:latin typeface="Arial" panose="020B0604020202020204" pitchFamily="34" charset="0"/>
                <a:cs typeface="Arial" panose="020B0604020202020204" pitchFamily="34" charset="0"/>
              </a:rPr>
              <a:t>3.	Belastungen</a:t>
            </a:r>
          </a:p>
          <a:p>
            <a:pPr marL="0" lvl="2" indent="0">
              <a:lnSpc>
                <a:spcPct val="120000"/>
              </a:lnSpc>
              <a:spcBef>
                <a:spcPts val="1000"/>
              </a:spcBef>
              <a:buClr>
                <a:srgbClr val="002060"/>
              </a:buClr>
              <a:buNone/>
              <a:defRPr/>
            </a:pPr>
            <a:r>
              <a:rPr lang="de-DE" b="1" dirty="0">
                <a:solidFill>
                  <a:schemeClr val="tx1">
                    <a:lumMod val="75000"/>
                    <a:lumOff val="25000"/>
                  </a:schemeClr>
                </a:solidFill>
                <a:latin typeface="Arial" panose="020B0604020202020204" pitchFamily="34" charset="0"/>
                <a:cs typeface="Arial" panose="020B0604020202020204" pitchFamily="34" charset="0"/>
              </a:rPr>
              <a:t>4.	Organisation</a:t>
            </a:r>
          </a:p>
          <a:p>
            <a:pPr marL="0" lvl="2" indent="0">
              <a:lnSpc>
                <a:spcPct val="120000"/>
              </a:lnSpc>
              <a:spcBef>
                <a:spcPts val="1000"/>
              </a:spcBef>
              <a:buClr>
                <a:srgbClr val="002060"/>
              </a:buClr>
              <a:buNone/>
              <a:defRPr/>
            </a:pPr>
            <a:r>
              <a:rPr lang="de-DE" b="1" dirty="0">
                <a:solidFill>
                  <a:schemeClr val="tx1">
                    <a:lumMod val="75000"/>
                    <a:lumOff val="25000"/>
                  </a:schemeClr>
                </a:solidFill>
                <a:latin typeface="Arial" panose="020B0604020202020204" pitchFamily="34" charset="0"/>
                <a:cs typeface="Arial" panose="020B0604020202020204" pitchFamily="34" charset="0"/>
              </a:rPr>
              <a:t>5.	Unfallversicherungsschutz</a:t>
            </a:r>
          </a:p>
          <a:p>
            <a:pPr marL="0" lvl="2" indent="0">
              <a:lnSpc>
                <a:spcPct val="120000"/>
              </a:lnSpc>
              <a:spcBef>
                <a:spcPts val="1000"/>
              </a:spcBef>
              <a:buClr>
                <a:srgbClr val="002060"/>
              </a:buClr>
              <a:buNone/>
              <a:defRPr/>
            </a:pPr>
            <a:r>
              <a:rPr lang="de-DE" b="1" dirty="0">
                <a:solidFill>
                  <a:schemeClr val="tx1">
                    <a:lumMod val="75000"/>
                    <a:lumOff val="25000"/>
                  </a:schemeClr>
                </a:solidFill>
                <a:latin typeface="Arial" panose="020B0604020202020204" pitchFamily="34" charset="0"/>
                <a:cs typeface="Arial" panose="020B0604020202020204" pitchFamily="34" charset="0"/>
              </a:rPr>
              <a:t>6.	Unfallprävention und Erste Hilfe</a:t>
            </a:r>
          </a:p>
          <a:p>
            <a:pPr marL="0" lvl="2" indent="0">
              <a:lnSpc>
                <a:spcPct val="120000"/>
              </a:lnSpc>
              <a:spcBef>
                <a:spcPts val="1000"/>
              </a:spcBef>
              <a:buClr>
                <a:srgbClr val="002060"/>
              </a:buClr>
              <a:buNone/>
              <a:defRPr/>
            </a:pPr>
            <a:r>
              <a:rPr lang="de-DE" b="1" dirty="0">
                <a:solidFill>
                  <a:schemeClr val="tx1">
                    <a:lumMod val="75000"/>
                    <a:lumOff val="25000"/>
                  </a:schemeClr>
                </a:solidFill>
                <a:latin typeface="Arial" panose="020B0604020202020204" pitchFamily="34" charset="0"/>
                <a:cs typeface="Arial" panose="020B0604020202020204" pitchFamily="34" charset="0"/>
              </a:rPr>
              <a:t>7.	Planung und Aufbau einer Trainingseinheit</a:t>
            </a:r>
          </a:p>
          <a:p>
            <a:pPr marL="0" lvl="2" indent="0">
              <a:lnSpc>
                <a:spcPct val="130000"/>
              </a:lnSpc>
              <a:spcBef>
                <a:spcPts val="1000"/>
              </a:spcBef>
              <a:buClr>
                <a:srgbClr val="002060"/>
              </a:buClr>
              <a:buNone/>
              <a:defRPr/>
            </a:pPr>
            <a:r>
              <a:rPr lang="de-DE" b="1" dirty="0">
                <a:solidFill>
                  <a:schemeClr val="tx1">
                    <a:lumMod val="75000"/>
                    <a:lumOff val="25000"/>
                  </a:schemeClr>
                </a:solidFill>
                <a:latin typeface="Arial" panose="020B0604020202020204" pitchFamily="34" charset="0"/>
                <a:cs typeface="Arial" panose="020B0604020202020204" pitchFamily="34" charset="0"/>
              </a:rPr>
              <a:t>8.	Zusammenfassung</a:t>
            </a:r>
          </a:p>
        </p:txBody>
      </p:sp>
      <p:sp>
        <p:nvSpPr>
          <p:cNvPr id="4" name="Titel 3"/>
          <p:cNvSpPr>
            <a:spLocks noGrp="1"/>
          </p:cNvSpPr>
          <p:nvPr>
            <p:ph type="title"/>
          </p:nvPr>
        </p:nvSpPr>
        <p:spPr/>
        <p:txBody>
          <a:bodyPr/>
          <a:lstStyle/>
          <a:p>
            <a:r>
              <a:rPr lang="de-DE" sz="2400" dirty="0">
                <a:solidFill>
                  <a:srgbClr val="002060"/>
                </a:solidFill>
                <a:latin typeface="Arial" panose="020B0604020202020204" pitchFamily="34" charset="0"/>
                <a:ea typeface="+mn-ea"/>
                <a:cs typeface="Arial" panose="020B0604020202020204" pitchFamily="34" charset="0"/>
              </a:rPr>
              <a:t>1. Inhaltsverzeichnis</a:t>
            </a:r>
          </a:p>
        </p:txBody>
      </p:sp>
      <p:sp>
        <p:nvSpPr>
          <p:cNvPr id="2" name="Foliennummernplatzhalter 1">
            <a:extLst>
              <a:ext uri="{FF2B5EF4-FFF2-40B4-BE49-F238E27FC236}">
                <a16:creationId xmlns:a16="http://schemas.microsoft.com/office/drawing/2014/main" id="{A632ABFE-20CC-7237-9A87-AA588A9F5C00}"/>
              </a:ext>
            </a:extLst>
          </p:cNvPr>
          <p:cNvSpPr>
            <a:spLocks noGrp="1"/>
          </p:cNvSpPr>
          <p:nvPr>
            <p:ph type="sldNum" sz="quarter" idx="12"/>
          </p:nvPr>
        </p:nvSpPr>
        <p:spPr/>
        <p:txBody>
          <a:bodyPr/>
          <a:lstStyle/>
          <a:p>
            <a:fld id="{294FB65C-F205-7346-ACE0-FAF43E12CB59}" type="slidenum">
              <a:rPr lang="de-DE" smtClean="0"/>
              <a:pPr/>
              <a:t>2</a:t>
            </a:fld>
            <a:endParaRPr lang="de-DE" dirty="0"/>
          </a:p>
        </p:txBody>
      </p:sp>
      <p:sp>
        <p:nvSpPr>
          <p:cNvPr id="3" name="Textfeld 2">
            <a:extLst>
              <a:ext uri="{FF2B5EF4-FFF2-40B4-BE49-F238E27FC236}">
                <a16:creationId xmlns:a16="http://schemas.microsoft.com/office/drawing/2014/main" id="{1E88E0C8-1187-15C4-BCFF-21EE71517138}"/>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1939866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cs typeface="Arial" panose="020B0604020202020204" pitchFamily="34" charset="0"/>
              </a:rPr>
              <a:t>7. Planung und Aufbau einer Trainingseinheit</a:t>
            </a: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287617" cy="44623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1800" dirty="0">
                <a:solidFill>
                  <a:schemeClr val="tx1">
                    <a:lumMod val="75000"/>
                    <a:lumOff val="25000"/>
                  </a:schemeClr>
                </a:solidFill>
                <a:latin typeface="Arial" panose="020B0604020202020204" pitchFamily="34" charset="0"/>
                <a:cs typeface="Arial" panose="020B0604020202020204" pitchFamily="34" charset="0"/>
              </a:rPr>
              <a:t>Grundsätzliches</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Laufen, Springen und so manche Turnübung sind mitunter ungeeignet.</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Die Erfahrungen mit verschiedenen Sportarten sind in einer Gruppe sehr häufig unterschiedlich, nicht immer sind Spielregeln und grundlegende Fähigkeiten bekannt. Hier kann mit Regeln und Regeländerungen ggf. ein Spiel „entschärft“ werden.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Es müssen alle Teilnehmenden auf den gleichen Wissens- und Könnensstand gebracht werden, wenn aufeinander aufbauende Inhalte vermittelt werden (bei unregelmäßiger Teilnahme).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Ggf. ist das Programm an die individuellen Fähigkeiten und Fertigkeiten anzupassen.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Fordern, aber nicht überfordern, sonst geht die Motivation verloren! </a:t>
            </a:r>
          </a:p>
          <a:p>
            <a:pPr marL="440100" lvl="1" indent="0">
              <a:lnSpc>
                <a:spcPct val="120000"/>
              </a:lnSpc>
              <a:buNone/>
            </a:pPr>
            <a:endParaRPr lang="de-DE" altLang="de-DE" sz="1600" dirty="0">
              <a:solidFill>
                <a:schemeClr val="tx1">
                  <a:lumMod val="75000"/>
                  <a:lumOff val="25000"/>
                </a:schemeClr>
              </a:solidFill>
              <a:latin typeface="Arial" panose="020B0604020202020204" pitchFamily="34" charset="0"/>
              <a:cs typeface="Arial" panose="020B0604020202020204" pitchFamily="34" charset="0"/>
            </a:endParaRPr>
          </a:p>
          <a:p>
            <a:pPr marL="440100" lvl="1" indent="0">
              <a:lnSpc>
                <a:spcPct val="120000"/>
              </a:lnSpc>
              <a:buNone/>
            </a:pPr>
            <a:r>
              <a:rPr lang="de-DE" altLang="de-DE" sz="1600" b="1" dirty="0">
                <a:solidFill>
                  <a:schemeClr val="tx1">
                    <a:lumMod val="75000"/>
                    <a:lumOff val="25000"/>
                  </a:schemeClr>
                </a:solidFill>
                <a:latin typeface="Arial" panose="020B0604020202020204" pitchFamily="34" charset="0"/>
                <a:cs typeface="Arial" panose="020B0604020202020204" pitchFamily="34" charset="0"/>
              </a:rPr>
              <a:t>Eine gute Planung ist die Voraussetzung für gutes Gelingen!</a:t>
            </a:r>
          </a:p>
          <a:p>
            <a:pPr marL="897300" lvl="1" indent="-457200">
              <a:lnSpc>
                <a:spcPct val="120000"/>
              </a:lnSpc>
              <a:buFont typeface="Wingdings" panose="05000000000000000000" pitchFamily="2" charset="2"/>
              <a:buChar char="§"/>
            </a:pPr>
            <a:endParaRPr lang="de-DE" alt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Foliennummernplatzhalter 1">
            <a:extLst>
              <a:ext uri="{FF2B5EF4-FFF2-40B4-BE49-F238E27FC236}">
                <a16:creationId xmlns:a16="http://schemas.microsoft.com/office/drawing/2014/main" id="{0297DFD7-2FD3-4C89-1A65-B49B0A0088E0}"/>
              </a:ext>
            </a:extLst>
          </p:cNvPr>
          <p:cNvSpPr>
            <a:spLocks noGrp="1"/>
          </p:cNvSpPr>
          <p:nvPr>
            <p:ph type="sldNum" sz="quarter" idx="12"/>
          </p:nvPr>
        </p:nvSpPr>
        <p:spPr/>
        <p:txBody>
          <a:bodyPr/>
          <a:lstStyle/>
          <a:p>
            <a:fld id="{294FB65C-F205-7346-ACE0-FAF43E12CB59}" type="slidenum">
              <a:rPr lang="de-DE" smtClean="0"/>
              <a:pPr/>
              <a:t>20</a:t>
            </a:fld>
            <a:endParaRPr lang="de-DE" dirty="0"/>
          </a:p>
        </p:txBody>
      </p:sp>
      <p:sp>
        <p:nvSpPr>
          <p:cNvPr id="3" name="Textfeld 2">
            <a:extLst>
              <a:ext uri="{FF2B5EF4-FFF2-40B4-BE49-F238E27FC236}">
                <a16:creationId xmlns:a16="http://schemas.microsoft.com/office/drawing/2014/main" id="{A06EB279-21DC-8B99-4652-A2630CC42B84}"/>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2825948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cs typeface="Arial" panose="020B0604020202020204" pitchFamily="34" charset="0"/>
              </a:rPr>
              <a:t>7. Planung und Aufbau einer Trainingseinheit</a:t>
            </a: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287617" cy="44623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1800" dirty="0">
                <a:solidFill>
                  <a:schemeClr val="tx1">
                    <a:lumMod val="75000"/>
                    <a:lumOff val="25000"/>
                  </a:schemeClr>
                </a:solidFill>
                <a:latin typeface="Arial" panose="020B0604020202020204" pitchFamily="34" charset="0"/>
                <a:cs typeface="Arial" panose="020B0604020202020204" pitchFamily="34" charset="0"/>
              </a:rPr>
              <a:t>Aufbau einer Trainingsstunde</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Trainingseinheiten sind immer gleich aufgebaut: </a:t>
            </a:r>
          </a:p>
          <a:p>
            <a:pPr marL="1354500" lvl="2" indent="-457200">
              <a:lnSpc>
                <a:spcPct val="120000"/>
              </a:lnSpc>
              <a:buFont typeface="Wingdings" panose="05000000000000000000" pitchFamily="2" charset="2"/>
              <a:buChar char="§"/>
            </a:pPr>
            <a:r>
              <a:rPr lang="de-DE" altLang="de-DE" sz="1200" b="1" dirty="0">
                <a:solidFill>
                  <a:srgbClr val="0093D8"/>
                </a:solidFill>
                <a:latin typeface="Arial" panose="020B0604020202020204" pitchFamily="34" charset="0"/>
                <a:cs typeface="Arial" panose="020B0604020202020204" pitchFamily="34" charset="0"/>
              </a:rPr>
              <a:t>Einleitung / Aufbau der Geräte</a:t>
            </a:r>
          </a:p>
          <a:p>
            <a:pPr marL="1354500" lvl="2" indent="-457200">
              <a:lnSpc>
                <a:spcPct val="120000"/>
              </a:lnSpc>
              <a:buFont typeface="Wingdings" panose="05000000000000000000" pitchFamily="2" charset="2"/>
              <a:buChar char="§"/>
            </a:pPr>
            <a:r>
              <a:rPr lang="de-DE" altLang="de-DE" sz="1200" b="1" dirty="0">
                <a:solidFill>
                  <a:srgbClr val="0093D8"/>
                </a:solidFill>
                <a:latin typeface="Arial" panose="020B0604020202020204" pitchFamily="34" charset="0"/>
                <a:cs typeface="Arial" panose="020B0604020202020204" pitchFamily="34" charset="0"/>
              </a:rPr>
              <a:t>Warm Up / Aufwärmphase</a:t>
            </a:r>
          </a:p>
          <a:p>
            <a:pPr marL="1354500" lvl="2" indent="-457200">
              <a:lnSpc>
                <a:spcPct val="120000"/>
              </a:lnSpc>
              <a:buFont typeface="Wingdings" panose="05000000000000000000" pitchFamily="2" charset="2"/>
              <a:buChar char="§"/>
            </a:pPr>
            <a:r>
              <a:rPr lang="de-DE" altLang="de-DE" sz="1200" b="1" dirty="0">
                <a:solidFill>
                  <a:srgbClr val="0093D8"/>
                </a:solidFill>
                <a:latin typeface="Arial" panose="020B0604020202020204" pitchFamily="34" charset="0"/>
                <a:cs typeface="Arial" panose="020B0604020202020204" pitchFamily="34" charset="0"/>
              </a:rPr>
              <a:t>Hauptteil</a:t>
            </a:r>
          </a:p>
          <a:p>
            <a:pPr marL="1354500" lvl="2" indent="-457200">
              <a:lnSpc>
                <a:spcPct val="120000"/>
              </a:lnSpc>
              <a:buFont typeface="Wingdings" panose="05000000000000000000" pitchFamily="2" charset="2"/>
              <a:buChar char="§"/>
            </a:pPr>
            <a:r>
              <a:rPr lang="de-DE" altLang="de-DE" sz="1200" b="1" dirty="0">
                <a:solidFill>
                  <a:srgbClr val="0093D8"/>
                </a:solidFill>
                <a:latin typeface="Arial" panose="020B0604020202020204" pitchFamily="34" charset="0"/>
                <a:cs typeface="Arial" panose="020B0604020202020204" pitchFamily="34" charset="0"/>
              </a:rPr>
              <a:t>Cool down / Abwärmen</a:t>
            </a:r>
          </a:p>
          <a:p>
            <a:pPr marL="1354500" lvl="2" indent="-457200">
              <a:lnSpc>
                <a:spcPct val="120000"/>
              </a:lnSpc>
              <a:buFont typeface="Wingdings" panose="05000000000000000000" pitchFamily="2" charset="2"/>
              <a:buChar char="§"/>
            </a:pPr>
            <a:r>
              <a:rPr lang="de-DE" altLang="de-DE" sz="1200" b="1" dirty="0">
                <a:solidFill>
                  <a:srgbClr val="0093D8"/>
                </a:solidFill>
                <a:latin typeface="Arial" panose="020B0604020202020204" pitchFamily="34" charset="0"/>
                <a:cs typeface="Arial" panose="020B0604020202020204" pitchFamily="34" charset="0"/>
              </a:rPr>
              <a:t>Anschlussbetrachtung</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der erste Teil der Trainingseinheit dient zur Klärung von allgemeinen und organisatorischen Fragen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eine Feedback-Runde der vorrangegangenen Trainingseinheit kann erfolgen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Ziele und Inhalte können skizziert werden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Abfrage der allgemeinen gesundheitlichen Befindlichkeit</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nun kann der Aufbau der Geräte starten und Motivation für das Training schaffen, es kann losgehen</a:t>
            </a:r>
          </a:p>
        </p:txBody>
      </p:sp>
      <p:sp>
        <p:nvSpPr>
          <p:cNvPr id="2" name="Foliennummernplatzhalter 1">
            <a:extLst>
              <a:ext uri="{FF2B5EF4-FFF2-40B4-BE49-F238E27FC236}">
                <a16:creationId xmlns:a16="http://schemas.microsoft.com/office/drawing/2014/main" id="{A51989AB-2E51-060D-CAA0-1F0D92C8BC27}"/>
              </a:ext>
            </a:extLst>
          </p:cNvPr>
          <p:cNvSpPr>
            <a:spLocks noGrp="1"/>
          </p:cNvSpPr>
          <p:nvPr>
            <p:ph type="sldNum" sz="quarter" idx="12"/>
          </p:nvPr>
        </p:nvSpPr>
        <p:spPr/>
        <p:txBody>
          <a:bodyPr/>
          <a:lstStyle/>
          <a:p>
            <a:fld id="{294FB65C-F205-7346-ACE0-FAF43E12CB59}" type="slidenum">
              <a:rPr lang="de-DE" smtClean="0"/>
              <a:pPr/>
              <a:t>21</a:t>
            </a:fld>
            <a:endParaRPr lang="de-DE" dirty="0"/>
          </a:p>
        </p:txBody>
      </p:sp>
      <p:sp>
        <p:nvSpPr>
          <p:cNvPr id="3" name="Textfeld 2">
            <a:extLst>
              <a:ext uri="{FF2B5EF4-FFF2-40B4-BE49-F238E27FC236}">
                <a16:creationId xmlns:a16="http://schemas.microsoft.com/office/drawing/2014/main" id="{C505B5C5-830A-DFF5-097E-45EA3C4857C3}"/>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3391338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cs typeface="Arial" panose="020B0604020202020204" pitchFamily="34" charset="0"/>
              </a:rPr>
              <a:t>7. Planung und Aufbau einer Trainingseinheit</a:t>
            </a: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287617" cy="446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1800" dirty="0">
                <a:solidFill>
                  <a:schemeClr val="tx1">
                    <a:lumMod val="75000"/>
                    <a:lumOff val="25000"/>
                  </a:schemeClr>
                </a:solidFill>
                <a:latin typeface="Arial" panose="020B0604020202020204" pitchFamily="34" charset="0"/>
                <a:cs typeface="Arial" panose="020B0604020202020204" pitchFamily="34" charset="0"/>
              </a:rPr>
              <a:t>Aufwärmphase – Warm Up</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ein wichtiger Bestandteil des Sports und beugt Verletzungen vor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der Körper wird auf Betriebstemperatur gebracht</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das Herz-Kreislauf-System, Stoffwechsel, Muskeln, Sehnen und Bänder werden auf die Belastung vorbereitet</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die Körpertemperatur steigt an und die Herz-Kreislauf-Aktivität passt sich an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die Durchblutung und Sauerstoffversorgungsfähigkeit wird verbessert</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die Koordinationsfähigkeit steigt</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Möglichkeiten für ein Warm Up: Lockeres Walken, Laufen, Radfahren, gymnastische Übungen, kleine Spielformen</a:t>
            </a:r>
          </a:p>
          <a:p>
            <a:pPr marL="897300" lvl="1" indent="-457200">
              <a:lnSpc>
                <a:spcPct val="120000"/>
              </a:lnSpc>
              <a:buFont typeface="Wingdings" panose="05000000000000000000" pitchFamily="2" charset="2"/>
              <a:buChar char="§"/>
            </a:pPr>
            <a:endParaRPr lang="de-DE" alt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Foliennummernplatzhalter 1">
            <a:extLst>
              <a:ext uri="{FF2B5EF4-FFF2-40B4-BE49-F238E27FC236}">
                <a16:creationId xmlns:a16="http://schemas.microsoft.com/office/drawing/2014/main" id="{119344AE-F354-9430-A8A1-91E2FD25A695}"/>
              </a:ext>
            </a:extLst>
          </p:cNvPr>
          <p:cNvSpPr>
            <a:spLocks noGrp="1"/>
          </p:cNvSpPr>
          <p:nvPr>
            <p:ph type="sldNum" sz="quarter" idx="12"/>
          </p:nvPr>
        </p:nvSpPr>
        <p:spPr/>
        <p:txBody>
          <a:bodyPr/>
          <a:lstStyle/>
          <a:p>
            <a:fld id="{294FB65C-F205-7346-ACE0-FAF43E12CB59}" type="slidenum">
              <a:rPr lang="de-DE" smtClean="0"/>
              <a:pPr/>
              <a:t>22</a:t>
            </a:fld>
            <a:endParaRPr lang="de-DE" dirty="0"/>
          </a:p>
        </p:txBody>
      </p:sp>
      <p:sp>
        <p:nvSpPr>
          <p:cNvPr id="3" name="Textfeld 2">
            <a:extLst>
              <a:ext uri="{FF2B5EF4-FFF2-40B4-BE49-F238E27FC236}">
                <a16:creationId xmlns:a16="http://schemas.microsoft.com/office/drawing/2014/main" id="{C5238FC5-5241-88DF-8F2C-9043F33A65CF}"/>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1735086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cs typeface="Arial" panose="020B0604020202020204" pitchFamily="34" charset="0"/>
              </a:rPr>
              <a:t>7. Planung und Aufbau einer Trainingseinheit</a:t>
            </a: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287617" cy="446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1800" dirty="0">
                <a:solidFill>
                  <a:schemeClr val="tx1">
                    <a:lumMod val="75000"/>
                    <a:lumOff val="25000"/>
                  </a:schemeClr>
                </a:solidFill>
                <a:latin typeface="Arial" panose="020B0604020202020204" pitchFamily="34" charset="0"/>
                <a:cs typeface="Arial" panose="020B0604020202020204" pitchFamily="34" charset="0"/>
              </a:rPr>
              <a:t>Hauptteil</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bildet den Trainingsschwerpunkt und nimmt den größten zeitlichen Rahmen ein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ein reines Training oder eine Kombination aus Ausdauer-, Kraft-, Schnelligkeits- oder Koordinationstraining ist möglich</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auch ein Spiel in Form einer Ballsportart o.ä. sind als Hauptteil möglich</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es können auch Sportgeräte für einzelne Übungen oder Parcours herangezogen werden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Sportgeräte, für Übungen zur Verbesserung von Ausdauer, Kraft und Koordination: Kleinhanteln, Gummibänder, Medizinbälle und Springseile</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Bälle, Trainingsleibchen (Kennzeichnung von Mannschaften bei Spielen) oder Hütchen (Kennzeichnung von Spielflächen oder Parcours) sind praktische Helfer</a:t>
            </a:r>
          </a:p>
        </p:txBody>
      </p:sp>
      <p:sp>
        <p:nvSpPr>
          <p:cNvPr id="2" name="Foliennummernplatzhalter 1">
            <a:extLst>
              <a:ext uri="{FF2B5EF4-FFF2-40B4-BE49-F238E27FC236}">
                <a16:creationId xmlns:a16="http://schemas.microsoft.com/office/drawing/2014/main" id="{08FC59F4-586E-3AAB-F59B-DB1F55EBE571}"/>
              </a:ext>
            </a:extLst>
          </p:cNvPr>
          <p:cNvSpPr>
            <a:spLocks noGrp="1"/>
          </p:cNvSpPr>
          <p:nvPr>
            <p:ph type="sldNum" sz="quarter" idx="12"/>
          </p:nvPr>
        </p:nvSpPr>
        <p:spPr/>
        <p:txBody>
          <a:bodyPr/>
          <a:lstStyle/>
          <a:p>
            <a:fld id="{294FB65C-F205-7346-ACE0-FAF43E12CB59}" type="slidenum">
              <a:rPr lang="de-DE" smtClean="0"/>
              <a:pPr/>
              <a:t>23</a:t>
            </a:fld>
            <a:endParaRPr lang="de-DE" dirty="0"/>
          </a:p>
        </p:txBody>
      </p:sp>
      <p:sp>
        <p:nvSpPr>
          <p:cNvPr id="3" name="Textfeld 2">
            <a:extLst>
              <a:ext uri="{FF2B5EF4-FFF2-40B4-BE49-F238E27FC236}">
                <a16:creationId xmlns:a16="http://schemas.microsoft.com/office/drawing/2014/main" id="{8098F398-C619-0001-8907-45D1E272D81D}"/>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445465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cs typeface="Arial" panose="020B0604020202020204" pitchFamily="34" charset="0"/>
              </a:rPr>
              <a:t>7. Planung und Aufbau einer Trainingseinheit</a:t>
            </a: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287617" cy="446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1800" dirty="0">
                <a:solidFill>
                  <a:schemeClr val="tx1">
                    <a:lumMod val="75000"/>
                    <a:lumOff val="25000"/>
                  </a:schemeClr>
                </a:solidFill>
                <a:latin typeface="Arial" panose="020B0604020202020204" pitchFamily="34" charset="0"/>
                <a:cs typeface="Arial" panose="020B0604020202020204" pitchFamily="34" charset="0"/>
              </a:rPr>
              <a:t>Cool Down - Abwärmen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ist wichtig, damit Muskeln, Sehnen und Bänder sich entspannen und besser nach Trainingsabschluss regenerieren können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ruhiges Bewegungsprogramm für schnellere Erholung, Betriebstemperatur wird heruntergefahren, Kreislauf und Stoffwechsel beruhigen sich</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dies kann auch für die nächste Trainingseinheit oder den nächsten Einsatz von entscheidender Bedeutung sein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Möglichkeiten für ein Cool down: Dehnübungen (um die Muskeln wieder „lang“ zu ziehen und die Psyche zu entspannen), langsames Gehen oder ein bewusstes Entspannungstraining (bspw. Progressive Muskelrelaxation)</a:t>
            </a:r>
          </a:p>
        </p:txBody>
      </p:sp>
      <p:sp>
        <p:nvSpPr>
          <p:cNvPr id="2" name="Foliennummernplatzhalter 1">
            <a:extLst>
              <a:ext uri="{FF2B5EF4-FFF2-40B4-BE49-F238E27FC236}">
                <a16:creationId xmlns:a16="http://schemas.microsoft.com/office/drawing/2014/main" id="{56070702-6CCF-903D-982C-48137F34AB3D}"/>
              </a:ext>
            </a:extLst>
          </p:cNvPr>
          <p:cNvSpPr>
            <a:spLocks noGrp="1"/>
          </p:cNvSpPr>
          <p:nvPr>
            <p:ph type="sldNum" sz="quarter" idx="12"/>
          </p:nvPr>
        </p:nvSpPr>
        <p:spPr/>
        <p:txBody>
          <a:bodyPr/>
          <a:lstStyle/>
          <a:p>
            <a:fld id="{294FB65C-F205-7346-ACE0-FAF43E12CB59}" type="slidenum">
              <a:rPr lang="de-DE" smtClean="0"/>
              <a:pPr/>
              <a:t>24</a:t>
            </a:fld>
            <a:endParaRPr lang="de-DE" dirty="0"/>
          </a:p>
        </p:txBody>
      </p:sp>
      <p:sp>
        <p:nvSpPr>
          <p:cNvPr id="3" name="Textfeld 2">
            <a:extLst>
              <a:ext uri="{FF2B5EF4-FFF2-40B4-BE49-F238E27FC236}">
                <a16:creationId xmlns:a16="http://schemas.microsoft.com/office/drawing/2014/main" id="{7FE29FDD-D76F-AE8D-F938-0C6711AF8F8D}"/>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2091731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cs typeface="Arial" panose="020B0604020202020204" pitchFamily="34" charset="0"/>
              </a:rPr>
              <a:t>7. Planung und Aufbau einer Trainingseinheit</a:t>
            </a: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287617" cy="446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1800" dirty="0">
                <a:solidFill>
                  <a:schemeClr val="tx1">
                    <a:lumMod val="75000"/>
                    <a:lumOff val="25000"/>
                  </a:schemeClr>
                </a:solidFill>
                <a:latin typeface="Arial" panose="020B0604020202020204" pitchFamily="34" charset="0"/>
                <a:cs typeface="Arial" panose="020B0604020202020204" pitchFamily="34" charset="0"/>
              </a:rPr>
              <a:t>Anschlussbetrachtungen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ein Feedback von den Teilnehmenden einholen, ob das Trainingsprogramm gut ausgewählt und wie die Belastung erlebt bzw. bewältigt wurde</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die Antworten helfen zur Optimierung der zukünftigen Einheiten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das angenehme Gefühl der Belastung bewusst machen </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die Feedback-Runde nutzen, die Teilnehmenden zu loben und dadurch eine positive Verhaltensänderung in Richtung einer aktiveren Lebensweise zu unterstützen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ein kurzer Ausblick auf die nächste Trainingseinheit kann die Motivation fördern</a:t>
            </a:r>
          </a:p>
        </p:txBody>
      </p:sp>
      <p:sp>
        <p:nvSpPr>
          <p:cNvPr id="2" name="Foliennummernplatzhalter 1">
            <a:extLst>
              <a:ext uri="{FF2B5EF4-FFF2-40B4-BE49-F238E27FC236}">
                <a16:creationId xmlns:a16="http://schemas.microsoft.com/office/drawing/2014/main" id="{8293E06A-67C9-E977-5ECA-744F2340DF8E}"/>
              </a:ext>
            </a:extLst>
          </p:cNvPr>
          <p:cNvSpPr>
            <a:spLocks noGrp="1"/>
          </p:cNvSpPr>
          <p:nvPr>
            <p:ph type="sldNum" sz="quarter" idx="12"/>
          </p:nvPr>
        </p:nvSpPr>
        <p:spPr/>
        <p:txBody>
          <a:bodyPr/>
          <a:lstStyle/>
          <a:p>
            <a:fld id="{294FB65C-F205-7346-ACE0-FAF43E12CB59}" type="slidenum">
              <a:rPr lang="de-DE" smtClean="0"/>
              <a:pPr/>
              <a:t>25</a:t>
            </a:fld>
            <a:endParaRPr lang="de-DE" dirty="0"/>
          </a:p>
        </p:txBody>
      </p:sp>
      <p:sp>
        <p:nvSpPr>
          <p:cNvPr id="3" name="Textfeld 2">
            <a:extLst>
              <a:ext uri="{FF2B5EF4-FFF2-40B4-BE49-F238E27FC236}">
                <a16:creationId xmlns:a16="http://schemas.microsoft.com/office/drawing/2014/main" id="{D85EBF5E-2DB3-D7B7-A34C-F0B688C4D36D}"/>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1385120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cs typeface="Arial" panose="020B0604020202020204" pitchFamily="34" charset="0"/>
              </a:rPr>
              <a:t>7. Planung und Aufbau einer Trainingseinheit</a:t>
            </a: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287617" cy="446231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1900" dirty="0">
                <a:solidFill>
                  <a:schemeClr val="tx1">
                    <a:lumMod val="75000"/>
                    <a:lumOff val="25000"/>
                  </a:schemeClr>
                </a:solidFill>
                <a:latin typeface="Arial" panose="020B0604020202020204" pitchFamily="34" charset="0"/>
                <a:cs typeface="Arial" panose="020B0604020202020204" pitchFamily="34" charset="0"/>
              </a:rPr>
              <a:t>Tipps und Hilfen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vorhandene Arbeitshilfen für die Planung von Trainingseinheiten und Sportstunden nutzen (können ggf. auf den Internetseiten der jeweiligen Feuerwehr-Unfallkassen heruntergeladen werden)</a:t>
            </a:r>
          </a:p>
          <a:p>
            <a:pPr marL="897300" lvl="1" indent="-457200">
              <a:lnSpc>
                <a:spcPct val="120000"/>
              </a:lnSpc>
              <a:buFont typeface="Wingdings" panose="05000000000000000000" pitchFamily="2"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v</a:t>
            </a:r>
            <a:r>
              <a:rPr lang="de-DE" altLang="de-DE" sz="1600">
                <a:solidFill>
                  <a:schemeClr val="tx1">
                    <a:lumMod val="75000"/>
                    <a:lumOff val="25000"/>
                  </a:schemeClr>
                </a:solidFill>
                <a:latin typeface="Arial" panose="020B0604020202020204" pitchFamily="34" charset="0"/>
                <a:cs typeface="Arial" panose="020B0604020202020204" pitchFamily="34" charset="0"/>
              </a:rPr>
              <a:t>erschiedene </a:t>
            </a:r>
            <a:r>
              <a:rPr lang="de-DE" altLang="de-DE" sz="1600" dirty="0">
                <a:solidFill>
                  <a:schemeClr val="tx1">
                    <a:lumMod val="75000"/>
                    <a:lumOff val="25000"/>
                  </a:schemeClr>
                </a:solidFill>
                <a:latin typeface="Arial" panose="020B0604020202020204" pitchFamily="34" charset="0"/>
                <a:cs typeface="Arial" panose="020B0604020202020204" pitchFamily="34" charset="0"/>
              </a:rPr>
              <a:t>Printmedien zu Dienstsport bestellen, diese Veröffentlichungen sind zum Teil umfänglicher und weitreichender</a:t>
            </a:r>
          </a:p>
          <a:p>
            <a:pPr marL="440100" lvl="1" indent="0">
              <a:lnSpc>
                <a:spcPct val="120000"/>
              </a:lnSpc>
              <a:buNone/>
            </a:pPr>
            <a:endParaRPr lang="de-DE" altLang="de-DE" sz="1600"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20000"/>
              </a:lnSpc>
              <a:buNone/>
            </a:pPr>
            <a:r>
              <a:rPr lang="de-DE" altLang="de-DE" sz="1900" dirty="0">
                <a:solidFill>
                  <a:schemeClr val="tx1">
                    <a:lumMod val="75000"/>
                    <a:lumOff val="25000"/>
                  </a:schemeClr>
                </a:solidFill>
                <a:latin typeface="Arial" panose="020B0604020202020204" pitchFamily="34" charset="0"/>
                <a:cs typeface="Arial" panose="020B0604020202020204" pitchFamily="34" charset="0"/>
              </a:rPr>
              <a:t>Weitere Informationsmedien </a:t>
            </a:r>
          </a:p>
          <a:p>
            <a:pPr marL="0" indent="0">
              <a:lnSpc>
                <a:spcPct val="120000"/>
              </a:lnSpc>
              <a:buNone/>
            </a:pPr>
            <a:r>
              <a:rPr lang="de-DE" altLang="de-DE" sz="1700" dirty="0">
                <a:solidFill>
                  <a:schemeClr val="tx1">
                    <a:lumMod val="75000"/>
                    <a:lumOff val="25000"/>
                  </a:schemeClr>
                </a:solidFill>
                <a:latin typeface="Arial" panose="020B0604020202020204" pitchFamily="34" charset="0"/>
                <a:cs typeface="Arial" panose="020B0604020202020204" pitchFamily="34" charset="0"/>
              </a:rPr>
              <a:t>Informationen über Seminare, neueste Medien, aktuelle Informationen: </a:t>
            </a:r>
          </a:p>
          <a:p>
            <a:pPr marL="897300" lvl="1" indent="-457200">
              <a:lnSpc>
                <a:spcPct val="120000"/>
              </a:lnSpc>
              <a:buFont typeface="Wingdings" panose="05000000000000000000" pitchFamily="2" charset="2"/>
              <a:buChar char="§"/>
            </a:pPr>
            <a:r>
              <a:rPr lang="de-DE" sz="1600" u="sng"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www.fukbb.de</a:t>
            </a:r>
            <a:r>
              <a:rPr lang="de-DE" sz="1600"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 		(Feuerwehr-Unfallkasse Brandenburg)</a:t>
            </a:r>
          </a:p>
          <a:p>
            <a:pPr marL="897300" lvl="1" indent="-457200">
              <a:lnSpc>
                <a:spcPct val="120000"/>
              </a:lnSpc>
              <a:buFont typeface="Wingdings" panose="05000000000000000000" pitchFamily="2" charset="2"/>
              <a:buChar char="§"/>
            </a:pPr>
            <a:r>
              <a:rPr lang="de-DE" sz="1600" u="sng"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www.hfuknord.de</a:t>
            </a:r>
            <a:r>
              <a:rPr lang="de-DE" sz="1600"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 		(Hanseatische Feuerwehr-Unfallkasse Nord)</a:t>
            </a:r>
          </a:p>
          <a:p>
            <a:pPr marL="897300" lvl="1" indent="-457200">
              <a:lnSpc>
                <a:spcPct val="120000"/>
              </a:lnSpc>
              <a:buFont typeface="Wingdings" panose="05000000000000000000" pitchFamily="2" charset="2"/>
              <a:buChar char="§"/>
            </a:pPr>
            <a:r>
              <a:rPr lang="de-DE" sz="1600" u="sng"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www.fuk.de</a:t>
            </a:r>
            <a:r>
              <a:rPr lang="de-DE" sz="1600"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 		(Feuerwehr-Unfallkasse Niedersachsen)</a:t>
            </a:r>
          </a:p>
          <a:p>
            <a:pPr marL="897300" lvl="1" indent="-457200">
              <a:lnSpc>
                <a:spcPct val="120000"/>
              </a:lnSpc>
              <a:buFont typeface="Wingdings" panose="05000000000000000000" pitchFamily="2" charset="2"/>
              <a:buChar char="§"/>
            </a:pPr>
            <a:r>
              <a:rPr lang="de-DE" sz="1600" u="sng"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www.fuk-mitte.de</a:t>
            </a:r>
            <a:r>
              <a:rPr lang="de-DE" sz="1600"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 		(Feuerwehr-Unfallkasse Mitte)</a:t>
            </a:r>
          </a:p>
          <a:p>
            <a:pPr marL="897300" lvl="1" indent="-457200">
              <a:lnSpc>
                <a:spcPct val="120000"/>
              </a:lnSpc>
              <a:buFont typeface="Wingdings" panose="05000000000000000000" pitchFamily="2" charset="2"/>
              <a:buChar char="§"/>
            </a:pPr>
            <a:endParaRPr lang="de-DE" alt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Foliennummernplatzhalter 1">
            <a:extLst>
              <a:ext uri="{FF2B5EF4-FFF2-40B4-BE49-F238E27FC236}">
                <a16:creationId xmlns:a16="http://schemas.microsoft.com/office/drawing/2014/main" id="{B61346BB-8698-65E7-BDFF-FB3FF52EA977}"/>
              </a:ext>
            </a:extLst>
          </p:cNvPr>
          <p:cNvSpPr>
            <a:spLocks noGrp="1"/>
          </p:cNvSpPr>
          <p:nvPr>
            <p:ph type="sldNum" sz="quarter" idx="12"/>
          </p:nvPr>
        </p:nvSpPr>
        <p:spPr/>
        <p:txBody>
          <a:bodyPr/>
          <a:lstStyle/>
          <a:p>
            <a:fld id="{294FB65C-F205-7346-ACE0-FAF43E12CB59}" type="slidenum">
              <a:rPr lang="de-DE" smtClean="0"/>
              <a:pPr/>
              <a:t>26</a:t>
            </a:fld>
            <a:endParaRPr lang="de-DE" dirty="0"/>
          </a:p>
        </p:txBody>
      </p:sp>
      <p:sp>
        <p:nvSpPr>
          <p:cNvPr id="3" name="Textfeld 2">
            <a:extLst>
              <a:ext uri="{FF2B5EF4-FFF2-40B4-BE49-F238E27FC236}">
                <a16:creationId xmlns:a16="http://schemas.microsoft.com/office/drawing/2014/main" id="{580DF19A-577F-2581-6065-C1F4A2E17E2E}"/>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1838982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cs typeface="Arial" panose="020B0604020202020204" pitchFamily="34" charset="0"/>
              </a:rPr>
              <a:t>8. Zusammenfassung</a:t>
            </a: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365675" cy="454818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2300" dirty="0">
                <a:solidFill>
                  <a:schemeClr val="tx1">
                    <a:lumMod val="75000"/>
                    <a:lumOff val="25000"/>
                  </a:schemeClr>
                </a:solidFill>
                <a:latin typeface="Arial" panose="020B0604020202020204" pitchFamily="34" charset="0"/>
                <a:cs typeface="Arial" panose="020B0604020202020204" pitchFamily="34" charset="0"/>
              </a:rPr>
              <a:t>Wer regelmäßig Sport treibt, kann so manche Situation im Alltag und im Einsatz besser meistern. Für Feuerwehrangehörige ist eine gute Fitness Voraussetzung für einen sicheren und unfallfreien Feuerwehrdienst, weil </a:t>
            </a:r>
            <a:r>
              <a:rPr lang="de-DE" sz="2300" dirty="0">
                <a:solidFill>
                  <a:schemeClr val="tx1">
                    <a:lumMod val="75000"/>
                    <a:lumOff val="25000"/>
                  </a:schemeClr>
                </a:solidFill>
                <a:latin typeface="Arial" panose="020B0604020202020204" pitchFamily="34" charset="0"/>
                <a:cs typeface="Arial" panose="020B0604020202020204" pitchFamily="34" charset="0"/>
              </a:rPr>
              <a:t>durch regelmäßige Bewegung</a:t>
            </a:r>
          </a:p>
          <a:p>
            <a:pPr marL="0" indent="0">
              <a:lnSpc>
                <a:spcPct val="120000"/>
              </a:lnSpc>
              <a:buNone/>
            </a:pPr>
            <a:endParaRPr lang="de-DE" sz="1200" dirty="0">
              <a:solidFill>
                <a:schemeClr val="tx1">
                  <a:lumMod val="75000"/>
                  <a:lumOff val="25000"/>
                </a:schemeClr>
              </a:solidFill>
              <a:latin typeface="Arial" panose="020B0604020202020204" pitchFamily="34" charset="0"/>
              <a:cs typeface="Arial" panose="020B0604020202020204" pitchFamily="34" charset="0"/>
            </a:endParaRPr>
          </a:p>
          <a:p>
            <a:pPr lvl="0"/>
            <a:r>
              <a:rPr lang="de-DE" sz="2300" dirty="0">
                <a:solidFill>
                  <a:schemeClr val="tx1">
                    <a:lumMod val="75000"/>
                    <a:lumOff val="25000"/>
                  </a:schemeClr>
                </a:solidFill>
                <a:latin typeface="Arial" panose="020B0604020202020204" pitchFamily="34" charset="0"/>
                <a:cs typeface="Arial" panose="020B0604020202020204" pitchFamily="34" charset="0"/>
              </a:rPr>
              <a:t>die Leistungsfähigkeit verbessert,</a:t>
            </a:r>
          </a:p>
          <a:p>
            <a:pPr lvl="0"/>
            <a:r>
              <a:rPr lang="de-DE" sz="2300" dirty="0">
                <a:solidFill>
                  <a:schemeClr val="tx1">
                    <a:lumMod val="75000"/>
                    <a:lumOff val="25000"/>
                  </a:schemeClr>
                </a:solidFill>
                <a:latin typeface="Arial" panose="020B0604020202020204" pitchFamily="34" charset="0"/>
                <a:cs typeface="Arial" panose="020B0604020202020204" pitchFamily="34" charset="0"/>
              </a:rPr>
              <a:t>Ermüdung und Erschöpfung hinausgezögert,</a:t>
            </a:r>
          </a:p>
          <a:p>
            <a:pPr lvl="0"/>
            <a:r>
              <a:rPr lang="de-DE" sz="2300" dirty="0">
                <a:solidFill>
                  <a:schemeClr val="tx1">
                    <a:lumMod val="75000"/>
                    <a:lumOff val="25000"/>
                  </a:schemeClr>
                </a:solidFill>
                <a:latin typeface="Arial" panose="020B0604020202020204" pitchFamily="34" charset="0"/>
                <a:cs typeface="Arial" panose="020B0604020202020204" pitchFamily="34" charset="0"/>
              </a:rPr>
              <a:t>sowie die Erholung optimiert wird und</a:t>
            </a:r>
          </a:p>
          <a:p>
            <a:pPr lvl="0"/>
            <a:r>
              <a:rPr lang="de-DE" sz="2300" dirty="0">
                <a:solidFill>
                  <a:schemeClr val="tx1">
                    <a:lumMod val="75000"/>
                    <a:lumOff val="25000"/>
                  </a:schemeClr>
                </a:solidFill>
                <a:latin typeface="Arial" panose="020B0604020202020204" pitchFamily="34" charset="0"/>
                <a:cs typeface="Arial" panose="020B0604020202020204" pitchFamily="34" charset="0"/>
              </a:rPr>
              <a:t>längeres konzentriertes Arbeiten unter Belastung möglich ist.</a:t>
            </a:r>
          </a:p>
          <a:p>
            <a:pPr marL="0" indent="0">
              <a:lnSpc>
                <a:spcPct val="120000"/>
              </a:lnSpc>
              <a:buNone/>
            </a:pPr>
            <a:endParaRPr lang="de-DE" altLang="de-DE" sz="1200" dirty="0">
              <a:solidFill>
                <a:schemeClr val="tx1">
                  <a:lumMod val="75000"/>
                  <a:lumOff val="25000"/>
                </a:schemeClr>
              </a:solidFill>
              <a:latin typeface="Arial" panose="020B0604020202020204" pitchFamily="34" charset="0"/>
              <a:cs typeface="Arial" panose="020B0604020202020204" pitchFamily="34" charset="0"/>
            </a:endParaRPr>
          </a:p>
          <a:p>
            <a:pPr marL="0" indent="0" algn="ctr">
              <a:lnSpc>
                <a:spcPct val="120000"/>
              </a:lnSpc>
              <a:buNone/>
            </a:pPr>
            <a:r>
              <a:rPr lang="de-DE" altLang="de-DE" sz="2300" b="1" dirty="0">
                <a:solidFill>
                  <a:schemeClr val="tx1">
                    <a:lumMod val="75000"/>
                    <a:lumOff val="25000"/>
                  </a:schemeClr>
                </a:solidFill>
                <a:latin typeface="Arial" panose="020B0604020202020204" pitchFamily="34" charset="0"/>
                <a:cs typeface="Arial" panose="020B0604020202020204" pitchFamily="34" charset="0"/>
              </a:rPr>
              <a:t>Nur durch permanente Fitness ist die Einsatzfähigkeit gewährleistet: </a:t>
            </a:r>
          </a:p>
          <a:p>
            <a:pPr marL="0" indent="0">
              <a:lnSpc>
                <a:spcPct val="120000"/>
              </a:lnSpc>
              <a:buNone/>
            </a:pPr>
            <a:endParaRPr lang="de-DE" altLang="de-DE" sz="1200" b="1" dirty="0">
              <a:latin typeface="Arial" panose="020B0604020202020204" pitchFamily="34" charset="0"/>
              <a:cs typeface="Arial" panose="020B0604020202020204" pitchFamily="34" charset="0"/>
            </a:endParaRPr>
          </a:p>
          <a:p>
            <a:pPr marL="0" indent="0" algn="ctr">
              <a:lnSpc>
                <a:spcPct val="120000"/>
              </a:lnSpc>
              <a:buNone/>
            </a:pPr>
            <a:r>
              <a:rPr lang="de-DE" altLang="de-DE" sz="3900" b="1" dirty="0">
                <a:solidFill>
                  <a:schemeClr val="tx1">
                    <a:lumMod val="75000"/>
                    <a:lumOff val="25000"/>
                  </a:schemeClr>
                </a:solidFill>
                <a:latin typeface="Arial" panose="020B0604020202020204" pitchFamily="34" charset="0"/>
                <a:cs typeface="Arial" panose="020B0604020202020204" pitchFamily="34" charset="0"/>
              </a:rPr>
              <a:t>Feuerwehr und Fitness gehören zusammen! </a:t>
            </a:r>
          </a:p>
        </p:txBody>
      </p:sp>
      <p:sp>
        <p:nvSpPr>
          <p:cNvPr id="2" name="Foliennummernplatzhalter 1">
            <a:extLst>
              <a:ext uri="{FF2B5EF4-FFF2-40B4-BE49-F238E27FC236}">
                <a16:creationId xmlns:a16="http://schemas.microsoft.com/office/drawing/2014/main" id="{9F296E6A-B355-F32A-5AEC-647EA6660538}"/>
              </a:ext>
            </a:extLst>
          </p:cNvPr>
          <p:cNvSpPr>
            <a:spLocks noGrp="1"/>
          </p:cNvSpPr>
          <p:nvPr>
            <p:ph type="sldNum" sz="quarter" idx="12"/>
          </p:nvPr>
        </p:nvSpPr>
        <p:spPr/>
        <p:txBody>
          <a:bodyPr/>
          <a:lstStyle/>
          <a:p>
            <a:fld id="{294FB65C-F205-7346-ACE0-FAF43E12CB59}" type="slidenum">
              <a:rPr lang="de-DE" smtClean="0"/>
              <a:pPr/>
              <a:t>27</a:t>
            </a:fld>
            <a:endParaRPr lang="de-DE" dirty="0"/>
          </a:p>
        </p:txBody>
      </p:sp>
      <p:sp>
        <p:nvSpPr>
          <p:cNvPr id="3" name="Textfeld 2">
            <a:extLst>
              <a:ext uri="{FF2B5EF4-FFF2-40B4-BE49-F238E27FC236}">
                <a16:creationId xmlns:a16="http://schemas.microsoft.com/office/drawing/2014/main" id="{284801FE-29CB-B19C-9EDE-E0CA6405DB13}"/>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2346957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23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ea typeface="+mn-ea"/>
                <a:cs typeface="Arial" panose="020B0604020202020204" pitchFamily="34" charset="0"/>
              </a:rPr>
              <a:t>2. Rechtsgrundlagen</a:t>
            </a:r>
          </a:p>
        </p:txBody>
      </p:sp>
      <p:sp>
        <p:nvSpPr>
          <p:cNvPr id="5" name="Rectangle 3"/>
          <p:cNvSpPr txBox="1">
            <a:spLocks noChangeArrowheads="1"/>
          </p:cNvSpPr>
          <p:nvPr/>
        </p:nvSpPr>
        <p:spPr>
          <a:xfrm>
            <a:off x="599906" y="1681165"/>
            <a:ext cx="8169340" cy="446231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mbol" panose="05050102010706020507" pitchFamily="18" charset="2"/>
              <a:buChar char="-"/>
            </a:pPr>
            <a:r>
              <a:rPr lang="de-DE" sz="2900" dirty="0">
                <a:latin typeface="Arial" panose="020B0604020202020204" pitchFamily="34" charset="0"/>
                <a:cs typeface="Arial" panose="020B0604020202020204" pitchFamily="34" charset="0"/>
              </a:rPr>
              <a:t>Brandschutzgesetz</a:t>
            </a:r>
            <a:r>
              <a:rPr lang="de-DE" sz="2500" dirty="0">
                <a:latin typeface="Arial" panose="020B0604020202020204" pitchFamily="34" charset="0"/>
                <a:cs typeface="Arial" panose="020B0604020202020204" pitchFamily="34" charset="0"/>
              </a:rPr>
              <a:t> </a:t>
            </a:r>
          </a:p>
          <a:p>
            <a:pPr lvl="1"/>
            <a:r>
              <a:rPr lang="de-DE" sz="2100" b="1" dirty="0">
                <a:latin typeface="Arial" panose="020B0604020202020204" pitchFamily="34" charset="0"/>
                <a:cs typeface="Arial" panose="020B0604020202020204" pitchFamily="34" charset="0"/>
              </a:rPr>
              <a:t>Leistungsfähige Feuerwehr </a:t>
            </a:r>
            <a:r>
              <a:rPr lang="de-DE" sz="1400" dirty="0">
                <a:latin typeface="Arial" panose="020B0604020202020204" pitchFamily="34" charset="0"/>
                <a:cs typeface="Arial" panose="020B0604020202020204" pitchFamily="34" charset="0"/>
              </a:rPr>
              <a:t>(das Brandschutzgesetz gilt für das jeweilige Bundesland, der Wortlaut kann ggf. abweichen)</a:t>
            </a:r>
            <a:endParaRPr lang="de-DE" sz="2100" b="1" dirty="0">
              <a:latin typeface="Arial" panose="020B0604020202020204" pitchFamily="34" charset="0"/>
              <a:cs typeface="Arial" panose="020B0604020202020204" pitchFamily="34" charset="0"/>
            </a:endParaRPr>
          </a:p>
          <a:p>
            <a:pPr marL="457200" lvl="1" indent="0">
              <a:lnSpc>
                <a:spcPct val="120000"/>
              </a:lnSpc>
              <a:buNone/>
            </a:pPr>
            <a:r>
              <a:rPr lang="de-DE" sz="2100" dirty="0">
                <a:solidFill>
                  <a:srgbClr val="0093D8"/>
                </a:solidFill>
                <a:latin typeface="Arial" panose="020B0604020202020204" pitchFamily="34" charset="0"/>
                <a:cs typeface="Arial" panose="020B0604020202020204" pitchFamily="34" charset="0"/>
              </a:rPr>
              <a:t>(„Den Gemeinden obliegen der abwehrende Brandschutz und die Hilfeleistung in Ihrem Gebiet. Zur Erfüllung dieser Aufgaben haben sie eine den örtlichen Verhältnissen entsprechende leistungsfähige Feuerwehr aufzustellen, auszurüsten, zu unterhalten und einzusetzen….“)</a:t>
            </a:r>
            <a:endParaRPr lang="de-DE" sz="2600" dirty="0">
              <a:solidFill>
                <a:srgbClr val="0093D8"/>
              </a:solidFill>
              <a:latin typeface="Arial" panose="020B0604020202020204" pitchFamily="34" charset="0"/>
              <a:cs typeface="Arial" panose="020B0604020202020204" pitchFamily="34" charset="0"/>
            </a:endParaRPr>
          </a:p>
          <a:p>
            <a:pPr>
              <a:lnSpc>
                <a:spcPct val="120000"/>
              </a:lnSpc>
              <a:buFont typeface="Symbol" panose="05050102010706020507" pitchFamily="18" charset="2"/>
              <a:buChar char="-"/>
            </a:pPr>
            <a:r>
              <a:rPr lang="de-DE" sz="2900" dirty="0">
                <a:latin typeface="Arial" panose="020B0604020202020204" pitchFamily="34" charset="0"/>
                <a:cs typeface="Arial" panose="020B0604020202020204" pitchFamily="34" charset="0"/>
              </a:rPr>
              <a:t>§ 6 Abs. 1 DGUV Vorschrift 49 „Feuerwehren“ </a:t>
            </a:r>
          </a:p>
          <a:p>
            <a:pPr lvl="1">
              <a:lnSpc>
                <a:spcPct val="120000"/>
              </a:lnSpc>
            </a:pPr>
            <a:r>
              <a:rPr lang="de-DE" sz="2000" b="1" dirty="0">
                <a:latin typeface="Arial" panose="020B0604020202020204" pitchFamily="34" charset="0"/>
                <a:cs typeface="Arial" panose="020B0604020202020204" pitchFamily="34" charset="0"/>
              </a:rPr>
              <a:t>Körperlich geeignet</a:t>
            </a:r>
            <a:r>
              <a:rPr lang="de-DE" sz="2000" b="1" dirty="0">
                <a:solidFill>
                  <a:srgbClr val="009BE0"/>
                </a:solidFill>
                <a:latin typeface="Arial" panose="020B0604020202020204" pitchFamily="34" charset="0"/>
                <a:cs typeface="Arial" panose="020B0604020202020204" pitchFamily="34" charset="0"/>
              </a:rPr>
              <a:t> </a:t>
            </a:r>
          </a:p>
          <a:p>
            <a:pPr marL="457200" lvl="1" indent="0">
              <a:lnSpc>
                <a:spcPct val="120000"/>
              </a:lnSpc>
              <a:buNone/>
            </a:pPr>
            <a:r>
              <a:rPr lang="de-DE" sz="2000" dirty="0">
                <a:solidFill>
                  <a:srgbClr val="0093D8"/>
                </a:solidFill>
                <a:latin typeface="Arial" panose="020B0604020202020204" pitchFamily="34" charset="0"/>
                <a:cs typeface="Arial" panose="020B0604020202020204" pitchFamily="34" charset="0"/>
              </a:rPr>
              <a:t>(„Die Unternehmerin oder der Unternehmer darf Feuerwehrangehörige nur für Tätigkeiten einsetzen, für die sie körperlich und geistig geeignet sowie fachlich befähigt sind…….“)</a:t>
            </a:r>
          </a:p>
          <a:p>
            <a:pPr>
              <a:lnSpc>
                <a:spcPct val="120000"/>
              </a:lnSpc>
              <a:buFont typeface="Symbol" panose="05050102010706020507" pitchFamily="18" charset="2"/>
              <a:buChar char="-"/>
            </a:pPr>
            <a:r>
              <a:rPr lang="de-DE" sz="2900" dirty="0">
                <a:latin typeface="Arial" panose="020B0604020202020204" pitchFamily="34" charset="0"/>
                <a:cs typeface="Arial" panose="020B0604020202020204" pitchFamily="34" charset="0"/>
              </a:rPr>
              <a:t>Regel zu § 6 Abs. 1 besagt:</a:t>
            </a:r>
          </a:p>
          <a:p>
            <a:pPr marL="783000" lvl="1" indent="-342900">
              <a:lnSpc>
                <a:spcPct val="120000"/>
              </a:lnSpc>
            </a:pPr>
            <a:r>
              <a:rPr lang="de-DE" sz="2000" b="1" dirty="0">
                <a:latin typeface="Arial" panose="020B0604020202020204" pitchFamily="34" charset="0"/>
                <a:cs typeface="Arial" panose="020B0604020202020204" pitchFamily="34" charset="0"/>
              </a:rPr>
              <a:t>Regelmäßiger Feuerwehrdienstsport  </a:t>
            </a:r>
          </a:p>
          <a:p>
            <a:pPr marL="440100" lvl="1" indent="0">
              <a:lnSpc>
                <a:spcPct val="120000"/>
              </a:lnSpc>
              <a:buNone/>
            </a:pPr>
            <a:r>
              <a:rPr lang="de-DE" sz="2000" dirty="0">
                <a:solidFill>
                  <a:srgbClr val="0093D8"/>
                </a:solidFill>
                <a:latin typeface="Arial" panose="020B0604020202020204" pitchFamily="34" charset="0"/>
                <a:cs typeface="Arial" panose="020B0604020202020204" pitchFamily="34" charset="0"/>
              </a:rPr>
              <a:t>(Zur Erhaltung bzw. Förderung der körperlichen Leistungsfähigkeit der Feuerwehrangehörigen soll die Unternehmerin oder der Unternehmer geeignete Maßnahmen anbieten und unterstützen. Dazu kann auch ein regelmäßiger Feuerwehrdienstsport gehören.)</a:t>
            </a:r>
          </a:p>
          <a:p>
            <a:pPr marL="440100" indent="-457200">
              <a:lnSpc>
                <a:spcPct val="120000"/>
              </a:lnSpc>
              <a:buFont typeface="Symbol" panose="05050102010706020507" pitchFamily="18" charset="2"/>
              <a:buChar char="-"/>
            </a:pPr>
            <a:r>
              <a:rPr lang="de-DE" sz="2900" dirty="0">
                <a:latin typeface="Arial" panose="020B0604020202020204" pitchFamily="34" charset="0"/>
                <a:cs typeface="Arial" panose="020B0604020202020204" pitchFamily="34" charset="0"/>
              </a:rPr>
              <a:t>Feuerwehr-Dienstvorschrift 7, Abschnitt 3 „Atemschutz“</a:t>
            </a:r>
          </a:p>
          <a:p>
            <a:pPr marL="742950" lvl="1" indent="-285750" algn="l">
              <a:buFont typeface="Arial" panose="020B0604020202020204" pitchFamily="34" charset="0"/>
              <a:buChar char="•"/>
            </a:pPr>
            <a:r>
              <a:rPr lang="de-DE" sz="2000" b="1" dirty="0">
                <a:latin typeface="Arial" panose="020B0604020202020204" pitchFamily="34" charset="0"/>
                <a:cs typeface="Arial" panose="020B0604020202020204" pitchFamily="34" charset="0"/>
              </a:rPr>
              <a:t>Körperlich geeignet </a:t>
            </a:r>
          </a:p>
          <a:p>
            <a:pPr marL="457200" lvl="1" indent="0" algn="l">
              <a:buNone/>
            </a:pPr>
            <a:r>
              <a:rPr lang="de-DE" sz="2000" dirty="0">
                <a:solidFill>
                  <a:srgbClr val="0093D8"/>
                </a:solidFill>
                <a:latin typeface="Arial" panose="020B0604020202020204" pitchFamily="34" charset="0"/>
                <a:cs typeface="Arial" panose="020B0604020202020204" pitchFamily="34" charset="0"/>
              </a:rPr>
              <a:t>(„Einsatzkräfte, die unter Atemschutz eingesetzt werden, müssen körperlich geeignet sein…..“)</a:t>
            </a:r>
          </a:p>
          <a:p>
            <a:pPr marL="457200" lvl="1" indent="0" algn="l">
              <a:buNone/>
            </a:pPr>
            <a:endParaRPr lang="de-DE" sz="2000" i="1" dirty="0">
              <a:latin typeface="Arial" panose="020B0604020202020204" pitchFamily="34" charset="0"/>
              <a:cs typeface="Arial" panose="020B0604020202020204" pitchFamily="34" charset="0"/>
            </a:endParaRPr>
          </a:p>
        </p:txBody>
      </p:sp>
      <p:sp>
        <p:nvSpPr>
          <p:cNvPr id="2" name="Foliennummernplatzhalter 1">
            <a:extLst>
              <a:ext uri="{FF2B5EF4-FFF2-40B4-BE49-F238E27FC236}">
                <a16:creationId xmlns:a16="http://schemas.microsoft.com/office/drawing/2014/main" id="{D325EBE3-87AF-0624-0743-CCC3B75A5E98}"/>
              </a:ext>
            </a:extLst>
          </p:cNvPr>
          <p:cNvSpPr>
            <a:spLocks noGrp="1"/>
          </p:cNvSpPr>
          <p:nvPr>
            <p:ph type="sldNum" sz="quarter" idx="12"/>
          </p:nvPr>
        </p:nvSpPr>
        <p:spPr/>
        <p:txBody>
          <a:bodyPr/>
          <a:lstStyle/>
          <a:p>
            <a:fld id="{294FB65C-F205-7346-ACE0-FAF43E12CB59}" type="slidenum">
              <a:rPr lang="de-DE" smtClean="0"/>
              <a:pPr/>
              <a:t>3</a:t>
            </a:fld>
            <a:endParaRPr lang="de-DE" dirty="0"/>
          </a:p>
        </p:txBody>
      </p:sp>
      <p:sp>
        <p:nvSpPr>
          <p:cNvPr id="3" name="Textfeld 2">
            <a:extLst>
              <a:ext uri="{FF2B5EF4-FFF2-40B4-BE49-F238E27FC236}">
                <a16:creationId xmlns:a16="http://schemas.microsoft.com/office/drawing/2014/main" id="{20960EFF-6338-6647-5195-FBE8351459C8}"/>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206692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649289" y="1781267"/>
            <a:ext cx="10700990"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altLang="de-DE" dirty="0">
              <a:solidFill>
                <a:schemeClr val="tx1">
                  <a:lumMod val="75000"/>
                  <a:lumOff val="25000"/>
                </a:schemeClr>
              </a:solidFill>
            </a:endParaRPr>
          </a:p>
        </p:txBody>
      </p:sp>
      <p:sp>
        <p:nvSpPr>
          <p:cNvPr id="15" name="Rectangle 3"/>
          <p:cNvSpPr txBox="1">
            <a:spLocks noChangeArrowheads="1"/>
          </p:cNvSpPr>
          <p:nvPr/>
        </p:nvSpPr>
        <p:spPr>
          <a:xfrm>
            <a:off x="-647109" y="2734989"/>
            <a:ext cx="8126432" cy="3390392"/>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endParaRPr lang="de-DE" altLang="de-DE" dirty="0">
              <a:solidFill>
                <a:schemeClr val="tx1">
                  <a:lumMod val="75000"/>
                  <a:lumOff val="25000"/>
                </a:schemeClr>
              </a:solidFill>
            </a:endParaRPr>
          </a:p>
        </p:txBody>
      </p:sp>
      <p:sp>
        <p:nvSpPr>
          <p:cNvPr id="18"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ea typeface="+mn-ea"/>
                <a:cs typeface="Arial" panose="020B0604020202020204" pitchFamily="34" charset="0"/>
              </a:rPr>
              <a:t>3. Belastungen</a:t>
            </a:r>
          </a:p>
        </p:txBody>
      </p:sp>
      <p:sp>
        <p:nvSpPr>
          <p:cNvPr id="7" name="Rectangle 3">
            <a:extLst>
              <a:ext uri="{FF2B5EF4-FFF2-40B4-BE49-F238E27FC236}">
                <a16:creationId xmlns:a16="http://schemas.microsoft.com/office/drawing/2014/main" id="{44CBEA3B-34AE-4E7B-A00B-74F0637A5CFC}"/>
              </a:ext>
            </a:extLst>
          </p:cNvPr>
          <p:cNvSpPr txBox="1">
            <a:spLocks noChangeArrowheads="1"/>
          </p:cNvSpPr>
          <p:nvPr/>
        </p:nvSpPr>
        <p:spPr>
          <a:xfrm>
            <a:off x="592971" y="1566367"/>
            <a:ext cx="8169340" cy="4699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endParaRPr lang="de-DE" b="1"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20000"/>
              </a:lnSpc>
              <a:buNone/>
            </a:pPr>
            <a:endParaRPr lang="de-DE" sz="2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7" name="Grafik 16" descr="Ein Bild, das draußen, Baum, Himmel, Blue Collar enthält.&#10;&#10;Automatisch generierte Beschreibung">
            <a:extLst>
              <a:ext uri="{FF2B5EF4-FFF2-40B4-BE49-F238E27FC236}">
                <a16:creationId xmlns:a16="http://schemas.microsoft.com/office/drawing/2014/main" id="{508B313C-DB85-B21A-AEC4-9F5B5CC93D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8426" y="1860930"/>
            <a:ext cx="2787681" cy="1568070"/>
          </a:xfrm>
          <a:prstGeom prst="rect">
            <a:avLst/>
          </a:prstGeom>
        </p:spPr>
      </p:pic>
      <p:pic>
        <p:nvPicPr>
          <p:cNvPr id="14" name="Grafik 13" descr="Ein Bild, das draußen, Kunst, Bild, Rauch enthält.&#10;&#10;Automatisch generierte Beschreibung">
            <a:extLst>
              <a:ext uri="{FF2B5EF4-FFF2-40B4-BE49-F238E27FC236}">
                <a16:creationId xmlns:a16="http://schemas.microsoft.com/office/drawing/2014/main" id="{53300CB3-5510-D2D8-EF57-229A9B201A9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06645" y="1850852"/>
            <a:ext cx="3019857" cy="2467676"/>
          </a:xfrm>
          <a:prstGeom prst="rect">
            <a:avLst/>
          </a:prstGeom>
        </p:spPr>
      </p:pic>
      <p:pic>
        <p:nvPicPr>
          <p:cNvPr id="20" name="Grafik 19" descr="Ein Bild, das Feuerwehrmann, draußen, Feuer, Rauch enthält.&#10;&#10;Automatisch generierte Beschreibung">
            <a:extLst>
              <a:ext uri="{FF2B5EF4-FFF2-40B4-BE49-F238E27FC236}">
                <a16:creationId xmlns:a16="http://schemas.microsoft.com/office/drawing/2014/main" id="{F0D87177-E977-E3B0-7B86-5516E04C03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57040" y="1850852"/>
            <a:ext cx="2787681" cy="1568070"/>
          </a:xfrm>
          <a:prstGeom prst="rect">
            <a:avLst/>
          </a:prstGeom>
        </p:spPr>
      </p:pic>
      <p:pic>
        <p:nvPicPr>
          <p:cNvPr id="3" name="Grafik 2" descr="Ein Bild, das draußen, Landfahrzeug, Fahrzeug, Pflanze enthält.&#10;&#10;Automatisch generierte Beschreibung">
            <a:extLst>
              <a:ext uri="{FF2B5EF4-FFF2-40B4-BE49-F238E27FC236}">
                <a16:creationId xmlns:a16="http://schemas.microsoft.com/office/drawing/2014/main" id="{EEE20137-4B9D-F7F3-6E68-46B6F0D019A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69218" y="3686583"/>
            <a:ext cx="3275503" cy="2456627"/>
          </a:xfrm>
          <a:prstGeom prst="rect">
            <a:avLst/>
          </a:prstGeom>
        </p:spPr>
      </p:pic>
      <p:pic>
        <p:nvPicPr>
          <p:cNvPr id="4" name="Grafik 3" descr="Ein Bild, das Feuerwehrmann, Feuer, Helm, Rauch enthält.&#10;&#10;Automatisch generierte Beschreibung">
            <a:extLst>
              <a:ext uri="{FF2B5EF4-FFF2-40B4-BE49-F238E27FC236}">
                <a16:creationId xmlns:a16="http://schemas.microsoft.com/office/drawing/2014/main" id="{316E79EB-BD92-89A1-D937-F881390A397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16380" y="3686583"/>
            <a:ext cx="3732881" cy="2488587"/>
          </a:xfrm>
          <a:prstGeom prst="rect">
            <a:avLst/>
          </a:prstGeom>
        </p:spPr>
      </p:pic>
      <p:sp>
        <p:nvSpPr>
          <p:cNvPr id="2" name="Textfeld 1">
            <a:extLst>
              <a:ext uri="{FF2B5EF4-FFF2-40B4-BE49-F238E27FC236}">
                <a16:creationId xmlns:a16="http://schemas.microsoft.com/office/drawing/2014/main" id="{D23E2F55-9D40-2E31-861F-9B0F59A321EC}"/>
              </a:ext>
            </a:extLst>
          </p:cNvPr>
          <p:cNvSpPr txBox="1"/>
          <p:nvPr/>
        </p:nvSpPr>
        <p:spPr>
          <a:xfrm>
            <a:off x="5569218" y="5959726"/>
            <a:ext cx="3355561" cy="215444"/>
          </a:xfrm>
          <a:prstGeom prst="rect">
            <a:avLst/>
          </a:prstGeom>
          <a:noFill/>
        </p:spPr>
        <p:txBody>
          <a:bodyPr wrap="square" rtlCol="0">
            <a:spAutoFit/>
          </a:bodyPr>
          <a:lstStyle/>
          <a:p>
            <a:r>
              <a:rPr lang="de-DE" sz="800" dirty="0">
                <a:solidFill>
                  <a:schemeClr val="bg1"/>
                </a:solidFill>
              </a:rPr>
              <a:t>Bildquelle: Niedersächsisches Landesamt für Brand- und Katastrophenschutz</a:t>
            </a:r>
          </a:p>
        </p:txBody>
      </p:sp>
      <p:sp>
        <p:nvSpPr>
          <p:cNvPr id="12" name="Textfeld 11">
            <a:extLst>
              <a:ext uri="{FF2B5EF4-FFF2-40B4-BE49-F238E27FC236}">
                <a16:creationId xmlns:a16="http://schemas.microsoft.com/office/drawing/2014/main" id="{7E1A88BB-EFD9-D6E9-64AD-82FE3BD85444}"/>
              </a:ext>
            </a:extLst>
          </p:cNvPr>
          <p:cNvSpPr txBox="1"/>
          <p:nvPr/>
        </p:nvSpPr>
        <p:spPr>
          <a:xfrm>
            <a:off x="4174435" y="4119064"/>
            <a:ext cx="1553123" cy="215444"/>
          </a:xfrm>
          <a:prstGeom prst="rect">
            <a:avLst/>
          </a:prstGeom>
          <a:noFill/>
        </p:spPr>
        <p:txBody>
          <a:bodyPr wrap="square" rtlCol="0">
            <a:spAutoFit/>
          </a:bodyPr>
          <a:lstStyle/>
          <a:p>
            <a:r>
              <a:rPr lang="de-DE" sz="800" dirty="0">
                <a:solidFill>
                  <a:schemeClr val="bg1"/>
                </a:solidFill>
              </a:rPr>
              <a:t>Bildquelle: FUK Niedersachsen</a:t>
            </a:r>
          </a:p>
        </p:txBody>
      </p:sp>
      <p:sp>
        <p:nvSpPr>
          <p:cNvPr id="13" name="Textfeld 12">
            <a:extLst>
              <a:ext uri="{FF2B5EF4-FFF2-40B4-BE49-F238E27FC236}">
                <a16:creationId xmlns:a16="http://schemas.microsoft.com/office/drawing/2014/main" id="{E7191D96-5B7D-3E59-DFE6-0BB0B9C0DDF0}"/>
              </a:ext>
            </a:extLst>
          </p:cNvPr>
          <p:cNvSpPr txBox="1"/>
          <p:nvPr/>
        </p:nvSpPr>
        <p:spPr>
          <a:xfrm>
            <a:off x="1084083" y="5986219"/>
            <a:ext cx="2961810" cy="215444"/>
          </a:xfrm>
          <a:prstGeom prst="rect">
            <a:avLst/>
          </a:prstGeom>
          <a:noFill/>
        </p:spPr>
        <p:txBody>
          <a:bodyPr wrap="square" rtlCol="0">
            <a:spAutoFit/>
          </a:bodyPr>
          <a:lstStyle/>
          <a:p>
            <a:r>
              <a:rPr lang="de-DE" sz="800" dirty="0">
                <a:solidFill>
                  <a:schemeClr val="bg1"/>
                </a:solidFill>
              </a:rPr>
              <a:t>Bildquelle: H. Bauer/Landesfeuerwehrverband Schleswig-Holstein</a:t>
            </a:r>
          </a:p>
        </p:txBody>
      </p:sp>
      <p:sp>
        <p:nvSpPr>
          <p:cNvPr id="19" name="Textfeld 18">
            <a:extLst>
              <a:ext uri="{FF2B5EF4-FFF2-40B4-BE49-F238E27FC236}">
                <a16:creationId xmlns:a16="http://schemas.microsoft.com/office/drawing/2014/main" id="{449A9783-DCE5-A677-A5BD-C91422310AC3}"/>
              </a:ext>
            </a:extLst>
          </p:cNvPr>
          <p:cNvSpPr txBox="1"/>
          <p:nvPr/>
        </p:nvSpPr>
        <p:spPr>
          <a:xfrm>
            <a:off x="6692462" y="3239814"/>
            <a:ext cx="2263112" cy="215444"/>
          </a:xfrm>
          <a:prstGeom prst="rect">
            <a:avLst/>
          </a:prstGeom>
          <a:noFill/>
        </p:spPr>
        <p:txBody>
          <a:bodyPr wrap="square" rtlCol="0">
            <a:spAutoFit/>
          </a:bodyPr>
          <a:lstStyle/>
          <a:p>
            <a:r>
              <a:rPr lang="de-DE" sz="800" dirty="0">
                <a:solidFill>
                  <a:schemeClr val="bg1"/>
                </a:solidFill>
              </a:rPr>
              <a:t>Bildquelle: T. Meyer, FF Gemeinde Genarrenburg</a:t>
            </a:r>
          </a:p>
        </p:txBody>
      </p:sp>
      <p:sp>
        <p:nvSpPr>
          <p:cNvPr id="5" name="Textfeld 4">
            <a:extLst>
              <a:ext uri="{FF2B5EF4-FFF2-40B4-BE49-F238E27FC236}">
                <a16:creationId xmlns:a16="http://schemas.microsoft.com/office/drawing/2014/main" id="{DCB4DAD5-E863-9541-AE6A-B2A767753784}"/>
              </a:ext>
            </a:extLst>
          </p:cNvPr>
          <p:cNvSpPr txBox="1"/>
          <p:nvPr/>
        </p:nvSpPr>
        <p:spPr>
          <a:xfrm>
            <a:off x="2012590" y="3259000"/>
            <a:ext cx="1116865" cy="215444"/>
          </a:xfrm>
          <a:prstGeom prst="rect">
            <a:avLst/>
          </a:prstGeom>
          <a:noFill/>
        </p:spPr>
        <p:txBody>
          <a:bodyPr wrap="square" rtlCol="0">
            <a:spAutoFit/>
          </a:bodyPr>
          <a:lstStyle/>
          <a:p>
            <a:r>
              <a:rPr lang="de-DE" sz="800" dirty="0">
                <a:solidFill>
                  <a:schemeClr val="bg1"/>
                </a:solidFill>
              </a:rPr>
              <a:t>Bildquelle: FF Mehle</a:t>
            </a:r>
          </a:p>
        </p:txBody>
      </p:sp>
      <p:sp>
        <p:nvSpPr>
          <p:cNvPr id="8" name="Foliennummernplatzhalter 7">
            <a:extLst>
              <a:ext uri="{FF2B5EF4-FFF2-40B4-BE49-F238E27FC236}">
                <a16:creationId xmlns:a16="http://schemas.microsoft.com/office/drawing/2014/main" id="{A2904DCF-3466-F2B9-B35E-63D9EB731778}"/>
              </a:ext>
            </a:extLst>
          </p:cNvPr>
          <p:cNvSpPr>
            <a:spLocks noGrp="1"/>
          </p:cNvSpPr>
          <p:nvPr>
            <p:ph type="sldNum" sz="quarter" idx="12"/>
          </p:nvPr>
        </p:nvSpPr>
        <p:spPr/>
        <p:txBody>
          <a:bodyPr/>
          <a:lstStyle/>
          <a:p>
            <a:fld id="{294FB65C-F205-7346-ACE0-FAF43E12CB59}" type="slidenum">
              <a:rPr lang="de-DE" smtClean="0"/>
              <a:pPr/>
              <a:t>4</a:t>
            </a:fld>
            <a:endParaRPr lang="de-DE" dirty="0"/>
          </a:p>
        </p:txBody>
      </p:sp>
      <p:sp>
        <p:nvSpPr>
          <p:cNvPr id="6" name="Textfeld 5">
            <a:extLst>
              <a:ext uri="{FF2B5EF4-FFF2-40B4-BE49-F238E27FC236}">
                <a16:creationId xmlns:a16="http://schemas.microsoft.com/office/drawing/2014/main" id="{879CD60B-AE08-0BCD-D1A8-D60A920F7D4E}"/>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147922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649289" y="1781267"/>
            <a:ext cx="10700990"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altLang="de-DE" dirty="0">
              <a:solidFill>
                <a:schemeClr val="tx1">
                  <a:lumMod val="75000"/>
                  <a:lumOff val="25000"/>
                </a:schemeClr>
              </a:solidFill>
            </a:endParaRPr>
          </a:p>
        </p:txBody>
      </p:sp>
      <p:sp>
        <p:nvSpPr>
          <p:cNvPr id="15" name="Rectangle 3"/>
          <p:cNvSpPr txBox="1">
            <a:spLocks noChangeArrowheads="1"/>
          </p:cNvSpPr>
          <p:nvPr/>
        </p:nvSpPr>
        <p:spPr>
          <a:xfrm>
            <a:off x="-647109" y="2734989"/>
            <a:ext cx="8126432" cy="3390392"/>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endParaRPr lang="de-DE" altLang="de-DE" dirty="0">
              <a:solidFill>
                <a:schemeClr val="tx1">
                  <a:lumMod val="75000"/>
                  <a:lumOff val="25000"/>
                </a:schemeClr>
              </a:solidFill>
            </a:endParaRPr>
          </a:p>
        </p:txBody>
      </p:sp>
      <p:sp>
        <p:nvSpPr>
          <p:cNvPr id="18"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ea typeface="+mn-ea"/>
                <a:cs typeface="Arial" panose="020B0604020202020204" pitchFamily="34" charset="0"/>
              </a:rPr>
              <a:t>3. Belastungen</a:t>
            </a:r>
          </a:p>
        </p:txBody>
      </p:sp>
      <p:sp>
        <p:nvSpPr>
          <p:cNvPr id="7" name="Rectangle 3">
            <a:extLst>
              <a:ext uri="{FF2B5EF4-FFF2-40B4-BE49-F238E27FC236}">
                <a16:creationId xmlns:a16="http://schemas.microsoft.com/office/drawing/2014/main" id="{44CBEA3B-34AE-4E7B-A00B-74F0637A5CFC}"/>
              </a:ext>
            </a:extLst>
          </p:cNvPr>
          <p:cNvSpPr txBox="1">
            <a:spLocks noChangeArrowheads="1"/>
          </p:cNvSpPr>
          <p:nvPr/>
        </p:nvSpPr>
        <p:spPr>
          <a:xfrm>
            <a:off x="599906" y="1681165"/>
            <a:ext cx="8169340" cy="446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0100" indent="-457200">
              <a:lnSpc>
                <a:spcPct val="120000"/>
              </a:lnSpc>
              <a:buFont typeface="Symbol" panose="05050102010706020507" pitchFamily="18" charset="2"/>
              <a:buChar char="-"/>
            </a:pPr>
            <a:r>
              <a:rPr lang="de-DE" sz="1800" dirty="0">
                <a:solidFill>
                  <a:schemeClr val="tx1">
                    <a:lumMod val="75000"/>
                    <a:lumOff val="25000"/>
                  </a:schemeClr>
                </a:solidFill>
                <a:latin typeface="Arial" panose="020B0604020202020204" pitchFamily="34" charset="0"/>
                <a:cs typeface="Arial" panose="020B0604020202020204" pitchFamily="34" charset="0"/>
              </a:rPr>
              <a:t>Körper und Psyche</a:t>
            </a:r>
          </a:p>
          <a:p>
            <a:pPr marL="440100" lvl="1" indent="0">
              <a:lnSpc>
                <a:spcPct val="120000"/>
              </a:lnSpc>
              <a:buNone/>
            </a:pPr>
            <a:r>
              <a:rPr lang="de-DE" sz="1600" dirty="0">
                <a:solidFill>
                  <a:schemeClr val="tx1">
                    <a:lumMod val="75000"/>
                    <a:lumOff val="25000"/>
                  </a:schemeClr>
                </a:solidFill>
                <a:latin typeface="Arial" panose="020B0604020202020204" pitchFamily="34" charset="0"/>
                <a:cs typeface="Arial" panose="020B0604020202020204" pitchFamily="34" charset="0"/>
              </a:rPr>
              <a:t>Einsätze und Übungen können den Körper bis ans absolute Limit belasten, es wirken körperliche und auch psychische Belastungen.</a:t>
            </a:r>
            <a:endParaRPr lang="de-DE" sz="2000" dirty="0">
              <a:solidFill>
                <a:schemeClr val="tx1">
                  <a:lumMod val="75000"/>
                  <a:lumOff val="25000"/>
                </a:schemeClr>
              </a:solidFill>
              <a:latin typeface="Arial" panose="020B0604020202020204" pitchFamily="34" charset="0"/>
              <a:cs typeface="Arial" panose="020B0604020202020204" pitchFamily="34" charset="0"/>
            </a:endParaRPr>
          </a:p>
          <a:p>
            <a:pPr marL="897300" lvl="1" indent="-457200">
              <a:lnSpc>
                <a:spcPct val="120000"/>
              </a:lnSpc>
              <a:buFont typeface="Wingdings" panose="05000000000000000000" pitchFamily="2" charset="2"/>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bspw. Brandbekämpfung und Personensuche in geschlossenen Räumen ist schwerste körperliche Arbeit</a:t>
            </a:r>
          </a:p>
          <a:p>
            <a:pPr marL="897300" lvl="1" indent="-457200">
              <a:lnSpc>
                <a:spcPct val="120000"/>
              </a:lnSpc>
              <a:buFont typeface="Wingdings" panose="05000000000000000000" pitchFamily="2" charset="2"/>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Zusätzliche Belastungen durch Gewicht der persönlichen Schutzausrüstung</a:t>
            </a:r>
          </a:p>
          <a:p>
            <a:pPr marL="897300" lvl="1" indent="-457200">
              <a:lnSpc>
                <a:spcPct val="120000"/>
              </a:lnSpc>
              <a:buFont typeface="Wingdings" panose="05000000000000000000" pitchFamily="2" charset="2"/>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Unergonomische Körperhaltungen bei der Beweglichkeit durch Schutzausrüstungen</a:t>
            </a:r>
          </a:p>
          <a:p>
            <a:pPr marL="897300" lvl="1" indent="-457200">
              <a:lnSpc>
                <a:spcPct val="120000"/>
              </a:lnSpc>
              <a:buFont typeface="Wingdings" panose="05000000000000000000" pitchFamily="2" charset="2"/>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Hitzestress</a:t>
            </a:r>
          </a:p>
          <a:p>
            <a:pPr marL="897300" lvl="1" indent="-457200">
              <a:lnSpc>
                <a:spcPct val="120000"/>
              </a:lnSpc>
              <a:buFont typeface="Wingdings" panose="05000000000000000000" pitchFamily="2" charset="2"/>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Manuelle Lastenhandhabung von Gerätschaften</a:t>
            </a:r>
          </a:p>
          <a:p>
            <a:pPr marL="897300" lvl="1" indent="-457200">
              <a:lnSpc>
                <a:spcPct val="120000"/>
              </a:lnSpc>
              <a:buFont typeface="Wingdings" panose="05000000000000000000" pitchFamily="2" charset="2"/>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Einsatzumgebung (Tageszeit, Wetterlage, klimatische Bedingungen)</a:t>
            </a:r>
          </a:p>
          <a:p>
            <a:pPr marL="897300" lvl="1" indent="-457200">
              <a:lnSpc>
                <a:spcPct val="120000"/>
              </a:lnSpc>
              <a:buFont typeface="Wingdings" panose="05000000000000000000" pitchFamily="2" charset="2"/>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Psychische Belastung</a:t>
            </a:r>
          </a:p>
        </p:txBody>
      </p:sp>
      <p:sp>
        <p:nvSpPr>
          <p:cNvPr id="2" name="Foliennummernplatzhalter 1">
            <a:extLst>
              <a:ext uri="{FF2B5EF4-FFF2-40B4-BE49-F238E27FC236}">
                <a16:creationId xmlns:a16="http://schemas.microsoft.com/office/drawing/2014/main" id="{18519239-C96C-2F5D-8CDB-3F97031E6C79}"/>
              </a:ext>
            </a:extLst>
          </p:cNvPr>
          <p:cNvSpPr>
            <a:spLocks noGrp="1"/>
          </p:cNvSpPr>
          <p:nvPr>
            <p:ph type="sldNum" sz="quarter" idx="12"/>
          </p:nvPr>
        </p:nvSpPr>
        <p:spPr/>
        <p:txBody>
          <a:bodyPr/>
          <a:lstStyle/>
          <a:p>
            <a:fld id="{294FB65C-F205-7346-ACE0-FAF43E12CB59}" type="slidenum">
              <a:rPr lang="de-DE" smtClean="0"/>
              <a:pPr/>
              <a:t>5</a:t>
            </a:fld>
            <a:endParaRPr lang="de-DE" dirty="0"/>
          </a:p>
        </p:txBody>
      </p:sp>
      <p:sp>
        <p:nvSpPr>
          <p:cNvPr id="3" name="Textfeld 2">
            <a:extLst>
              <a:ext uri="{FF2B5EF4-FFF2-40B4-BE49-F238E27FC236}">
                <a16:creationId xmlns:a16="http://schemas.microsoft.com/office/drawing/2014/main" id="{7FC98679-4A67-2412-E416-C64FE64330D1}"/>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84321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649289" y="1781267"/>
            <a:ext cx="10700990"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altLang="de-DE" dirty="0">
              <a:solidFill>
                <a:schemeClr val="tx1">
                  <a:lumMod val="75000"/>
                  <a:lumOff val="25000"/>
                </a:schemeClr>
              </a:solidFill>
            </a:endParaRPr>
          </a:p>
        </p:txBody>
      </p:sp>
      <p:sp>
        <p:nvSpPr>
          <p:cNvPr id="15" name="Rectangle 3"/>
          <p:cNvSpPr txBox="1">
            <a:spLocks noChangeArrowheads="1"/>
          </p:cNvSpPr>
          <p:nvPr/>
        </p:nvSpPr>
        <p:spPr>
          <a:xfrm>
            <a:off x="-647109" y="2734989"/>
            <a:ext cx="8126432" cy="3390392"/>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endParaRPr lang="de-DE" altLang="de-DE" dirty="0">
              <a:solidFill>
                <a:schemeClr val="tx1">
                  <a:lumMod val="75000"/>
                  <a:lumOff val="25000"/>
                </a:schemeClr>
              </a:solidFill>
            </a:endParaRPr>
          </a:p>
        </p:txBody>
      </p:sp>
      <p:sp>
        <p:nvSpPr>
          <p:cNvPr id="18"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ea typeface="+mn-ea"/>
                <a:cs typeface="Arial" panose="020B0604020202020204" pitchFamily="34" charset="0"/>
              </a:rPr>
              <a:t>3. Belastungen</a:t>
            </a:r>
          </a:p>
        </p:txBody>
      </p:sp>
      <p:sp>
        <p:nvSpPr>
          <p:cNvPr id="7" name="Rectangle 3">
            <a:extLst>
              <a:ext uri="{FF2B5EF4-FFF2-40B4-BE49-F238E27FC236}">
                <a16:creationId xmlns:a16="http://schemas.microsoft.com/office/drawing/2014/main" id="{44CBEA3B-34AE-4E7B-A00B-74F0637A5CFC}"/>
              </a:ext>
            </a:extLst>
          </p:cNvPr>
          <p:cNvSpPr txBox="1">
            <a:spLocks noChangeArrowheads="1"/>
          </p:cNvSpPr>
          <p:nvPr/>
        </p:nvSpPr>
        <p:spPr>
          <a:xfrm>
            <a:off x="599906" y="1681165"/>
            <a:ext cx="8169340" cy="446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0100" indent="-457200">
              <a:lnSpc>
                <a:spcPct val="120000"/>
              </a:lnSpc>
              <a:buFont typeface="Symbol" panose="05050102010706020507" pitchFamily="18" charset="2"/>
              <a:buChar char="-"/>
            </a:pPr>
            <a:r>
              <a:rPr lang="de-DE" sz="1800" dirty="0">
                <a:solidFill>
                  <a:schemeClr val="tx1">
                    <a:lumMod val="75000"/>
                    <a:lumOff val="25000"/>
                  </a:schemeClr>
                </a:solidFill>
                <a:latin typeface="Arial" panose="020B0604020202020204" pitchFamily="34" charset="0"/>
                <a:cs typeface="Arial" panose="020B0604020202020204" pitchFamily="34" charset="0"/>
              </a:rPr>
              <a:t>Extrembelastung</a:t>
            </a:r>
          </a:p>
          <a:p>
            <a:pPr marL="897300" lvl="1" indent="-457200">
              <a:lnSpc>
                <a:spcPct val="120000"/>
              </a:lnSpc>
              <a:buFont typeface="Wingdings" panose="05000000000000000000" pitchFamily="2" charset="2"/>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Leistungen mit Hochleistungssport zu vergleichen</a:t>
            </a:r>
          </a:p>
          <a:p>
            <a:pPr marL="897300" lvl="1" indent="-457200">
              <a:lnSpc>
                <a:spcPct val="120000"/>
              </a:lnSpc>
              <a:buFont typeface="Wingdings" panose="05000000000000000000" pitchFamily="2" charset="2"/>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Leistungen müssen im Einsatzfall schnellstmöglich und zu jeder Tageszeit abrufbar sein („Kaltstart“)</a:t>
            </a:r>
          </a:p>
          <a:p>
            <a:pPr marL="440100" indent="-457200">
              <a:lnSpc>
                <a:spcPct val="120000"/>
              </a:lnSpc>
              <a:buFont typeface="Symbol" panose="05050102010706020507" pitchFamily="18" charset="2"/>
              <a:buChar char="-"/>
            </a:pPr>
            <a:r>
              <a:rPr lang="de-DE" sz="1800" dirty="0">
                <a:solidFill>
                  <a:schemeClr val="tx1">
                    <a:lumMod val="75000"/>
                    <a:lumOff val="25000"/>
                  </a:schemeClr>
                </a:solidFill>
                <a:latin typeface="Arial" panose="020B0604020202020204" pitchFamily="34" charset="0"/>
                <a:cs typeface="Arial" panose="020B0604020202020204" pitchFamily="34" charset="0"/>
              </a:rPr>
              <a:t>Unfallgefahr</a:t>
            </a:r>
          </a:p>
          <a:p>
            <a:pPr marL="897300" lvl="1" indent="-457200">
              <a:lnSpc>
                <a:spcPct val="120000"/>
              </a:lnSpc>
              <a:buFont typeface="Wingdings" panose="05000000000000000000" pitchFamily="2" charset="2"/>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Konzentration nimmt mit fortlaufender Zeit ab</a:t>
            </a:r>
          </a:p>
          <a:p>
            <a:pPr marL="897300" lvl="1" indent="-457200">
              <a:lnSpc>
                <a:spcPct val="120000"/>
              </a:lnSpc>
              <a:buFont typeface="Wingdings" panose="05000000000000000000" pitchFamily="2" charset="2"/>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Aufmerksamkeit nimmt ab</a:t>
            </a:r>
          </a:p>
          <a:p>
            <a:pPr marL="897300" lvl="1" indent="-457200">
              <a:lnSpc>
                <a:spcPct val="120000"/>
              </a:lnSpc>
              <a:buFont typeface="Wingdings" panose="05000000000000000000" pitchFamily="2" charset="2"/>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Wahrnehmung und Verarbeitung wichtiger Informationen wird schwieriger</a:t>
            </a:r>
          </a:p>
          <a:p>
            <a:pPr marL="897300" lvl="1" indent="-457200">
              <a:lnSpc>
                <a:spcPct val="120000"/>
              </a:lnSpc>
              <a:buFont typeface="Wingdings" panose="05000000000000000000" pitchFamily="2" charset="2"/>
              <a:buChar char="§"/>
            </a:pPr>
            <a:r>
              <a:rPr lang="de-DE" sz="1600" dirty="0">
                <a:solidFill>
                  <a:schemeClr val="tx1">
                    <a:lumMod val="75000"/>
                    <a:lumOff val="25000"/>
                  </a:schemeClr>
                </a:solidFill>
                <a:latin typeface="Arial" panose="020B0604020202020204" pitchFamily="34" charset="0"/>
                <a:cs typeface="Arial" panose="020B0604020202020204" pitchFamily="34" charset="0"/>
              </a:rPr>
              <a:t>Unfallrisiko steigt im Einsatz! </a:t>
            </a:r>
          </a:p>
          <a:p>
            <a:pPr marL="440100" lvl="1" indent="0">
              <a:lnSpc>
                <a:spcPct val="120000"/>
              </a:lnSpc>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440100" lvl="1" indent="0">
              <a:lnSpc>
                <a:spcPct val="120000"/>
              </a:lnSpc>
              <a:buNone/>
            </a:pPr>
            <a:r>
              <a:rPr lang="de-DE" sz="1600" b="1" dirty="0">
                <a:solidFill>
                  <a:schemeClr val="tx1">
                    <a:lumMod val="75000"/>
                    <a:lumOff val="25000"/>
                  </a:schemeClr>
                </a:solidFill>
                <a:latin typeface="Arial" panose="020B0604020202020204" pitchFamily="34" charset="0"/>
                <a:cs typeface="Arial" panose="020B0604020202020204" pitchFamily="34" charset="0"/>
              </a:rPr>
              <a:t>Fitness-Reserven zur Bewältigung von extremen Einsatzlagen notwendig!</a:t>
            </a:r>
          </a:p>
          <a:p>
            <a:pPr marL="440100" lvl="1" indent="0">
              <a:lnSpc>
                <a:spcPct val="120000"/>
              </a:lnSpc>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Foliennummernplatzhalter 1">
            <a:extLst>
              <a:ext uri="{FF2B5EF4-FFF2-40B4-BE49-F238E27FC236}">
                <a16:creationId xmlns:a16="http://schemas.microsoft.com/office/drawing/2014/main" id="{95272429-41E8-3CDA-9F0B-E6BC9C9F15AF}"/>
              </a:ext>
            </a:extLst>
          </p:cNvPr>
          <p:cNvSpPr>
            <a:spLocks noGrp="1"/>
          </p:cNvSpPr>
          <p:nvPr>
            <p:ph type="sldNum" sz="quarter" idx="12"/>
          </p:nvPr>
        </p:nvSpPr>
        <p:spPr/>
        <p:txBody>
          <a:bodyPr/>
          <a:lstStyle/>
          <a:p>
            <a:fld id="{294FB65C-F205-7346-ACE0-FAF43E12CB59}" type="slidenum">
              <a:rPr lang="de-DE" smtClean="0"/>
              <a:pPr/>
              <a:t>6</a:t>
            </a:fld>
            <a:endParaRPr lang="de-DE" dirty="0"/>
          </a:p>
        </p:txBody>
      </p:sp>
      <p:sp>
        <p:nvSpPr>
          <p:cNvPr id="3" name="Textfeld 2">
            <a:extLst>
              <a:ext uri="{FF2B5EF4-FFF2-40B4-BE49-F238E27FC236}">
                <a16:creationId xmlns:a16="http://schemas.microsoft.com/office/drawing/2014/main" id="{8C4C7527-B70A-CEEE-C944-59752734C389}"/>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139044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ea typeface="+mn-ea"/>
                <a:cs typeface="Arial" panose="020B0604020202020204" pitchFamily="34" charset="0"/>
              </a:rPr>
              <a:t>4. Organisation</a:t>
            </a:r>
          </a:p>
        </p:txBody>
      </p:sp>
      <p:sp>
        <p:nvSpPr>
          <p:cNvPr id="21" name="Rectangle 3"/>
          <p:cNvSpPr txBox="1">
            <a:spLocks noChangeArrowheads="1"/>
          </p:cNvSpPr>
          <p:nvPr/>
        </p:nvSpPr>
        <p:spPr>
          <a:xfrm>
            <a:off x="3558966" y="3109791"/>
            <a:ext cx="5371674" cy="3158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endParaRPr lang="de-DE" sz="2200" dirty="0">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6" y="1681165"/>
            <a:ext cx="8169340" cy="446231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2100" b="1" dirty="0">
                <a:solidFill>
                  <a:schemeClr val="tx1">
                    <a:lumMod val="75000"/>
                    <a:lumOff val="25000"/>
                  </a:schemeClr>
                </a:solidFill>
                <a:latin typeface="Arial" panose="020B0604020202020204" pitchFamily="34" charset="0"/>
                <a:cs typeface="Arial" panose="020B0604020202020204" pitchFamily="34" charset="0"/>
              </a:rPr>
              <a:t>Sportbeauftragte Person</a:t>
            </a:r>
          </a:p>
          <a:p>
            <a:pPr marL="440100" indent="-457200">
              <a:lnSpc>
                <a:spcPct val="120000"/>
              </a:lnSpc>
              <a:buFont typeface="Symbol" panose="05050102010706020507" pitchFamily="18"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Ansprechperson rund um die Organisation des Dienstsportes</a:t>
            </a:r>
          </a:p>
          <a:p>
            <a:pPr marL="440100" indent="-457200">
              <a:lnSpc>
                <a:spcPct val="120000"/>
              </a:lnSpc>
              <a:buFont typeface="Symbol" panose="05050102010706020507" pitchFamily="18"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Feuerwehrangehörige mit entsprechender Ausbildung: Sportlehrer und Sportlehrerinnen, Physiotherapeut und Physiotherapeutinnen, Personen mit Übungsleiterlizenz C (Breitensport) und motivierte Kameradinnen und Kameraden, die andere begeistern können und Verantwortung für die Planung sowie Durchführung des Dienstsportes übernehmen</a:t>
            </a:r>
          </a:p>
          <a:p>
            <a:pPr marL="0" indent="0">
              <a:lnSpc>
                <a:spcPct val="120000"/>
              </a:lnSpc>
              <a:buNone/>
            </a:pPr>
            <a:endParaRPr lang="de-DE" altLang="de-DE" sz="2000" b="1"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20000"/>
              </a:lnSpc>
              <a:buNone/>
            </a:pPr>
            <a:r>
              <a:rPr lang="de-DE" altLang="de-DE" sz="2100" b="1" dirty="0">
                <a:solidFill>
                  <a:schemeClr val="tx1">
                    <a:lumMod val="75000"/>
                    <a:lumOff val="25000"/>
                  </a:schemeClr>
                </a:solidFill>
                <a:latin typeface="Arial" panose="020B0604020202020204" pitchFamily="34" charset="0"/>
                <a:cs typeface="Arial" panose="020B0604020202020204" pitchFamily="34" charset="0"/>
              </a:rPr>
              <a:t>Wie soll Sport gemacht werden? </a:t>
            </a:r>
          </a:p>
          <a:p>
            <a:pPr>
              <a:lnSpc>
                <a:spcPct val="120000"/>
              </a:lnSpc>
              <a:buFont typeface="Symbol" panose="05050102010706020507" pitchFamily="18"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im Team oder jeder für sich?, Vor- und Nachteile abwägen</a:t>
            </a:r>
          </a:p>
          <a:p>
            <a:pPr>
              <a:lnSpc>
                <a:spcPct val="120000"/>
              </a:lnSpc>
              <a:buFont typeface="Symbol" panose="05050102010706020507" pitchFamily="18"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„Jeder für sich“ → eigenwirtschaftliche Tätigkeit → kein Versicherungsschutz!</a:t>
            </a:r>
          </a:p>
          <a:p>
            <a:pPr>
              <a:lnSpc>
                <a:spcPct val="120000"/>
              </a:lnSpc>
              <a:buFont typeface="Symbol" panose="05050102010706020507" pitchFamily="18"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in der Gruppe trainieren: gegenseitige Motivation, Geselligkeit und Spaß wirken erleichternd</a:t>
            </a:r>
          </a:p>
          <a:p>
            <a:pPr>
              <a:lnSpc>
                <a:spcPct val="120000"/>
              </a:lnSpc>
              <a:buFont typeface="Symbol" panose="05050102010706020507" pitchFamily="18"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passende Räumlichkeiten und passendes Trainingsmaterial bereitstellen</a:t>
            </a:r>
          </a:p>
          <a:p>
            <a:pPr>
              <a:lnSpc>
                <a:spcPct val="120000"/>
              </a:lnSpc>
              <a:buFont typeface="Symbol" panose="05050102010706020507" pitchFamily="18"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festen Termin mit Uhrzeit einplanen</a:t>
            </a:r>
          </a:p>
          <a:p>
            <a:pPr>
              <a:lnSpc>
                <a:spcPct val="120000"/>
              </a:lnSpc>
              <a:buFont typeface="Symbol" panose="05050102010706020507" pitchFamily="18" charset="2"/>
              <a:buChar char="-"/>
            </a:pPr>
            <a:endParaRPr lang="de-DE" altLang="de-DE" sz="1600" dirty="0">
              <a:solidFill>
                <a:schemeClr val="tx1">
                  <a:lumMod val="75000"/>
                  <a:lumOff val="25000"/>
                </a:schemeClr>
              </a:solidFill>
              <a:latin typeface="Arial" panose="020B0604020202020204" pitchFamily="34" charset="0"/>
              <a:cs typeface="Arial" panose="020B0604020202020204" pitchFamily="34" charset="0"/>
            </a:endParaRPr>
          </a:p>
          <a:p>
            <a:pPr>
              <a:lnSpc>
                <a:spcPct val="120000"/>
              </a:lnSpc>
              <a:buFont typeface="Symbol" panose="05050102010706020507" pitchFamily="18" charset="2"/>
              <a:buChar char="-"/>
            </a:pPr>
            <a:endParaRPr lang="de-DE" altLang="de-DE"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2E92DC2B-3E5B-81B7-93AE-4B90FEC855CE}"/>
              </a:ext>
            </a:extLst>
          </p:cNvPr>
          <p:cNvPicPr>
            <a:picLocks noChangeAspect="1"/>
          </p:cNvPicPr>
          <p:nvPr/>
        </p:nvPicPr>
        <p:blipFill>
          <a:blip r:embed="rId3"/>
          <a:stretch>
            <a:fillRect/>
          </a:stretch>
        </p:blipFill>
        <p:spPr>
          <a:xfrm>
            <a:off x="8251328" y="5060731"/>
            <a:ext cx="195089" cy="1076536"/>
          </a:xfrm>
          <a:prstGeom prst="rect">
            <a:avLst/>
          </a:prstGeom>
        </p:spPr>
      </p:pic>
      <p:pic>
        <p:nvPicPr>
          <p:cNvPr id="3" name="Grafik 2">
            <a:extLst>
              <a:ext uri="{FF2B5EF4-FFF2-40B4-BE49-F238E27FC236}">
                <a16:creationId xmlns:a16="http://schemas.microsoft.com/office/drawing/2014/main" id="{BDCE970D-A034-6D66-672A-7FCA864B4D64}"/>
              </a:ext>
            </a:extLst>
          </p:cNvPr>
          <p:cNvPicPr>
            <a:picLocks noChangeAspect="1"/>
          </p:cNvPicPr>
          <p:nvPr/>
        </p:nvPicPr>
        <p:blipFill>
          <a:blip r:embed="rId4">
            <a:duotone>
              <a:prstClr val="black"/>
              <a:schemeClr val="tx1">
                <a:lumMod val="75000"/>
                <a:lumOff val="25000"/>
                <a:tint val="45000"/>
                <a:satMod val="400000"/>
              </a:schemeClr>
            </a:duotone>
          </a:blip>
          <a:stretch>
            <a:fillRect/>
          </a:stretch>
        </p:blipFill>
        <p:spPr>
          <a:xfrm>
            <a:off x="8489964" y="4256746"/>
            <a:ext cx="634039" cy="2011854"/>
          </a:xfrm>
          <a:prstGeom prst="rect">
            <a:avLst/>
          </a:prstGeom>
        </p:spPr>
      </p:pic>
      <p:pic>
        <p:nvPicPr>
          <p:cNvPr id="4" name="Grafik 3">
            <a:extLst>
              <a:ext uri="{FF2B5EF4-FFF2-40B4-BE49-F238E27FC236}">
                <a16:creationId xmlns:a16="http://schemas.microsoft.com/office/drawing/2014/main" id="{9243498E-F89A-BF5E-EB28-829870EFEEF1}"/>
              </a:ext>
            </a:extLst>
          </p:cNvPr>
          <p:cNvPicPr>
            <a:picLocks noChangeAspect="1"/>
          </p:cNvPicPr>
          <p:nvPr/>
        </p:nvPicPr>
        <p:blipFill>
          <a:blip r:embed="rId5"/>
          <a:stretch>
            <a:fillRect/>
          </a:stretch>
        </p:blipFill>
        <p:spPr>
          <a:xfrm>
            <a:off x="5215836" y="180339"/>
            <a:ext cx="3628886" cy="1784819"/>
          </a:xfrm>
          <a:prstGeom prst="rect">
            <a:avLst/>
          </a:prstGeom>
        </p:spPr>
      </p:pic>
      <p:sp>
        <p:nvSpPr>
          <p:cNvPr id="5" name="Textfeld 4">
            <a:extLst>
              <a:ext uri="{FF2B5EF4-FFF2-40B4-BE49-F238E27FC236}">
                <a16:creationId xmlns:a16="http://schemas.microsoft.com/office/drawing/2014/main" id="{362C60EF-1D5A-9A51-7E58-9A23FDCA210D}"/>
              </a:ext>
            </a:extLst>
          </p:cNvPr>
          <p:cNvSpPr txBox="1"/>
          <p:nvPr/>
        </p:nvSpPr>
        <p:spPr>
          <a:xfrm>
            <a:off x="7266761" y="1792193"/>
            <a:ext cx="1738967" cy="200055"/>
          </a:xfrm>
          <a:prstGeom prst="rect">
            <a:avLst/>
          </a:prstGeom>
          <a:noFill/>
        </p:spPr>
        <p:txBody>
          <a:bodyPr wrap="square" rtlCol="0">
            <a:spAutoFit/>
          </a:bodyPr>
          <a:lstStyle/>
          <a:p>
            <a:r>
              <a:rPr lang="de-DE" sz="700" dirty="0">
                <a:solidFill>
                  <a:schemeClr val="bg1"/>
                </a:solidFill>
              </a:rPr>
              <a:t>Bildquelle: </a:t>
            </a:r>
            <a:r>
              <a:rPr lang="de-DE" sz="700" dirty="0">
                <a:solidFill>
                  <a:schemeClr val="bg1"/>
                </a:solidFill>
                <a:effectLst/>
                <a:latin typeface="Arial" panose="020B0604020202020204" pitchFamily="34" charset="0"/>
                <a:ea typeface="Calibri" panose="020F0502020204030204" pitchFamily="34" charset="0"/>
              </a:rPr>
              <a:t>TVN CORPORATE MEDIA</a:t>
            </a:r>
            <a:endParaRPr lang="de-DE" sz="700" dirty="0">
              <a:solidFill>
                <a:schemeClr val="bg1"/>
              </a:solidFill>
            </a:endParaRPr>
          </a:p>
        </p:txBody>
      </p:sp>
      <p:sp>
        <p:nvSpPr>
          <p:cNvPr id="8" name="Foliennummernplatzhalter 7">
            <a:extLst>
              <a:ext uri="{FF2B5EF4-FFF2-40B4-BE49-F238E27FC236}">
                <a16:creationId xmlns:a16="http://schemas.microsoft.com/office/drawing/2014/main" id="{3FA34610-EAF0-242E-CBF0-3E48321B8C4D}"/>
              </a:ext>
            </a:extLst>
          </p:cNvPr>
          <p:cNvSpPr>
            <a:spLocks noGrp="1"/>
          </p:cNvSpPr>
          <p:nvPr>
            <p:ph type="sldNum" sz="quarter" idx="12"/>
          </p:nvPr>
        </p:nvSpPr>
        <p:spPr/>
        <p:txBody>
          <a:bodyPr/>
          <a:lstStyle/>
          <a:p>
            <a:fld id="{294FB65C-F205-7346-ACE0-FAF43E12CB59}" type="slidenum">
              <a:rPr lang="de-DE" smtClean="0"/>
              <a:pPr/>
              <a:t>7</a:t>
            </a:fld>
            <a:endParaRPr lang="de-DE" dirty="0"/>
          </a:p>
        </p:txBody>
      </p:sp>
      <p:sp>
        <p:nvSpPr>
          <p:cNvPr id="7" name="Textfeld 6">
            <a:extLst>
              <a:ext uri="{FF2B5EF4-FFF2-40B4-BE49-F238E27FC236}">
                <a16:creationId xmlns:a16="http://schemas.microsoft.com/office/drawing/2014/main" id="{D45E0135-439E-AE74-E29B-5B8D56A8CFAD}"/>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264918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ea typeface="+mn-ea"/>
                <a:cs typeface="Arial" panose="020B0604020202020204" pitchFamily="34" charset="0"/>
              </a:rPr>
              <a:t>4. Organisation</a:t>
            </a:r>
          </a:p>
        </p:txBody>
      </p:sp>
      <p:sp>
        <p:nvSpPr>
          <p:cNvPr id="21" name="Rectangle 3"/>
          <p:cNvSpPr txBox="1">
            <a:spLocks noChangeArrowheads="1"/>
          </p:cNvSpPr>
          <p:nvPr/>
        </p:nvSpPr>
        <p:spPr>
          <a:xfrm>
            <a:off x="3558966" y="3109791"/>
            <a:ext cx="5371674" cy="3158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endParaRPr lang="de-DE" sz="2200" dirty="0">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5"/>
            <a:ext cx="8287617" cy="4462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1800" b="1" dirty="0">
                <a:solidFill>
                  <a:schemeClr val="tx1">
                    <a:lumMod val="75000"/>
                    <a:lumOff val="25000"/>
                  </a:schemeClr>
                </a:solidFill>
                <a:latin typeface="Arial" panose="020B0604020202020204" pitchFamily="34" charset="0"/>
                <a:cs typeface="Arial" panose="020B0604020202020204" pitchFamily="34" charset="0"/>
              </a:rPr>
              <a:t>Was ist vor dem Sport zu beachten? </a:t>
            </a:r>
          </a:p>
          <a:p>
            <a:pPr marL="440100" indent="-457200">
              <a:lnSpc>
                <a:spcPct val="120000"/>
              </a:lnSpc>
              <a:buFont typeface="Symbol" panose="05050102010706020507" pitchFamily="18"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gemeinsam vorab besprechen und planen (Inhalte abstimmen)</a:t>
            </a:r>
          </a:p>
          <a:p>
            <a:pPr marL="440100" indent="-457200">
              <a:lnSpc>
                <a:spcPct val="120000"/>
              </a:lnSpc>
              <a:buFont typeface="Symbol" panose="05050102010706020507" pitchFamily="18"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eigene Vorstellungen, Anregungen und Ideen erhöhen die Motivation und die Identifikation zum Sportprogramm</a:t>
            </a:r>
          </a:p>
          <a:p>
            <a:pPr marL="440100" indent="-457200">
              <a:lnSpc>
                <a:spcPct val="120000"/>
              </a:lnSpc>
              <a:buFont typeface="Symbol" panose="05050102010706020507" pitchFamily="18"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Genehmigung der Wehrführung ist notwendig, auch die Teilnahme von Führungskräften ist erwünscht (Vorbildfunktion)</a:t>
            </a:r>
          </a:p>
          <a:p>
            <a:pPr marL="440100" indent="-457200">
              <a:lnSpc>
                <a:spcPct val="120000"/>
              </a:lnSpc>
              <a:buFont typeface="Symbol" panose="05050102010706020507" pitchFamily="18"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Training bestehend aus Warm-Up, Hauptteil und Cool Down (abwechslungsreiches Training)</a:t>
            </a:r>
          </a:p>
          <a:p>
            <a:pPr marL="440100" indent="-457200">
              <a:lnSpc>
                <a:spcPct val="120000"/>
              </a:lnSpc>
              <a:buFont typeface="Symbol" panose="05050102010706020507" pitchFamily="18" charset="2"/>
              <a:buChar char="-"/>
            </a:pPr>
            <a:r>
              <a:rPr lang="de-DE" altLang="de-DE" sz="1600" dirty="0">
                <a:solidFill>
                  <a:schemeClr val="tx1">
                    <a:lumMod val="75000"/>
                    <a:lumOff val="25000"/>
                  </a:schemeClr>
                </a:solidFill>
                <a:latin typeface="Arial" panose="020B0604020202020204" pitchFamily="34" charset="0"/>
                <a:cs typeface="Arial" panose="020B0604020202020204" pitchFamily="34" charset="0"/>
              </a:rPr>
              <a:t>Zusammensetzung der Trainingsgruppe beachten, ggf. Untergruppen bilden</a:t>
            </a:r>
          </a:p>
          <a:p>
            <a:pPr marL="440100" indent="-457200">
              <a:lnSpc>
                <a:spcPct val="120000"/>
              </a:lnSpc>
              <a:buFont typeface="Symbol" panose="05050102010706020507" pitchFamily="18" charset="2"/>
              <a:buChar char="-"/>
            </a:pPr>
            <a:endParaRPr lang="de-DE" altLang="de-DE"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616838A2-8CF7-FA23-4222-3FE997EFD0A7}"/>
              </a:ext>
            </a:extLst>
          </p:cNvPr>
          <p:cNvPicPr>
            <a:picLocks noChangeAspect="1"/>
          </p:cNvPicPr>
          <p:nvPr/>
        </p:nvPicPr>
        <p:blipFill>
          <a:blip r:embed="rId3"/>
          <a:stretch>
            <a:fillRect/>
          </a:stretch>
        </p:blipFill>
        <p:spPr>
          <a:xfrm>
            <a:off x="5770179" y="154873"/>
            <a:ext cx="2949106" cy="1657577"/>
          </a:xfrm>
          <a:prstGeom prst="rect">
            <a:avLst/>
          </a:prstGeom>
        </p:spPr>
      </p:pic>
      <p:pic>
        <p:nvPicPr>
          <p:cNvPr id="3" name="Grafik 2">
            <a:extLst>
              <a:ext uri="{FF2B5EF4-FFF2-40B4-BE49-F238E27FC236}">
                <a16:creationId xmlns:a16="http://schemas.microsoft.com/office/drawing/2014/main" id="{2D86428D-80B0-D3E0-2510-68D90F6F33E2}"/>
              </a:ext>
            </a:extLst>
          </p:cNvPr>
          <p:cNvPicPr>
            <a:picLocks noChangeAspect="1"/>
          </p:cNvPicPr>
          <p:nvPr/>
        </p:nvPicPr>
        <p:blipFill>
          <a:blip r:embed="rId4"/>
          <a:stretch>
            <a:fillRect/>
          </a:stretch>
        </p:blipFill>
        <p:spPr>
          <a:xfrm>
            <a:off x="7107210" y="1626390"/>
            <a:ext cx="1737511" cy="213378"/>
          </a:xfrm>
          <a:prstGeom prst="rect">
            <a:avLst/>
          </a:prstGeom>
        </p:spPr>
      </p:pic>
      <p:sp>
        <p:nvSpPr>
          <p:cNvPr id="4" name="Foliennummernplatzhalter 3">
            <a:extLst>
              <a:ext uri="{FF2B5EF4-FFF2-40B4-BE49-F238E27FC236}">
                <a16:creationId xmlns:a16="http://schemas.microsoft.com/office/drawing/2014/main" id="{11F527AA-229F-CDAA-5E14-461E85EE4A19}"/>
              </a:ext>
            </a:extLst>
          </p:cNvPr>
          <p:cNvSpPr>
            <a:spLocks noGrp="1"/>
          </p:cNvSpPr>
          <p:nvPr>
            <p:ph type="sldNum" sz="quarter" idx="12"/>
          </p:nvPr>
        </p:nvSpPr>
        <p:spPr/>
        <p:txBody>
          <a:bodyPr/>
          <a:lstStyle/>
          <a:p>
            <a:fld id="{294FB65C-F205-7346-ACE0-FAF43E12CB59}" type="slidenum">
              <a:rPr lang="de-DE" smtClean="0"/>
              <a:pPr/>
              <a:t>8</a:t>
            </a:fld>
            <a:endParaRPr lang="de-DE" dirty="0"/>
          </a:p>
        </p:txBody>
      </p:sp>
      <p:sp>
        <p:nvSpPr>
          <p:cNvPr id="5" name="Textfeld 4">
            <a:extLst>
              <a:ext uri="{FF2B5EF4-FFF2-40B4-BE49-F238E27FC236}">
                <a16:creationId xmlns:a16="http://schemas.microsoft.com/office/drawing/2014/main" id="{DD66E67C-4F75-84F6-6B44-A921D546AE8A}"/>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349673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649289" y="1781267"/>
            <a:ext cx="10891909" cy="4356000"/>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231775"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4608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216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lvl="1" indent="0">
              <a:buClr>
                <a:srgbClr val="002060"/>
              </a:buClr>
              <a:buNone/>
              <a:defRPr/>
            </a:pPr>
            <a:endParaRPr lang="de-DE" altLang="de-DE" dirty="0">
              <a:solidFill>
                <a:schemeClr val="tx1">
                  <a:lumMod val="75000"/>
                  <a:lumOff val="25000"/>
                </a:schemeClr>
              </a:solidFill>
            </a:endParaRPr>
          </a:p>
          <a:p>
            <a:pPr marL="11112" lvl="1" indent="0">
              <a:buClr>
                <a:srgbClr val="002060"/>
              </a:buClr>
              <a:buNone/>
              <a:defRPr/>
            </a:pPr>
            <a:endParaRPr lang="de-DE" altLang="de-DE" dirty="0">
              <a:solidFill>
                <a:schemeClr val="tx1">
                  <a:lumMod val="75000"/>
                  <a:lumOff val="25000"/>
                </a:schemeClr>
              </a:solidFill>
            </a:endParaRPr>
          </a:p>
        </p:txBody>
      </p:sp>
      <p:sp>
        <p:nvSpPr>
          <p:cNvPr id="19" name="Titel 3"/>
          <p:cNvSpPr txBox="1">
            <a:spLocks/>
          </p:cNvSpPr>
          <p:nvPr/>
        </p:nvSpPr>
        <p:spPr>
          <a:xfrm>
            <a:off x="656033" y="1160463"/>
            <a:ext cx="8188688" cy="520702"/>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i="0" kern="1200" baseline="0">
                <a:solidFill>
                  <a:srgbClr val="004994"/>
                </a:solidFill>
                <a:latin typeface="+mj-lt"/>
                <a:ea typeface="+mj-ea"/>
                <a:cs typeface="+mj-cs"/>
              </a:defRPr>
            </a:lvl1pPr>
          </a:lstStyle>
          <a:p>
            <a:r>
              <a:rPr lang="de-DE" sz="2400" dirty="0">
                <a:solidFill>
                  <a:srgbClr val="002060"/>
                </a:solidFill>
                <a:latin typeface="Arial" panose="020B0604020202020204" pitchFamily="34" charset="0"/>
                <a:ea typeface="+mn-ea"/>
                <a:cs typeface="Arial" panose="020B0604020202020204" pitchFamily="34" charset="0"/>
              </a:rPr>
              <a:t>4. Organisation</a:t>
            </a:r>
          </a:p>
        </p:txBody>
      </p:sp>
      <p:sp>
        <p:nvSpPr>
          <p:cNvPr id="21" name="Rectangle 3"/>
          <p:cNvSpPr txBox="1">
            <a:spLocks noChangeArrowheads="1"/>
          </p:cNvSpPr>
          <p:nvPr/>
        </p:nvSpPr>
        <p:spPr>
          <a:xfrm>
            <a:off x="3558966" y="3109791"/>
            <a:ext cx="5371674" cy="3158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endParaRPr lang="de-DE" sz="2200" dirty="0">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423B7A90-2FBE-47B3-B648-EE485CED701D}"/>
              </a:ext>
            </a:extLst>
          </p:cNvPr>
          <p:cNvSpPr txBox="1">
            <a:spLocks noChangeArrowheads="1"/>
          </p:cNvSpPr>
          <p:nvPr/>
        </p:nvSpPr>
        <p:spPr>
          <a:xfrm>
            <a:off x="599905" y="1681164"/>
            <a:ext cx="8544095" cy="4713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e-DE" altLang="de-DE" sz="1800" b="1" dirty="0">
                <a:solidFill>
                  <a:schemeClr val="tx1">
                    <a:lumMod val="75000"/>
                    <a:lumOff val="25000"/>
                  </a:schemeClr>
                </a:solidFill>
                <a:latin typeface="Arial" panose="020B0604020202020204" pitchFamily="34" charset="0"/>
                <a:cs typeface="Arial" panose="020B0604020202020204" pitchFamily="34" charset="0"/>
              </a:rPr>
              <a:t>Wo soll Sport gemacht werden? </a:t>
            </a:r>
          </a:p>
          <a:p>
            <a:pPr marL="440100" indent="-457200">
              <a:lnSpc>
                <a:spcPct val="120000"/>
              </a:lnSpc>
              <a:buFont typeface="Symbol" panose="05050102010706020507" pitchFamily="18" charset="2"/>
              <a:buChar char="-"/>
            </a:pPr>
            <a:r>
              <a:rPr lang="de-DE" altLang="de-DE" sz="1800" dirty="0">
                <a:solidFill>
                  <a:schemeClr val="tx1">
                    <a:lumMod val="75000"/>
                    <a:lumOff val="25000"/>
                  </a:schemeClr>
                </a:solidFill>
                <a:latin typeface="Arial" panose="020B0604020202020204" pitchFamily="34" charset="0"/>
                <a:cs typeface="Arial" panose="020B0604020202020204" pitchFamily="34" charset="0"/>
              </a:rPr>
              <a:t>in der Halle oder im Freien (abhängig vom Inhalt der Sportstunde)?</a:t>
            </a:r>
          </a:p>
          <a:p>
            <a:pPr marL="440100" indent="-457200">
              <a:lnSpc>
                <a:spcPct val="120000"/>
              </a:lnSpc>
              <a:buFont typeface="Symbol" panose="05050102010706020507" pitchFamily="18" charset="2"/>
              <a:buChar char="-"/>
            </a:pPr>
            <a:r>
              <a:rPr lang="de-DE" altLang="de-DE" sz="1800" dirty="0">
                <a:solidFill>
                  <a:schemeClr val="tx1">
                    <a:lumMod val="75000"/>
                    <a:lumOff val="25000"/>
                  </a:schemeClr>
                </a:solidFill>
                <a:latin typeface="Arial" panose="020B0604020202020204" pitchFamily="34" charset="0"/>
                <a:cs typeface="Arial" panose="020B0604020202020204" pitchFamily="34" charset="0"/>
              </a:rPr>
              <a:t>Trainingsmöglichkeiten und Grundausstattungen richten sich nach der Trainingsstätte (Dusche, Umkleide, Geräte, etc.)</a:t>
            </a:r>
          </a:p>
          <a:p>
            <a:pPr marL="0" indent="0">
              <a:lnSpc>
                <a:spcPct val="120000"/>
              </a:lnSpc>
              <a:buNone/>
            </a:pPr>
            <a:endParaRPr lang="de-DE" altLang="de-DE" sz="1800"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20000"/>
              </a:lnSpc>
              <a:buNone/>
            </a:pPr>
            <a:r>
              <a:rPr lang="de-DE" altLang="de-DE" sz="1800" b="1" dirty="0">
                <a:solidFill>
                  <a:schemeClr val="tx1">
                    <a:lumMod val="75000"/>
                    <a:lumOff val="25000"/>
                  </a:schemeClr>
                </a:solidFill>
                <a:latin typeface="Arial" panose="020B0604020202020204" pitchFamily="34" charset="0"/>
                <a:cs typeface="Arial" panose="020B0604020202020204" pitchFamily="34" charset="0"/>
              </a:rPr>
              <a:t>Wann soll Sport gemacht werden? </a:t>
            </a:r>
          </a:p>
          <a:p>
            <a:pPr>
              <a:lnSpc>
                <a:spcPct val="120000"/>
              </a:lnSpc>
              <a:buFont typeface="Symbol" panose="05050102010706020507" pitchFamily="18" charset="2"/>
              <a:buChar char="-"/>
            </a:pPr>
            <a:r>
              <a:rPr lang="de-DE" altLang="de-DE" sz="1800" dirty="0">
                <a:solidFill>
                  <a:schemeClr val="tx1">
                    <a:lumMod val="75000"/>
                    <a:lumOff val="25000"/>
                  </a:schemeClr>
                </a:solidFill>
                <a:latin typeface="Arial" panose="020B0604020202020204" pitchFamily="34" charset="0"/>
                <a:cs typeface="Arial" panose="020B0604020202020204" pitchFamily="34" charset="0"/>
              </a:rPr>
              <a:t>Uhrzeit so wählen, dass viele Feuerwehrangehörige den Termin wahrnehmen können</a:t>
            </a:r>
          </a:p>
          <a:p>
            <a:pPr>
              <a:lnSpc>
                <a:spcPct val="120000"/>
              </a:lnSpc>
              <a:buFont typeface="Symbol" panose="05050102010706020507" pitchFamily="18" charset="2"/>
              <a:buChar char="-"/>
            </a:pPr>
            <a:r>
              <a:rPr lang="de-DE" altLang="de-DE" sz="1800" dirty="0">
                <a:solidFill>
                  <a:schemeClr val="tx1">
                    <a:lumMod val="75000"/>
                    <a:lumOff val="25000"/>
                  </a:schemeClr>
                </a:solidFill>
                <a:latin typeface="Arial" panose="020B0604020202020204" pitchFamily="34" charset="0"/>
                <a:cs typeface="Arial" panose="020B0604020202020204" pitchFamily="34" charset="0"/>
              </a:rPr>
              <a:t>Empfehlung ist, wöchentlich einen festen Trainingstermin anzusetzen (Regelmäßigkeit und Erhalt der Fitness) </a:t>
            </a:r>
          </a:p>
          <a:p>
            <a:pPr>
              <a:lnSpc>
                <a:spcPct val="120000"/>
              </a:lnSpc>
              <a:buFont typeface="Symbol" panose="05050102010706020507" pitchFamily="18" charset="2"/>
              <a:buChar char="-"/>
            </a:pPr>
            <a:endParaRPr lang="de-DE" altLang="de-DE" sz="1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9DFC7DE9-A0AF-DBF6-D772-FF52F1205695}"/>
              </a:ext>
            </a:extLst>
          </p:cNvPr>
          <p:cNvPicPr>
            <a:picLocks noChangeAspect="1"/>
          </p:cNvPicPr>
          <p:nvPr/>
        </p:nvPicPr>
        <p:blipFill>
          <a:blip r:embed="rId3"/>
          <a:stretch>
            <a:fillRect/>
          </a:stretch>
        </p:blipFill>
        <p:spPr>
          <a:xfrm>
            <a:off x="5528210" y="167945"/>
            <a:ext cx="3316511" cy="1463167"/>
          </a:xfrm>
          <a:prstGeom prst="rect">
            <a:avLst/>
          </a:prstGeom>
        </p:spPr>
      </p:pic>
      <p:pic>
        <p:nvPicPr>
          <p:cNvPr id="3" name="Grafik 2">
            <a:extLst>
              <a:ext uri="{FF2B5EF4-FFF2-40B4-BE49-F238E27FC236}">
                <a16:creationId xmlns:a16="http://schemas.microsoft.com/office/drawing/2014/main" id="{DE25DB43-3767-081F-5DD1-92A43EA5CE96}"/>
              </a:ext>
            </a:extLst>
          </p:cNvPr>
          <p:cNvPicPr>
            <a:picLocks noChangeAspect="1"/>
          </p:cNvPicPr>
          <p:nvPr/>
        </p:nvPicPr>
        <p:blipFill>
          <a:blip r:embed="rId4"/>
          <a:stretch>
            <a:fillRect/>
          </a:stretch>
        </p:blipFill>
        <p:spPr>
          <a:xfrm>
            <a:off x="7256849" y="1461200"/>
            <a:ext cx="1737511" cy="213378"/>
          </a:xfrm>
          <a:prstGeom prst="rect">
            <a:avLst/>
          </a:prstGeom>
        </p:spPr>
      </p:pic>
      <p:sp>
        <p:nvSpPr>
          <p:cNvPr id="4" name="Foliennummernplatzhalter 3">
            <a:extLst>
              <a:ext uri="{FF2B5EF4-FFF2-40B4-BE49-F238E27FC236}">
                <a16:creationId xmlns:a16="http://schemas.microsoft.com/office/drawing/2014/main" id="{50BB9F86-A407-5C9D-028A-47EBFBF4C66A}"/>
              </a:ext>
            </a:extLst>
          </p:cNvPr>
          <p:cNvSpPr>
            <a:spLocks noGrp="1"/>
          </p:cNvSpPr>
          <p:nvPr>
            <p:ph type="sldNum" sz="quarter" idx="12"/>
          </p:nvPr>
        </p:nvSpPr>
        <p:spPr/>
        <p:txBody>
          <a:bodyPr/>
          <a:lstStyle/>
          <a:p>
            <a:fld id="{294FB65C-F205-7346-ACE0-FAF43E12CB59}" type="slidenum">
              <a:rPr lang="de-DE" smtClean="0"/>
              <a:pPr/>
              <a:t>9</a:t>
            </a:fld>
            <a:endParaRPr lang="de-DE" dirty="0"/>
          </a:p>
        </p:txBody>
      </p:sp>
      <p:sp>
        <p:nvSpPr>
          <p:cNvPr id="5" name="Textfeld 4">
            <a:extLst>
              <a:ext uri="{FF2B5EF4-FFF2-40B4-BE49-F238E27FC236}">
                <a16:creationId xmlns:a16="http://schemas.microsoft.com/office/drawing/2014/main" id="{32699601-C680-AECE-BBBA-F9C834365FDA}"/>
              </a:ext>
            </a:extLst>
          </p:cNvPr>
          <p:cNvSpPr txBox="1"/>
          <p:nvPr/>
        </p:nvSpPr>
        <p:spPr>
          <a:xfrm>
            <a:off x="524786" y="6424654"/>
            <a:ext cx="5852160" cy="292388"/>
          </a:xfrm>
          <a:prstGeom prst="rect">
            <a:avLst/>
          </a:prstGeom>
          <a:noFill/>
        </p:spPr>
        <p:txBody>
          <a:bodyPr wrap="square" rtlCol="0">
            <a:spAutoFit/>
          </a:bodyPr>
          <a:lstStyle/>
          <a:p>
            <a:r>
              <a:rPr lang="de-DE" sz="1250" dirty="0">
                <a:solidFill>
                  <a:schemeClr val="bg1"/>
                </a:solidFill>
              </a:rPr>
              <a:t>Dienstsport in der Feuerwehr -  Medienpaket der Feuerwehr-Unfallkassen</a:t>
            </a:r>
          </a:p>
        </p:txBody>
      </p:sp>
    </p:spTree>
    <p:extLst>
      <p:ext uri="{BB962C8B-B14F-4D97-AF65-F5344CB8AC3E}">
        <p14:creationId xmlns:p14="http://schemas.microsoft.com/office/powerpoint/2010/main" val="2291379162"/>
      </p:ext>
    </p:extLst>
  </p:cSld>
  <p:clrMapOvr>
    <a:masterClrMapping/>
  </p:clrMapOvr>
</p:sld>
</file>

<file path=ppt/theme/theme1.xml><?xml version="1.0" encoding="utf-8"?>
<a:theme xmlns:a="http://schemas.openxmlformats.org/drawingml/2006/main" name="DGUV">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2571</Words>
  <Application>Microsoft Office PowerPoint</Application>
  <PresentationFormat>Bildschirmpräsentation (4:3)</PresentationFormat>
  <Paragraphs>330</Paragraphs>
  <Slides>28</Slides>
  <Notes>26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Arial</vt:lpstr>
      <vt:lpstr>Calibri</vt:lpstr>
      <vt:lpstr>Calibri Light</vt:lpstr>
      <vt:lpstr>Symbol</vt:lpstr>
      <vt:lpstr>Times</vt:lpstr>
      <vt:lpstr>Wingdings</vt:lpstr>
      <vt:lpstr>DGUV</vt:lpstr>
      <vt:lpstr>Dienstsport in der Feuerwehr</vt:lpstr>
      <vt:lpstr>1. Inhaltsverzeichnis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Eric Ubrig</dc:creator>
  <cp:lastModifiedBy>Meine-Marnitz, Sabrina</cp:lastModifiedBy>
  <cp:revision>718</cp:revision>
  <cp:lastPrinted>2020-08-27T15:14:09Z</cp:lastPrinted>
  <dcterms:created xsi:type="dcterms:W3CDTF">2018-10-10T12:02:13Z</dcterms:created>
  <dcterms:modified xsi:type="dcterms:W3CDTF">2024-09-12T10:09:42Z</dcterms:modified>
</cp:coreProperties>
</file>