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60" r:id="rId1"/>
  </p:sldMasterIdLst>
  <p:notesMasterIdLst>
    <p:notesMasterId r:id="rId41"/>
  </p:notesMasterIdLst>
  <p:sldIdLst>
    <p:sldId id="339" r:id="rId2"/>
    <p:sldId id="316" r:id="rId3"/>
    <p:sldId id="330" r:id="rId4"/>
    <p:sldId id="306" r:id="rId5"/>
    <p:sldId id="341" r:id="rId6"/>
    <p:sldId id="340" r:id="rId7"/>
    <p:sldId id="308" r:id="rId8"/>
    <p:sldId id="342" r:id="rId9"/>
    <p:sldId id="307" r:id="rId10"/>
    <p:sldId id="347" r:id="rId11"/>
    <p:sldId id="348" r:id="rId12"/>
    <p:sldId id="349" r:id="rId13"/>
    <p:sldId id="351" r:id="rId14"/>
    <p:sldId id="314" r:id="rId15"/>
    <p:sldId id="343" r:id="rId16"/>
    <p:sldId id="310" r:id="rId17"/>
    <p:sldId id="350" r:id="rId18"/>
    <p:sldId id="359" r:id="rId19"/>
    <p:sldId id="309" r:id="rId20"/>
    <p:sldId id="360" r:id="rId21"/>
    <p:sldId id="361" r:id="rId22"/>
    <p:sldId id="363" r:id="rId23"/>
    <p:sldId id="368" r:id="rId24"/>
    <p:sldId id="353" r:id="rId25"/>
    <p:sldId id="354" r:id="rId26"/>
    <p:sldId id="355" r:id="rId27"/>
    <p:sldId id="356" r:id="rId28"/>
    <p:sldId id="357" r:id="rId29"/>
    <p:sldId id="358" r:id="rId30"/>
    <p:sldId id="344" r:id="rId31"/>
    <p:sldId id="364" r:id="rId32"/>
    <p:sldId id="366" r:id="rId33"/>
    <p:sldId id="365" r:id="rId34"/>
    <p:sldId id="367" r:id="rId35"/>
    <p:sldId id="346" r:id="rId36"/>
    <p:sldId id="369" r:id="rId37"/>
    <p:sldId id="370" r:id="rId38"/>
    <p:sldId id="371" r:id="rId39"/>
    <p:sldId id="332" r:id="rId40"/>
  </p:sldIdLst>
  <p:sldSz cx="9144000" cy="5143500" type="screen16x9"/>
  <p:notesSz cx="6858000" cy="9144000"/>
  <p:embeddedFontLst>
    <p:embeddedFont>
      <p:font typeface="Source Sans 3" panose="020B0604020202020204" charset="0"/>
      <p:regular r:id="rId42"/>
      <p:bold r:id="rId43"/>
      <p:italic r:id="rId44"/>
      <p:boldItalic r:id="rId4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994"/>
    <a:srgbClr val="D51317"/>
    <a:srgbClr val="EDEDED"/>
    <a:srgbClr val="C6C6C6"/>
    <a:srgbClr val="555555"/>
    <a:srgbClr val="3C3C3C"/>
    <a:srgbClr val="D4EDFC"/>
    <a:srgbClr val="A1DAF8"/>
    <a:srgbClr val="4EBFEF"/>
    <a:srgbClr val="0095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42"/>
    <p:restoredTop sz="81343" autoAdjust="0"/>
  </p:normalViewPr>
  <p:slideViewPr>
    <p:cSldViewPr snapToGrid="0" showGuides="1">
      <p:cViewPr varScale="1">
        <p:scale>
          <a:sx n="88" d="100"/>
          <a:sy n="88" d="100"/>
        </p:scale>
        <p:origin x="1454" y="77"/>
      </p:cViewPr>
      <p:guideLst/>
    </p:cSldViewPr>
  </p:slideViewPr>
  <p:notesTextViewPr>
    <p:cViewPr>
      <p:scale>
        <a:sx n="3" d="2"/>
        <a:sy n="3" d="2"/>
      </p:scale>
      <p:origin x="0" y="0"/>
    </p:cViewPr>
  </p:notesTextViewPr>
  <p:notesViewPr>
    <p:cSldViewPr snapToGrid="0" showGuides="1">
      <p:cViewPr varScale="1">
        <p:scale>
          <a:sx n="82" d="100"/>
          <a:sy n="82" d="100"/>
        </p:scale>
        <p:origin x="1182"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FB7309-058B-5B47-8C1C-0B394D81ACFA}" type="datetimeFigureOut">
              <a:rPr lang="de-DE" smtClean="0"/>
              <a:t>05.03.2026</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41F7DE-1887-C841-8C07-DFF79205CDC1}" type="slidenum">
              <a:rPr lang="de-DE" smtClean="0"/>
              <a:t>‹Nr.›</a:t>
            </a:fld>
            <a:endParaRPr lang="de-DE"/>
          </a:p>
        </p:txBody>
      </p:sp>
    </p:spTree>
    <p:extLst>
      <p:ext uri="{BB962C8B-B14F-4D97-AF65-F5344CB8AC3E}">
        <p14:creationId xmlns:p14="http://schemas.microsoft.com/office/powerpoint/2010/main" val="1477992712"/>
      </p:ext>
    </p:extLst>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Herzlich willkommen zu einer spannenden Fortbildung, die ein (noch) nicht alltägliches Einsatzszenario anspricht. Wie Ihr schon sehen könnt, sprechen wir über die Sicherheit im Vegetationsbrand. Gemeinsam erarbeiten wir die </a:t>
            </a:r>
            <a:r>
              <a:rPr lang="de-DE" b="1" dirty="0"/>
              <a:t>5 folgenden Abschnitte</a:t>
            </a:r>
            <a:r>
              <a:rPr lang="de-DE" dirty="0"/>
              <a:t>: Grundlagen / Begrifflichkeiten, Lehren aus der Vergangenheit, das sichere Arbeiten am Einsatzort, das Thema PSA und einige Besonderheiten. </a:t>
            </a:r>
            <a:r>
              <a:rPr lang="de-DE" i="1" dirty="0"/>
              <a:t>Nach der Theorie, schauen wir unsere vorhandene Ausrüstung an und sprechen über die jeweiligen Einsatzmöglichkeiten.</a:t>
            </a:r>
          </a:p>
        </p:txBody>
      </p:sp>
      <p:sp>
        <p:nvSpPr>
          <p:cNvPr id="4" name="Foliennummernplatzhalter 3"/>
          <p:cNvSpPr>
            <a:spLocks noGrp="1"/>
          </p:cNvSpPr>
          <p:nvPr>
            <p:ph type="sldNum" sz="quarter" idx="5"/>
          </p:nvPr>
        </p:nvSpPr>
        <p:spPr/>
        <p:txBody>
          <a:bodyPr/>
          <a:lstStyle/>
          <a:p>
            <a:fld id="{4041F7DE-1887-C841-8C07-DFF79205CDC1}" type="slidenum">
              <a:rPr lang="de-DE" smtClean="0"/>
              <a:t>1</a:t>
            </a:fld>
            <a:endParaRPr lang="de-DE"/>
          </a:p>
        </p:txBody>
      </p:sp>
    </p:spTree>
    <p:extLst>
      <p:ext uri="{BB962C8B-B14F-4D97-AF65-F5344CB8AC3E}">
        <p14:creationId xmlns:p14="http://schemas.microsoft.com/office/powerpoint/2010/main" val="3291903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Mit diesem Zitat starten wir in das Thema, welches in den kommenden Jahren durchaus an Bedeutung gewinnen wird. Immer wieder ist auch an deutschen Einsatzstellen zu beobachten, dass Einsatzkräfte </a:t>
            </a:r>
            <a:r>
              <a:rPr lang="de-DE" b="1" dirty="0"/>
              <a:t>unbewusst einem erhöhten Unfallrisiko ausgesetzt sind</a:t>
            </a:r>
            <a:r>
              <a:rPr lang="de-DE" dirty="0"/>
              <a:t>, um möglichst jeden Baum zu retten. Bitte nicht falsch verstehen: Wir möchten möglichst viel von unserer Natur schützen, doch sind unsere Kameradinnen und Kameraden das höher zu schützende Gut. </a:t>
            </a:r>
            <a:r>
              <a:rPr lang="de-DE" b="1" dirty="0"/>
              <a:t>Jede Einsatz- und auch Führungskraft muss daher den Einsatz immer wieder neu beurteilen und frühzeitig an mögliche Gefahren denken.</a:t>
            </a:r>
          </a:p>
        </p:txBody>
      </p:sp>
      <p:sp>
        <p:nvSpPr>
          <p:cNvPr id="4" name="Foliennummernplatzhalter 3"/>
          <p:cNvSpPr>
            <a:spLocks noGrp="1"/>
          </p:cNvSpPr>
          <p:nvPr>
            <p:ph type="sldNum" sz="quarter" idx="5"/>
          </p:nvPr>
        </p:nvSpPr>
        <p:spPr/>
        <p:txBody>
          <a:bodyPr/>
          <a:lstStyle/>
          <a:p>
            <a:fld id="{4041F7DE-1887-C841-8C07-DFF79205CDC1}" type="slidenum">
              <a:rPr lang="de-DE" smtClean="0"/>
              <a:t>2</a:t>
            </a:fld>
            <a:endParaRPr lang="de-DE"/>
          </a:p>
        </p:txBody>
      </p:sp>
    </p:spTree>
    <p:extLst>
      <p:ext uri="{BB962C8B-B14F-4D97-AF65-F5344CB8AC3E}">
        <p14:creationId xmlns:p14="http://schemas.microsoft.com/office/powerpoint/2010/main" val="1311663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Als ersten müssen wir über Begrifflichkeiten sprechen, welche im Einsatz entscheidend sein können und für eine einheitliche Kommunikation wichtig sind. So kann zum Beispiel </a:t>
            </a:r>
            <a:r>
              <a:rPr lang="de-DE" b="1" dirty="0"/>
              <a:t>der Angriffstrupp mit Feuerpatsche und Löschrucksack unter Beachtung der Kontrollschwelle zur Brandbekämpfung an die rechte Flanke </a:t>
            </a:r>
            <a:r>
              <a:rPr lang="de-DE" dirty="0"/>
              <a:t>geschickt werden. Doch wo genau ist die rechte Flanke und was ist die Kontrollschwelle. Lasst uns genau dort ansetzen.</a:t>
            </a:r>
          </a:p>
          <a:p>
            <a:r>
              <a:rPr lang="de-DE" b="1" dirty="0"/>
              <a:t>Frage: Wer kennt Grundbegriffe aus der Vegetationsbrandbekämpfung?</a:t>
            </a:r>
          </a:p>
        </p:txBody>
      </p:sp>
      <p:sp>
        <p:nvSpPr>
          <p:cNvPr id="4" name="Foliennummernplatzhalter 3"/>
          <p:cNvSpPr>
            <a:spLocks noGrp="1"/>
          </p:cNvSpPr>
          <p:nvPr>
            <p:ph type="sldNum" sz="quarter" idx="10"/>
          </p:nvPr>
        </p:nvSpPr>
        <p:spPr/>
        <p:txBody>
          <a:bodyPr/>
          <a:lstStyle/>
          <a:p>
            <a:fld id="{4041F7DE-1887-C841-8C07-DFF79205CDC1}" type="slidenum">
              <a:rPr lang="de-DE" smtClean="0"/>
              <a:t>3</a:t>
            </a:fld>
            <a:endParaRPr lang="de-DE"/>
          </a:p>
        </p:txBody>
      </p:sp>
    </p:spTree>
    <p:extLst>
      <p:ext uri="{BB962C8B-B14F-4D97-AF65-F5344CB8AC3E}">
        <p14:creationId xmlns:p14="http://schemas.microsoft.com/office/powerpoint/2010/main" val="112505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de-DE" sz="900" dirty="0">
                <a:effectLst/>
                <a:latin typeface="+mn-lt"/>
                <a:ea typeface="Times New Roman" panose="02020603050405020304" pitchFamily="18" charset="0"/>
                <a:cs typeface="Aptos" panose="020B0004020202020204" pitchFamily="34" charset="0"/>
              </a:rPr>
              <a:t>Wie Ihr sehen könnt, unterscheiden sich die Begrifflichkeiten in der Vegetationsbrandbekämpfung gegenüber den Begrifflichkeiten der Innenbrandbekämpfung. Wir versuchen eine erste Einheitlichkeit zu definieren, indem wir </a:t>
            </a:r>
            <a:r>
              <a:rPr lang="de-DE" sz="900" b="1" dirty="0">
                <a:effectLst/>
                <a:latin typeface="+mn-lt"/>
                <a:ea typeface="Times New Roman" panose="02020603050405020304" pitchFamily="18" charset="0"/>
                <a:cs typeface="Aptos" panose="020B0004020202020204" pitchFamily="34" charset="0"/>
              </a:rPr>
              <a:t>mit dem Wind schauen </a:t>
            </a:r>
            <a:r>
              <a:rPr lang="de-DE" sz="900" dirty="0">
                <a:effectLst/>
                <a:latin typeface="+mn-lt"/>
                <a:ea typeface="Times New Roman" panose="02020603050405020304" pitchFamily="18" charset="0"/>
                <a:cs typeface="Aptos" panose="020B0004020202020204" pitchFamily="34" charset="0"/>
              </a:rPr>
              <a:t>(sprich: der Wind treibt das Feuer von uns weg). So definieren wir die linke und rechte Flanke und auch die Rückseite und Feuerfront. Achtet immer auf </a:t>
            </a:r>
            <a:r>
              <a:rPr lang="de-DE" sz="900" b="1" dirty="0">
                <a:effectLst/>
                <a:latin typeface="+mn-lt"/>
                <a:ea typeface="Times New Roman" panose="02020603050405020304" pitchFamily="18" charset="0"/>
                <a:cs typeface="Aptos" panose="020B0004020202020204" pitchFamily="34" charset="0"/>
              </a:rPr>
              <a:t>Flugfeuer</a:t>
            </a:r>
            <a:r>
              <a:rPr lang="de-DE" sz="900" dirty="0">
                <a:effectLst/>
                <a:latin typeface="+mn-lt"/>
                <a:ea typeface="Times New Roman" panose="02020603050405020304" pitchFamily="18" charset="0"/>
                <a:cs typeface="Aptos" panose="020B0004020202020204" pitchFamily="34" charset="0"/>
              </a:rPr>
              <a:t>, auch bekannt als </a:t>
            </a:r>
            <a:r>
              <a:rPr lang="de-DE" sz="900" dirty="0" err="1">
                <a:effectLst/>
                <a:latin typeface="+mn-lt"/>
                <a:ea typeface="Times New Roman" panose="02020603050405020304" pitchFamily="18" charset="0"/>
                <a:cs typeface="Aptos" panose="020B0004020202020204" pitchFamily="34" charset="0"/>
              </a:rPr>
              <a:t>Spotfire</a:t>
            </a:r>
            <a:r>
              <a:rPr lang="de-DE" sz="900" dirty="0">
                <a:effectLst/>
                <a:latin typeface="+mn-lt"/>
                <a:ea typeface="Times New Roman" panose="02020603050405020304" pitchFamily="18" charset="0"/>
                <a:cs typeface="Aptos" panose="020B0004020202020204" pitchFamily="34" charset="0"/>
              </a:rPr>
              <a:t>, welche meist vor der eigentlichen Front entstehen und je nach Windgeschwindigkeit auch schnell einige Meter weit weg sind. Dort lauert das eigentliche Problem bei der Brandbekämpfung.</a:t>
            </a:r>
            <a:endParaRPr lang="de-DE" sz="900"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4</a:t>
            </a:fld>
            <a:endParaRPr lang="de-DE"/>
          </a:p>
        </p:txBody>
      </p:sp>
    </p:spTree>
    <p:extLst>
      <p:ext uri="{BB962C8B-B14F-4D97-AF65-F5344CB8AC3E}">
        <p14:creationId xmlns:p14="http://schemas.microsoft.com/office/powerpoint/2010/main" val="1836118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Auf diesem Videoausschnitt (läuft in Echtzeit) seht ihr eine windgetriebene Feuerfront bei Wind in Böen von etwa </a:t>
            </a:r>
            <a:r>
              <a:rPr lang="de-DE" b="1" dirty="0"/>
              <a:t>15 km/h</a:t>
            </a:r>
            <a:r>
              <a:rPr lang="de-DE" dirty="0"/>
              <a:t>. Diese Windgeschwindigkeiten sind gerade im Norden schnell erreicht und gehören fast zum Alltag. </a:t>
            </a:r>
            <a:r>
              <a:rPr lang="de-DE" b="1" dirty="0"/>
              <a:t>Ein direkter Angriff </a:t>
            </a:r>
            <a:r>
              <a:rPr lang="de-DE" dirty="0"/>
              <a:t>auf die Feuerfront wäre mit einem </a:t>
            </a:r>
            <a:r>
              <a:rPr lang="de-DE" b="1" dirty="0"/>
              <a:t>hohen Unfallrisiko </a:t>
            </a:r>
            <a:r>
              <a:rPr lang="de-DE" dirty="0"/>
              <a:t>verbunden und sollte </a:t>
            </a:r>
            <a:r>
              <a:rPr lang="de-DE" b="1" dirty="0"/>
              <a:t>grundsätzlich vermieden </a:t>
            </a:r>
            <a:r>
              <a:rPr lang="de-DE" dirty="0"/>
              <a:t>werden. Der Angriff über die Flanken hin zur Feuerfront ist für die Einsatzkräfte sicherer. Habt ihr gesehen: Das Feuer an der Flanke geht von alleine aus. Die Flammen brennen in den bereits </a:t>
            </a:r>
            <a:r>
              <a:rPr lang="de-DE" b="1" dirty="0"/>
              <a:t>verbrannten Bereich </a:t>
            </a:r>
            <a:r>
              <a:rPr lang="de-DE" dirty="0"/>
              <a:t>(Schwarzbereich) und erlöschen aus Mangel an Brennstoff. Diese Erkenntnis hilft bei der Brandbekämpfung!</a:t>
            </a:r>
          </a:p>
        </p:txBody>
      </p:sp>
      <p:sp>
        <p:nvSpPr>
          <p:cNvPr id="4" name="Foliennummernplatzhalter 3"/>
          <p:cNvSpPr>
            <a:spLocks noGrp="1"/>
          </p:cNvSpPr>
          <p:nvPr>
            <p:ph type="sldNum" sz="quarter" idx="5"/>
          </p:nvPr>
        </p:nvSpPr>
        <p:spPr/>
        <p:txBody>
          <a:bodyPr/>
          <a:lstStyle/>
          <a:p>
            <a:fld id="{4041F7DE-1887-C841-8C07-DFF79205CDC1}" type="slidenum">
              <a:rPr lang="de-DE" smtClean="0"/>
              <a:t>5</a:t>
            </a:fld>
            <a:endParaRPr lang="de-DE"/>
          </a:p>
        </p:txBody>
      </p:sp>
    </p:spTree>
    <p:extLst>
      <p:ext uri="{BB962C8B-B14F-4D97-AF65-F5344CB8AC3E}">
        <p14:creationId xmlns:p14="http://schemas.microsoft.com/office/powerpoint/2010/main" val="2041058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900" b="0" dirty="0">
                <a:effectLst/>
                <a:latin typeface="+mn-lt"/>
                <a:ea typeface="Aptos" panose="020B0004020202020204" pitchFamily="34" charset="0"/>
              </a:rPr>
              <a:t>Um beurteilen zu können, wann wir welche Einsatztaktik (Einsatz Handwerkzeuge oder Vornahme Schlauchleitung) effizient und sicher einsetzen können, müssen wir den Unterschied zwischen den beiden Begriffen verstehen.</a:t>
            </a:r>
          </a:p>
          <a:p>
            <a:r>
              <a:rPr lang="de-DE" sz="900" b="1" dirty="0">
                <a:effectLst/>
                <a:latin typeface="+mn-lt"/>
                <a:ea typeface="Aptos" panose="020B0004020202020204" pitchFamily="34" charset="0"/>
              </a:rPr>
              <a:t>Flammenhöhe </a:t>
            </a:r>
            <a:r>
              <a:rPr lang="de-DE" sz="900" dirty="0">
                <a:effectLst/>
                <a:latin typeface="+mn-lt"/>
                <a:ea typeface="Aptos" panose="020B0004020202020204" pitchFamily="34" charset="0"/>
              </a:rPr>
              <a:t>ist die senkrechte Messung der Flamme vom Boden, während die </a:t>
            </a:r>
            <a:r>
              <a:rPr lang="de-DE" sz="900" b="1" dirty="0">
                <a:effectLst/>
                <a:latin typeface="+mn-lt"/>
                <a:ea typeface="Aptos" panose="020B0004020202020204" pitchFamily="34" charset="0"/>
              </a:rPr>
              <a:t>Flammenlänge</a:t>
            </a:r>
            <a:r>
              <a:rPr lang="de-DE" sz="900" dirty="0">
                <a:effectLst/>
                <a:latin typeface="+mn-lt"/>
                <a:ea typeface="Aptos" panose="020B0004020202020204" pitchFamily="34" charset="0"/>
              </a:rPr>
              <a:t> die schräge Ausdehnung der Flamme misst. So kann der Wind aus einem leicht zu kontrollierenden Bodenfeuer mit einer Flammenhöhe von 40 cm, eine Flammenlänge von knapp 1 m oder mehr produzieren, welches dann nicht mehr so leicht zu löschen ist. </a:t>
            </a:r>
            <a:endParaRPr lang="de-DE" sz="900"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6</a:t>
            </a:fld>
            <a:endParaRPr lang="de-DE"/>
          </a:p>
        </p:txBody>
      </p:sp>
    </p:spTree>
    <p:extLst>
      <p:ext uri="{BB962C8B-B14F-4D97-AF65-F5344CB8AC3E}">
        <p14:creationId xmlns:p14="http://schemas.microsoft.com/office/powerpoint/2010/main" val="11274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900" dirty="0">
                <a:effectLst/>
                <a:latin typeface="+mn-lt"/>
                <a:ea typeface="Times New Roman" panose="02020603050405020304" pitchFamily="18" charset="0"/>
              </a:rPr>
              <a:t>Aus diesem Grund müssen wir dann über die sog. Kontrollschwelle sprechen. </a:t>
            </a:r>
          </a:p>
          <a:p>
            <a:r>
              <a:rPr lang="de-DE" sz="900" dirty="0">
                <a:effectLst/>
                <a:latin typeface="+mn-lt"/>
                <a:ea typeface="Times New Roman" panose="02020603050405020304" pitchFamily="18" charset="0"/>
              </a:rPr>
              <a:t>Dazu gibt es folgende allgemeine Definition: Die Kontrollschwelle bezeichnet </a:t>
            </a:r>
            <a:r>
              <a:rPr lang="de-DE" sz="900" b="1" dirty="0">
                <a:effectLst/>
                <a:latin typeface="+mn-lt"/>
                <a:ea typeface="Times New Roman" panose="02020603050405020304" pitchFamily="18" charset="0"/>
              </a:rPr>
              <a:t>Schwellen, Übergangsbereiche oder Punkte</a:t>
            </a:r>
            <a:r>
              <a:rPr lang="de-DE" sz="900" dirty="0">
                <a:effectLst/>
                <a:latin typeface="+mn-lt"/>
                <a:ea typeface="Times New Roman" panose="02020603050405020304" pitchFamily="18" charset="0"/>
              </a:rPr>
              <a:t>, die eine </a:t>
            </a:r>
            <a:r>
              <a:rPr lang="de-DE" sz="900" b="1" dirty="0">
                <a:effectLst/>
                <a:latin typeface="+mn-lt"/>
                <a:ea typeface="Times New Roman" panose="02020603050405020304" pitchFamily="18" charset="0"/>
              </a:rPr>
              <a:t>Grenze darstellen</a:t>
            </a:r>
            <a:r>
              <a:rPr lang="de-DE" sz="900" dirty="0">
                <a:effectLst/>
                <a:latin typeface="+mn-lt"/>
                <a:ea typeface="Times New Roman" panose="02020603050405020304" pitchFamily="18" charset="0"/>
              </a:rPr>
              <a:t>. </a:t>
            </a:r>
            <a:r>
              <a:rPr lang="de-DE" sz="900" b="1" dirty="0">
                <a:effectLst/>
                <a:latin typeface="+mn-lt"/>
                <a:ea typeface="Times New Roman" panose="02020603050405020304" pitchFamily="18" charset="0"/>
              </a:rPr>
              <a:t>Wird die Schwelle überschritten, sind andere Maßnahmen notwendig</a:t>
            </a:r>
            <a:r>
              <a:rPr lang="de-DE" sz="900" dirty="0">
                <a:effectLst/>
                <a:latin typeface="+mn-lt"/>
                <a:ea typeface="Times New Roman" panose="02020603050405020304" pitchFamily="18" charset="0"/>
              </a:rPr>
              <a:t>. Im gezeigten Fall betrifft die Kontrollschwelle die Flammenhöhe und Flammenlänge, bei deren Überschreiten angezeigt wird, welche Einsatzmittel (Feuerpatsche, Schlauchleitung) sicher verwendet werden können.  </a:t>
            </a:r>
            <a:endParaRPr lang="de-DE" sz="900"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7</a:t>
            </a:fld>
            <a:endParaRPr lang="de-DE"/>
          </a:p>
        </p:txBody>
      </p:sp>
    </p:spTree>
    <p:extLst>
      <p:ext uri="{BB962C8B-B14F-4D97-AF65-F5344CB8AC3E}">
        <p14:creationId xmlns:p14="http://schemas.microsoft.com/office/powerpoint/2010/main" val="882548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Nach einem kurzen Einblick in die Grundlagen, wollen wir anhand der </a:t>
            </a:r>
            <a:r>
              <a:rPr lang="de-DE" b="1" dirty="0"/>
              <a:t>Vergangenheit und Statistiken </a:t>
            </a:r>
            <a:r>
              <a:rPr lang="de-DE" dirty="0"/>
              <a:t>besprechen, welche Unfälle entstanden sind und wie diese zukünftig vermieden oder durch die Anwendung von Sicherheitsschemen minimiert werden können. Wichtig ist, dass wir auch hier </a:t>
            </a:r>
            <a:r>
              <a:rPr lang="de-DE" b="1" dirty="0"/>
              <a:t>einheitliche Begriffe </a:t>
            </a:r>
            <a:r>
              <a:rPr lang="de-DE" dirty="0"/>
              <a:t>verwenden und sicher anwenden können.</a:t>
            </a:r>
          </a:p>
        </p:txBody>
      </p:sp>
      <p:sp>
        <p:nvSpPr>
          <p:cNvPr id="4" name="Foliennummernplatzhalter 3"/>
          <p:cNvSpPr>
            <a:spLocks noGrp="1"/>
          </p:cNvSpPr>
          <p:nvPr>
            <p:ph type="sldNum" sz="quarter" idx="10"/>
          </p:nvPr>
        </p:nvSpPr>
        <p:spPr/>
        <p:txBody>
          <a:bodyPr/>
          <a:lstStyle/>
          <a:p>
            <a:fld id="{4041F7DE-1887-C841-8C07-DFF79205CDC1}" type="slidenum">
              <a:rPr lang="de-DE" smtClean="0"/>
              <a:t>8</a:t>
            </a:fld>
            <a:endParaRPr lang="de-DE"/>
          </a:p>
        </p:txBody>
      </p:sp>
    </p:spTree>
    <p:extLst>
      <p:ext uri="{BB962C8B-B14F-4D97-AF65-F5344CB8AC3E}">
        <p14:creationId xmlns:p14="http://schemas.microsoft.com/office/powerpoint/2010/main" val="1289451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449580"/>
            <a:r>
              <a:rPr lang="de-DE" sz="900" dirty="0">
                <a:effectLst/>
                <a:latin typeface="+mn-lt"/>
                <a:ea typeface="Aptos" panose="020B0004020202020204" pitchFamily="34" charset="0"/>
                <a:cs typeface="Aptos" panose="020B0004020202020204" pitchFamily="34" charset="0"/>
              </a:rPr>
              <a:t>Die HFUK Nord </a:t>
            </a:r>
            <a:r>
              <a:rPr lang="de-DE" sz="900" b="1" dirty="0">
                <a:effectLst/>
                <a:latin typeface="+mn-lt"/>
                <a:ea typeface="Aptos" panose="020B0004020202020204" pitchFamily="34" charset="0"/>
                <a:cs typeface="Aptos" panose="020B0004020202020204" pitchFamily="34" charset="0"/>
              </a:rPr>
              <a:t>wertet</a:t>
            </a:r>
            <a:r>
              <a:rPr lang="de-DE" sz="900" dirty="0">
                <a:effectLst/>
                <a:latin typeface="+mn-lt"/>
                <a:ea typeface="Aptos" panose="020B0004020202020204" pitchFamily="34" charset="0"/>
                <a:cs typeface="Aptos" panose="020B0004020202020204" pitchFamily="34" charset="0"/>
              </a:rPr>
              <a:t> fortlaufend das </a:t>
            </a:r>
            <a:r>
              <a:rPr lang="de-DE" sz="900" b="1" dirty="0">
                <a:effectLst/>
                <a:latin typeface="+mn-lt"/>
                <a:ea typeface="Aptos" panose="020B0004020202020204" pitchFamily="34" charset="0"/>
                <a:cs typeface="Aptos" panose="020B0004020202020204" pitchFamily="34" charset="0"/>
              </a:rPr>
              <a:t>Unfallgeschehen</a:t>
            </a:r>
            <a:r>
              <a:rPr lang="de-DE" sz="900" dirty="0">
                <a:effectLst/>
                <a:latin typeface="+mn-lt"/>
                <a:ea typeface="Aptos" panose="020B0004020202020204" pitchFamily="34" charset="0"/>
                <a:cs typeface="Aptos" panose="020B0004020202020204" pitchFamily="34" charset="0"/>
              </a:rPr>
              <a:t> aus. Die hier gezeigten Punkte sind die Schwerpunkte des Unfallgeschehens in der Vegetationsbrandbekämpfung. Wie man sehen kann, treten die häufigsten Unfälle wie auch im gesamten Feuerwehrdienstgeschehen ebenso, bei </a:t>
            </a:r>
            <a:r>
              <a:rPr lang="de-DE" sz="900" b="1" dirty="0">
                <a:effectLst/>
                <a:latin typeface="+mn-lt"/>
                <a:ea typeface="Aptos" panose="020B0004020202020204" pitchFamily="34" charset="0"/>
                <a:cs typeface="Aptos" panose="020B0004020202020204" pitchFamily="34" charset="0"/>
              </a:rPr>
              <a:t>SRS-Unfällen und Rauchgasvergiftungen</a:t>
            </a:r>
            <a:r>
              <a:rPr lang="de-DE" sz="900" dirty="0">
                <a:effectLst/>
                <a:latin typeface="+mn-lt"/>
                <a:ea typeface="Aptos" panose="020B0004020202020204" pitchFamily="34" charset="0"/>
                <a:cs typeface="Aptos" panose="020B0004020202020204" pitchFamily="34" charset="0"/>
              </a:rPr>
              <a:t> auf. Erst mit den Herz-Kreislaufproblemen und Schwächeanfällen kommen Unfälle, die speziell durch die Einsatzbedingungen der Vegetationsbrandbekämpfung und den hohen Temperaturen im Sommer im Zusammenhang stehen. </a:t>
            </a:r>
          </a:p>
          <a:p>
            <a:pPr marL="449580"/>
            <a:r>
              <a:rPr lang="de-DE" sz="900" dirty="0">
                <a:effectLst/>
                <a:latin typeface="+mn-lt"/>
                <a:ea typeface="Aptos" panose="020B0004020202020204" pitchFamily="34" charset="0"/>
                <a:cs typeface="Aptos" panose="020B0004020202020204" pitchFamily="34" charset="0"/>
              </a:rPr>
              <a:t>Wie die Unfälle vermieden werden können, folgt auf späteren Folien.</a:t>
            </a:r>
          </a:p>
          <a:p>
            <a:endParaRPr lang="de-DE" sz="900"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9</a:t>
            </a:fld>
            <a:endParaRPr lang="de-DE"/>
          </a:p>
        </p:txBody>
      </p:sp>
    </p:spTree>
    <p:extLst>
      <p:ext uri="{BB962C8B-B14F-4D97-AF65-F5344CB8AC3E}">
        <p14:creationId xmlns:p14="http://schemas.microsoft.com/office/powerpoint/2010/main" val="22555796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Doch bevor wir überhaupt in die Brandbekämpfung starten, lauern wie bei jedem Einsatz bereits die ersten </a:t>
            </a:r>
            <a:r>
              <a:rPr lang="de-DE" b="1" dirty="0"/>
              <a:t>Risiken auf der Anfahrt</a:t>
            </a:r>
            <a:r>
              <a:rPr lang="de-DE" dirty="0"/>
              <a:t>. Das Symbolbild soll aufzeigen, dass unsere Fahrzeuge einem </a:t>
            </a:r>
            <a:r>
              <a:rPr lang="de-DE" b="1" dirty="0"/>
              <a:t>erhöhten Unfallrisiko </a:t>
            </a:r>
            <a:r>
              <a:rPr lang="de-DE" dirty="0"/>
              <a:t>durch den Einsatz von Sonder- und Wegerechten ausgesetzt sind und unsere Maschinisten mit dem Bewusstsein fahren sollen, dass das Fahrverhalten des Löschfahrzeuges anders als beim Privat-PKW ist.</a:t>
            </a:r>
          </a:p>
        </p:txBody>
      </p:sp>
      <p:sp>
        <p:nvSpPr>
          <p:cNvPr id="4" name="Foliennummernplatzhalter 3"/>
          <p:cNvSpPr>
            <a:spLocks noGrp="1"/>
          </p:cNvSpPr>
          <p:nvPr>
            <p:ph type="sldNum" sz="quarter" idx="5"/>
          </p:nvPr>
        </p:nvSpPr>
        <p:spPr/>
        <p:txBody>
          <a:bodyPr/>
          <a:lstStyle/>
          <a:p>
            <a:fld id="{4041F7DE-1887-C841-8C07-DFF79205CDC1}" type="slidenum">
              <a:rPr lang="de-DE" smtClean="0"/>
              <a:t>10</a:t>
            </a:fld>
            <a:endParaRPr lang="de-DE"/>
          </a:p>
        </p:txBody>
      </p:sp>
    </p:spTree>
    <p:extLst>
      <p:ext uri="{BB962C8B-B14F-4D97-AF65-F5344CB8AC3E}">
        <p14:creationId xmlns:p14="http://schemas.microsoft.com/office/powerpoint/2010/main" val="1342269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de-DE" sz="900" dirty="0">
                <a:effectLst/>
                <a:latin typeface="+mn-lt"/>
                <a:ea typeface="Aptos" panose="020B0004020202020204" pitchFamily="34" charset="0"/>
              </a:rPr>
              <a:t>In der Vegetationsbrandbekämpfung wird Wasser benötigt, welches oft über unbefestigte Wege oder im Gelände transportiert werden muss. Bei wasserführenden Fahrzeugen kann sich ein </a:t>
            </a:r>
            <a:r>
              <a:rPr lang="de-DE" sz="900" b="1" dirty="0">
                <a:effectLst/>
                <a:latin typeface="+mn-lt"/>
                <a:ea typeface="Aptos" panose="020B0004020202020204" pitchFamily="34" charset="0"/>
              </a:rPr>
              <a:t>unterschiedlicher Füllstand </a:t>
            </a:r>
            <a:r>
              <a:rPr lang="de-DE" sz="900" dirty="0">
                <a:effectLst/>
                <a:latin typeface="+mn-lt"/>
                <a:ea typeface="Aptos" panose="020B0004020202020204" pitchFamily="34" charset="0"/>
              </a:rPr>
              <a:t>in den Löschwassertanks stark auf das </a:t>
            </a:r>
            <a:r>
              <a:rPr lang="de-DE" sz="900" b="1" dirty="0">
                <a:effectLst/>
                <a:latin typeface="+mn-lt"/>
                <a:ea typeface="Aptos" panose="020B0004020202020204" pitchFamily="34" charset="0"/>
              </a:rPr>
              <a:t>Fahrverhalten</a:t>
            </a:r>
            <a:r>
              <a:rPr lang="de-DE" sz="900" dirty="0">
                <a:effectLst/>
                <a:latin typeface="+mn-lt"/>
                <a:ea typeface="Aptos" panose="020B0004020202020204" pitchFamily="34" charset="0"/>
              </a:rPr>
              <a:t> des Fahrzeuges </a:t>
            </a:r>
            <a:r>
              <a:rPr lang="de-DE" sz="900" b="1" dirty="0">
                <a:effectLst/>
                <a:latin typeface="+mn-lt"/>
                <a:ea typeface="Aptos" panose="020B0004020202020204" pitchFamily="34" charset="0"/>
              </a:rPr>
              <a:t>auswirken</a:t>
            </a:r>
            <a:r>
              <a:rPr lang="de-DE" sz="900" dirty="0">
                <a:effectLst/>
                <a:latin typeface="+mn-lt"/>
                <a:ea typeface="Aptos" panose="020B0004020202020204" pitchFamily="34" charset="0"/>
              </a:rPr>
              <a:t>. Daher sollen die Fahrzeuge entweder voll betankt oder leer gefahren werden. Bei teilgefüllten Tanks kann sich das Wasser so stark </a:t>
            </a:r>
            <a:r>
              <a:rPr lang="de-DE" sz="900" b="1" dirty="0">
                <a:effectLst/>
                <a:latin typeface="+mn-lt"/>
                <a:ea typeface="Aptos" panose="020B0004020202020204" pitchFamily="34" charset="0"/>
              </a:rPr>
              <a:t>aufschaukeln</a:t>
            </a:r>
            <a:r>
              <a:rPr lang="de-DE" sz="900" dirty="0">
                <a:effectLst/>
                <a:latin typeface="+mn-lt"/>
                <a:ea typeface="Aptos" panose="020B0004020202020204" pitchFamily="34" charset="0"/>
              </a:rPr>
              <a:t>, dass im schlimmsten Fall das Fahrzeug umstürzen kann. </a:t>
            </a:r>
          </a:p>
          <a:p>
            <a:pPr marL="0" marR="0" lvl="0" indent="0" algn="l" defTabSz="685800" rtl="0" eaLnBrk="1" fontAlgn="auto" latinLnBrk="0" hangingPunct="1">
              <a:lnSpc>
                <a:spcPct val="100000"/>
              </a:lnSpc>
              <a:spcBef>
                <a:spcPts val="0"/>
              </a:spcBef>
              <a:spcAft>
                <a:spcPts val="0"/>
              </a:spcAft>
              <a:buClrTx/>
              <a:buSzTx/>
              <a:buFontTx/>
              <a:buNone/>
              <a:tabLst/>
              <a:defRPr/>
            </a:pPr>
            <a:r>
              <a:rPr lang="de-DE" sz="900" dirty="0">
                <a:effectLst/>
                <a:latin typeface="+mn-lt"/>
                <a:ea typeface="Aptos" panose="020B0004020202020204" pitchFamily="34" charset="0"/>
                <a:cs typeface="Aptos" panose="020B0004020202020204" pitchFamily="34" charset="0"/>
              </a:rPr>
              <a:t>Das Fahren von großen Einsatzfahrzeugen ist für viele Fahrer schon im Normalbetrieb eine große Herausforderung. Im Gelände wird es nochmal schwieriger. Daher sind </a:t>
            </a:r>
            <a:r>
              <a:rPr lang="de-DE" sz="900" b="1" dirty="0">
                <a:effectLst/>
                <a:latin typeface="+mn-lt"/>
                <a:ea typeface="Aptos" panose="020B0004020202020204" pitchFamily="34" charset="0"/>
                <a:cs typeface="Aptos" panose="020B0004020202020204" pitchFamily="34" charset="0"/>
              </a:rPr>
              <a:t>Geländefahrtrainings</a:t>
            </a:r>
            <a:r>
              <a:rPr lang="de-DE" sz="900" dirty="0">
                <a:effectLst/>
                <a:latin typeface="+mn-lt"/>
                <a:ea typeface="Aptos" panose="020B0004020202020204" pitchFamily="34" charset="0"/>
                <a:cs typeface="Aptos" panose="020B0004020202020204" pitchFamily="34" charset="0"/>
              </a:rPr>
              <a:t> extrem wichtig. </a:t>
            </a:r>
          </a:p>
          <a:p>
            <a:pPr marL="0" marR="0" lvl="0" indent="0" algn="l" defTabSz="685800" rtl="0" eaLnBrk="1" fontAlgn="auto" latinLnBrk="0" hangingPunct="1">
              <a:lnSpc>
                <a:spcPct val="100000"/>
              </a:lnSpc>
              <a:spcBef>
                <a:spcPts val="0"/>
              </a:spcBef>
              <a:spcAft>
                <a:spcPts val="0"/>
              </a:spcAft>
              <a:buClrTx/>
              <a:buSzTx/>
              <a:buFontTx/>
              <a:buNone/>
              <a:tabLst/>
              <a:defRPr/>
            </a:pPr>
            <a:endParaRPr lang="de-DE" sz="900"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11</a:t>
            </a:fld>
            <a:endParaRPr lang="de-DE"/>
          </a:p>
        </p:txBody>
      </p:sp>
    </p:spTree>
    <p:extLst>
      <p:ext uri="{BB962C8B-B14F-4D97-AF65-F5344CB8AC3E}">
        <p14:creationId xmlns:p14="http://schemas.microsoft.com/office/powerpoint/2010/main" val="13191407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Entstanden nach einem verheerenden Waldbrand (South Canyon </a:t>
            </a:r>
            <a:r>
              <a:rPr lang="de-DE" dirty="0" err="1"/>
              <a:t>Fire</a:t>
            </a:r>
            <a:r>
              <a:rPr lang="de-DE" dirty="0"/>
              <a:t>) in Colorado, USA, ist das LACES-Schema mittlerweile ein </a:t>
            </a:r>
            <a:r>
              <a:rPr lang="de-DE" b="1" dirty="0"/>
              <a:t>fester Bestandteil der Ausbildung </a:t>
            </a:r>
            <a:r>
              <a:rPr lang="de-DE" dirty="0"/>
              <a:t>im Bereich der Wald- und Flächenbrandbekämpfung. In Deutschland hat sich das Schema fast flächendeckend etabliert und variiert leicht in den Bezeichnungen (z.B. Lagebeobachter oder Beobachtungsposten). Die Basis ist aber immer gleich und sollte jeder Einsatzkraft bekannt sein! </a:t>
            </a:r>
          </a:p>
          <a:p>
            <a:r>
              <a:rPr lang="de-DE" b="1" dirty="0"/>
              <a:t>Frage: Wer kann die einzelnen Punkte erläutern?</a:t>
            </a:r>
          </a:p>
        </p:txBody>
      </p:sp>
      <p:sp>
        <p:nvSpPr>
          <p:cNvPr id="4" name="Foliennummernplatzhalter 3"/>
          <p:cNvSpPr>
            <a:spLocks noGrp="1"/>
          </p:cNvSpPr>
          <p:nvPr>
            <p:ph type="sldNum" sz="quarter" idx="5"/>
          </p:nvPr>
        </p:nvSpPr>
        <p:spPr/>
        <p:txBody>
          <a:bodyPr/>
          <a:lstStyle/>
          <a:p>
            <a:fld id="{4041F7DE-1887-C841-8C07-DFF79205CDC1}" type="slidenum">
              <a:rPr lang="de-DE" smtClean="0"/>
              <a:t>12</a:t>
            </a:fld>
            <a:endParaRPr lang="de-DE"/>
          </a:p>
        </p:txBody>
      </p:sp>
    </p:spTree>
    <p:extLst>
      <p:ext uri="{BB962C8B-B14F-4D97-AF65-F5344CB8AC3E}">
        <p14:creationId xmlns:p14="http://schemas.microsoft.com/office/powerpoint/2010/main" val="774277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900" dirty="0">
                <a:effectLst/>
                <a:latin typeface="+mn-lt"/>
                <a:ea typeface="Aptos" panose="020B0004020202020204" pitchFamily="34" charset="0"/>
              </a:rPr>
              <a:t>Super, gemeinsam wurden die Punkte besprochen und nun schaut Euch diese Graphik an: Welche Punkte fehlen und kann das Feuer anhand der gelernten Bezeichnungen aus dem ersten Abschnitt bestimmt werden? </a:t>
            </a:r>
            <a:r>
              <a:rPr lang="de-DE" sz="900" b="1" dirty="0">
                <a:effectLst/>
                <a:latin typeface="+mn-lt"/>
                <a:ea typeface="Aptos" panose="020B0004020202020204" pitchFamily="34" charset="0"/>
              </a:rPr>
              <a:t>Wo ist die Linke Flanke und wo die Feuerfront?</a:t>
            </a:r>
            <a:endParaRPr lang="de-DE" sz="900" b="1"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13</a:t>
            </a:fld>
            <a:endParaRPr lang="de-DE"/>
          </a:p>
        </p:txBody>
      </p:sp>
    </p:spTree>
    <p:extLst>
      <p:ext uri="{BB962C8B-B14F-4D97-AF65-F5344CB8AC3E}">
        <p14:creationId xmlns:p14="http://schemas.microsoft.com/office/powerpoint/2010/main" val="11776085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Kurze Wiederholung des Abschnittes „Lehren aus der Vergangenheit“. </a:t>
            </a:r>
          </a:p>
          <a:p>
            <a:r>
              <a:rPr lang="de-DE" dirty="0"/>
              <a:t>Wir haben das LACES-Schema in einem </a:t>
            </a:r>
            <a:r>
              <a:rPr lang="de-DE" b="1" dirty="0"/>
              <a:t>Video</a:t>
            </a:r>
            <a:r>
              <a:rPr lang="de-DE" dirty="0"/>
              <a:t> (knapp 10 Minuten) anschaulich erklärt. Dies kann gern jetzt oder im Anschluss gezeigt werden, um den Lehrinhalt zu vertiefen.</a:t>
            </a:r>
          </a:p>
        </p:txBody>
      </p:sp>
      <p:sp>
        <p:nvSpPr>
          <p:cNvPr id="4" name="Foliennummernplatzhalter 3"/>
          <p:cNvSpPr>
            <a:spLocks noGrp="1"/>
          </p:cNvSpPr>
          <p:nvPr>
            <p:ph type="sldNum" sz="quarter" idx="5"/>
          </p:nvPr>
        </p:nvSpPr>
        <p:spPr/>
        <p:txBody>
          <a:bodyPr/>
          <a:lstStyle/>
          <a:p>
            <a:fld id="{4041F7DE-1887-C841-8C07-DFF79205CDC1}" type="slidenum">
              <a:rPr lang="de-DE" smtClean="0"/>
              <a:t>14</a:t>
            </a:fld>
            <a:endParaRPr lang="de-DE"/>
          </a:p>
        </p:txBody>
      </p:sp>
    </p:spTree>
    <p:extLst>
      <p:ext uri="{BB962C8B-B14F-4D97-AF65-F5344CB8AC3E}">
        <p14:creationId xmlns:p14="http://schemas.microsoft.com/office/powerpoint/2010/main" val="3749618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Weiter geht es mit dem nächsten Thema, nachdem wir an der Einsatzstelle angekommen sind. Bereits auf dem Bild ist zu erkennen, dass die Einsatzkräfte das Tanklöschfahrzeug </a:t>
            </a:r>
            <a:r>
              <a:rPr lang="de-DE" b="1" dirty="0"/>
              <a:t>rückwärts an die Einsatzstelle anfahren </a:t>
            </a:r>
            <a:r>
              <a:rPr lang="de-DE" dirty="0"/>
              <a:t>lassen, um notfalls schnell den Rückzug antreten zu können. Auch dies ist ein wichtiger Aspekt für das sichere Arbeiten!</a:t>
            </a:r>
          </a:p>
        </p:txBody>
      </p:sp>
      <p:sp>
        <p:nvSpPr>
          <p:cNvPr id="4" name="Foliennummernplatzhalter 3"/>
          <p:cNvSpPr>
            <a:spLocks noGrp="1"/>
          </p:cNvSpPr>
          <p:nvPr>
            <p:ph type="sldNum" sz="quarter" idx="5"/>
          </p:nvPr>
        </p:nvSpPr>
        <p:spPr/>
        <p:txBody>
          <a:bodyPr/>
          <a:lstStyle/>
          <a:p>
            <a:fld id="{4041F7DE-1887-C841-8C07-DFF79205CDC1}" type="slidenum">
              <a:rPr lang="de-DE" smtClean="0"/>
              <a:t>15</a:t>
            </a:fld>
            <a:endParaRPr lang="de-DE"/>
          </a:p>
        </p:txBody>
      </p:sp>
    </p:spTree>
    <p:extLst>
      <p:ext uri="{BB962C8B-B14F-4D97-AF65-F5344CB8AC3E}">
        <p14:creationId xmlns:p14="http://schemas.microsoft.com/office/powerpoint/2010/main" val="114542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de-DE" sz="900" dirty="0">
                <a:effectLst/>
                <a:latin typeface="+mn-lt"/>
                <a:ea typeface="Aptos" panose="020B0004020202020204" pitchFamily="34" charset="0"/>
                <a:cs typeface="Aptos" panose="020B0004020202020204" pitchFamily="34" charset="0"/>
              </a:rPr>
              <a:t>Allerdings zunächst ein kurzer Stopp und wir sind noch vor dem eigentlichen Einsatz: Das sichere Arbeiten beginnt nicht am Einsatzort, sondern weit davor. Es müssen die </a:t>
            </a:r>
            <a:r>
              <a:rPr lang="de-DE" sz="900" b="1" dirty="0">
                <a:effectLst/>
                <a:latin typeface="+mn-lt"/>
                <a:ea typeface="Aptos" panose="020B0004020202020204" pitchFamily="34" charset="0"/>
                <a:cs typeface="Aptos" panose="020B0004020202020204" pitchFamily="34" charset="0"/>
              </a:rPr>
              <a:t>korrekten Einsatzmittel </a:t>
            </a:r>
            <a:r>
              <a:rPr lang="de-DE" sz="900" dirty="0">
                <a:effectLst/>
                <a:latin typeface="+mn-lt"/>
                <a:ea typeface="Aptos" panose="020B0004020202020204" pitchFamily="34" charset="0"/>
                <a:cs typeface="Aptos" panose="020B0004020202020204" pitchFamily="34" charset="0"/>
              </a:rPr>
              <a:t>beschafft werden, die Mannschaft muss </a:t>
            </a:r>
            <a:r>
              <a:rPr lang="de-DE" sz="900" b="1" dirty="0">
                <a:effectLst/>
                <a:latin typeface="+mn-lt"/>
                <a:ea typeface="Aptos" panose="020B0004020202020204" pitchFamily="34" charset="0"/>
                <a:cs typeface="Aptos" panose="020B0004020202020204" pitchFamily="34" charset="0"/>
              </a:rPr>
              <a:t>körperlich vorbereitet </a:t>
            </a:r>
            <a:r>
              <a:rPr lang="de-DE" sz="900" dirty="0">
                <a:effectLst/>
                <a:latin typeface="+mn-lt"/>
                <a:ea typeface="Aptos" panose="020B0004020202020204" pitchFamily="34" charset="0"/>
                <a:cs typeface="Aptos" panose="020B0004020202020204" pitchFamily="34" charset="0"/>
              </a:rPr>
              <a:t>und </a:t>
            </a:r>
            <a:r>
              <a:rPr lang="de-DE" sz="900" b="1" dirty="0">
                <a:effectLst/>
                <a:latin typeface="+mn-lt"/>
                <a:ea typeface="Aptos" panose="020B0004020202020204" pitchFamily="34" charset="0"/>
                <a:cs typeface="Aptos" panose="020B0004020202020204" pitchFamily="34" charset="0"/>
              </a:rPr>
              <a:t>hinsichtlich Technik, PSA und Taktik geschult </a:t>
            </a:r>
            <a:r>
              <a:rPr lang="de-DE" sz="900" dirty="0">
                <a:effectLst/>
                <a:latin typeface="+mn-lt"/>
                <a:ea typeface="Aptos" panose="020B0004020202020204" pitchFamily="34" charset="0"/>
                <a:cs typeface="Aptos" panose="020B0004020202020204" pitchFamily="34" charset="0"/>
              </a:rPr>
              <a:t>sein. Ebenso muss das Einsatzgebiet mit seinen Besonderheiten bekannt sein. Hierfür bieten sich taktisch-operative Schulungen (vor allem auch für die Führungskräfte) an.</a:t>
            </a:r>
          </a:p>
          <a:p>
            <a:r>
              <a:rPr lang="de-DE" sz="900" dirty="0">
                <a:latin typeface="+mn-lt"/>
              </a:rPr>
              <a:t>Über die Anfahrt haben wir schon gesprochen, doch die unmittelbare Anfahrt zum Brand ist elementar wichtig, weil es auch hier schnell zu Unfallsituationen kommen kann.</a:t>
            </a:r>
          </a:p>
        </p:txBody>
      </p:sp>
      <p:sp>
        <p:nvSpPr>
          <p:cNvPr id="4" name="Foliennummernplatzhalter 3"/>
          <p:cNvSpPr>
            <a:spLocks noGrp="1"/>
          </p:cNvSpPr>
          <p:nvPr>
            <p:ph type="sldNum" sz="quarter" idx="5"/>
          </p:nvPr>
        </p:nvSpPr>
        <p:spPr/>
        <p:txBody>
          <a:bodyPr/>
          <a:lstStyle/>
          <a:p>
            <a:fld id="{4041F7DE-1887-C841-8C07-DFF79205CDC1}" type="slidenum">
              <a:rPr lang="de-DE" smtClean="0"/>
              <a:t>16</a:t>
            </a:fld>
            <a:endParaRPr lang="de-DE"/>
          </a:p>
        </p:txBody>
      </p:sp>
    </p:spTree>
    <p:extLst>
      <p:ext uri="{BB962C8B-B14F-4D97-AF65-F5344CB8AC3E}">
        <p14:creationId xmlns:p14="http://schemas.microsoft.com/office/powerpoint/2010/main" val="21355097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Daraus resultieren </a:t>
            </a:r>
            <a:r>
              <a:rPr lang="de-DE" b="1" dirty="0"/>
              <a:t>5 Grundsätze für den Fahrzeugeinsatz</a:t>
            </a:r>
            <a:r>
              <a:rPr lang="de-DE" dirty="0"/>
              <a:t>, welche es zu beachten gilt. </a:t>
            </a:r>
            <a:r>
              <a:rPr lang="de-DE" b="1" dirty="0"/>
              <a:t>By </a:t>
            </a:r>
            <a:r>
              <a:rPr lang="de-DE" b="1" dirty="0" err="1"/>
              <a:t>the</a:t>
            </a:r>
            <a:r>
              <a:rPr lang="de-DE" b="1" dirty="0"/>
              <a:t> </a:t>
            </a:r>
            <a:r>
              <a:rPr lang="de-DE" b="1" dirty="0" err="1"/>
              <a:t>way</a:t>
            </a:r>
            <a:r>
              <a:rPr lang="de-DE" b="1" dirty="0"/>
              <a:t>: Schaut Euch das Bild genau an: Sollten Einsatzkräfte auf dem Fahrzeugdach mitfahren, um ggf. den Monitor zu nutzen, müssen diese zwingend gesichert sein und eine permanente Kommunikation zum Maschinisten aufrechterhalten.</a:t>
            </a:r>
          </a:p>
          <a:p>
            <a:r>
              <a:rPr lang="de-DE" dirty="0"/>
              <a:t>Ansonsten muss das Gelände (Wald, Acker) </a:t>
            </a:r>
            <a:r>
              <a:rPr lang="de-DE" b="1" dirty="0"/>
              <a:t>genau erkundet </a:t>
            </a:r>
            <a:r>
              <a:rPr lang="de-DE" dirty="0"/>
              <a:t>werden: Kann mein Fahrzeug hier sicher fahren? </a:t>
            </a:r>
            <a:r>
              <a:rPr lang="de-DE" b="1" dirty="0"/>
              <a:t>Niemals steht </a:t>
            </a:r>
            <a:r>
              <a:rPr lang="de-DE" dirty="0"/>
              <a:t>ein Fahrzeug auf brennbarer Vegetation! Heiße Fahrzeugkatalysatoren sorgen möglicherweise für eine Entzündung unter dem Fahrzeug.</a:t>
            </a:r>
          </a:p>
          <a:p>
            <a:r>
              <a:rPr lang="de-DE" dirty="0"/>
              <a:t>Parkt die Fahrzeuge in </a:t>
            </a:r>
            <a:r>
              <a:rPr lang="de-DE" b="1" dirty="0"/>
              <a:t>Fluchtrichtung</a:t>
            </a:r>
            <a:r>
              <a:rPr lang="de-DE" dirty="0"/>
              <a:t>, um schnell und sicher einen Rückzug starten zu können. Langes Rangieren auf engen Wegen kostet zu viel Zeit. Sollte ein Fahrzeug im Pump &amp; Roll Betrieb eingesetzt werden, müssen alle Fenster, Türen und Rollländen verschlossen sein und alles an Licht am Fahrzeug eingeschaltet werden. </a:t>
            </a:r>
            <a:r>
              <a:rPr lang="de-DE" b="1" dirty="0"/>
              <a:t>Sichtbarkeit ist alles im Rauch</a:t>
            </a:r>
            <a:r>
              <a:rPr lang="de-DE" dirty="0"/>
              <a:t>, wenn der Wind permanent dreht und vor der Feuerfront gelöscht wird! Abschließend sein noch gesagt, dass der </a:t>
            </a:r>
            <a:r>
              <a:rPr lang="de-DE" b="1" dirty="0"/>
              <a:t>Schnellangriff nicht für die Brandbekämpfung</a:t>
            </a:r>
            <a:r>
              <a:rPr lang="de-DE" dirty="0"/>
              <a:t> genutzt wird. Dieser verbleibt im Fahrzeug zum Eigenschutz bei einer Feuerentwicklung direkt am Fahrzeug (durch Katalysator oder Funkenflug), gerade wenn das Fahrzeug auf einem Feld abgestellt wurde.</a:t>
            </a:r>
          </a:p>
        </p:txBody>
      </p:sp>
      <p:sp>
        <p:nvSpPr>
          <p:cNvPr id="4" name="Foliennummernplatzhalter 3"/>
          <p:cNvSpPr>
            <a:spLocks noGrp="1"/>
          </p:cNvSpPr>
          <p:nvPr>
            <p:ph type="sldNum" sz="quarter" idx="5"/>
          </p:nvPr>
        </p:nvSpPr>
        <p:spPr/>
        <p:txBody>
          <a:bodyPr/>
          <a:lstStyle/>
          <a:p>
            <a:fld id="{4041F7DE-1887-C841-8C07-DFF79205CDC1}" type="slidenum">
              <a:rPr lang="de-DE" smtClean="0"/>
              <a:t>17</a:t>
            </a:fld>
            <a:endParaRPr lang="de-DE"/>
          </a:p>
        </p:txBody>
      </p:sp>
    </p:spTree>
    <p:extLst>
      <p:ext uri="{BB962C8B-B14F-4D97-AF65-F5344CB8AC3E}">
        <p14:creationId xmlns:p14="http://schemas.microsoft.com/office/powerpoint/2010/main" val="888319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Gerade in Norddeutschland müssen die Feuerwehren überwiegend zu Flächenbränden ausrücken. Dabei entstehen </a:t>
            </a:r>
            <a:r>
              <a:rPr lang="de-DE" b="1" dirty="0"/>
              <a:t>die meisten Unfälle</a:t>
            </a:r>
            <a:r>
              <a:rPr lang="de-DE" dirty="0"/>
              <a:t>, da die </a:t>
            </a:r>
            <a:r>
              <a:rPr lang="de-DE" b="1" dirty="0"/>
              <a:t>Dynamik des Brandes durch wechselnde oder zunehmende Winde unterschätzt wird</a:t>
            </a:r>
            <a:r>
              <a:rPr lang="de-DE" dirty="0"/>
              <a:t>. Wichtig ist hier ganz klar die Kontrollschwelle. </a:t>
            </a:r>
          </a:p>
          <a:p>
            <a:r>
              <a:rPr lang="de-DE" dirty="0"/>
              <a:t>Bis eben noch mit der Feuerpatsche gearbeitet, zwingt eine Windzunahme den Angriffstrupp zum kurzzeitigen Rückzug. Es wird berichtet, dass das Feuer angefangen hat zu „rennen“ und dabei Flammenlängen bis zu 3 m erreicht wurden. </a:t>
            </a:r>
            <a:r>
              <a:rPr lang="de-DE" b="1" dirty="0"/>
              <a:t>Ein aussichtsloser Kampf mit der Feuerpatsche</a:t>
            </a:r>
            <a:r>
              <a:rPr lang="de-DE" dirty="0"/>
              <a:t>. </a:t>
            </a:r>
          </a:p>
          <a:p>
            <a:r>
              <a:rPr lang="de-DE" dirty="0"/>
              <a:t>Der Brand auf dem Stoppelfeld kann schnell zu einer Falle werden, wenn die Einsatzkräfte nicht nach dem LACES-Schema arbeiten!</a:t>
            </a:r>
          </a:p>
          <a:p>
            <a:r>
              <a:rPr lang="de-DE" dirty="0"/>
              <a:t>Weiterhin muss sich der Einsatzleiter auch die Frage stellen, ob alle Fahrzeuge auf das Feld geschickt werden können, oder in einem Bereitstellungsraum gesammelt werden. Gerade der ELW oder auch die Polizei müssen nicht auf dem Feld stehen und ein zusätzliches Risiko darstellen (Stichwort Katalysator).</a:t>
            </a:r>
          </a:p>
        </p:txBody>
      </p:sp>
      <p:sp>
        <p:nvSpPr>
          <p:cNvPr id="4" name="Foliennummernplatzhalter 3"/>
          <p:cNvSpPr>
            <a:spLocks noGrp="1"/>
          </p:cNvSpPr>
          <p:nvPr>
            <p:ph type="sldNum" sz="quarter" idx="5"/>
          </p:nvPr>
        </p:nvSpPr>
        <p:spPr/>
        <p:txBody>
          <a:bodyPr/>
          <a:lstStyle/>
          <a:p>
            <a:fld id="{4041F7DE-1887-C841-8C07-DFF79205CDC1}" type="slidenum">
              <a:rPr lang="de-DE" smtClean="0"/>
              <a:t>18</a:t>
            </a:fld>
            <a:endParaRPr lang="de-DE"/>
          </a:p>
        </p:txBody>
      </p:sp>
    </p:spTree>
    <p:extLst>
      <p:ext uri="{BB962C8B-B14F-4D97-AF65-F5344CB8AC3E}">
        <p14:creationId xmlns:p14="http://schemas.microsoft.com/office/powerpoint/2010/main" val="1358505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Doch was tun, wenn so gut wie </a:t>
            </a:r>
            <a:r>
              <a:rPr lang="de-DE" b="1" dirty="0"/>
              <a:t>kein geeignetes Fahrzeuge </a:t>
            </a:r>
            <a:r>
              <a:rPr lang="de-DE" dirty="0"/>
              <a:t>für die Brandbekämpfung auf dem Feld zur Verfügung steht oder sich das Feuer </a:t>
            </a:r>
            <a:r>
              <a:rPr lang="de-DE" b="1" dirty="0"/>
              <a:t>rasant ausbreitet</a:t>
            </a:r>
            <a:r>
              <a:rPr lang="de-DE" dirty="0"/>
              <a:t>? Die örtlichen Landwirte sind meist mit oder vor den Einsatzkräften vor Ort und leisten eine </a:t>
            </a:r>
            <a:r>
              <a:rPr lang="de-DE" b="1" dirty="0"/>
              <a:t>gute Unterstützung </a:t>
            </a:r>
            <a:r>
              <a:rPr lang="de-DE" dirty="0"/>
              <a:t>bei der Brandbekämpfung. Bereits in der </a:t>
            </a:r>
            <a:r>
              <a:rPr lang="de-DE" b="1" dirty="0"/>
              <a:t>Einsatzvorplanung</a:t>
            </a:r>
            <a:r>
              <a:rPr lang="de-DE" dirty="0"/>
              <a:t> (also weit vor dem Einsatz) soll mit den Landwirten aus der Region gesprochen werden, um eine effiziente Unterstützung zu besprechen. Im Einsatzfall bleibt meist wenig Zeit für Erklärungen. Allerdings muss der Landwirt im Brandfall seinen </a:t>
            </a:r>
            <a:r>
              <a:rPr lang="de-DE" b="1" dirty="0"/>
              <a:t>Auftrag kennen</a:t>
            </a:r>
            <a:r>
              <a:rPr lang="de-DE" dirty="0"/>
              <a:t>, immer </a:t>
            </a:r>
            <a:r>
              <a:rPr lang="de-DE" b="1" dirty="0"/>
              <a:t>im Kontakt mit der Feuerwehr stehen </a:t>
            </a:r>
            <a:r>
              <a:rPr lang="de-DE" dirty="0"/>
              <a:t>(Funkgerät oder Einsatzkraft mit auf dem Schlepper) und im </a:t>
            </a:r>
            <a:r>
              <a:rPr lang="de-DE" b="1" dirty="0"/>
              <a:t>ausreichenden Abstand </a:t>
            </a:r>
            <a:r>
              <a:rPr lang="de-DE" dirty="0"/>
              <a:t>zu den Flammen arbeiten. Der Schlepper ist nicht feuerfest. Warum sind diese Punkte so wichtig? Wir nehmen ein Beispiel aus dem Einsatz:</a:t>
            </a:r>
          </a:p>
        </p:txBody>
      </p:sp>
      <p:sp>
        <p:nvSpPr>
          <p:cNvPr id="4" name="Foliennummernplatzhalter 3"/>
          <p:cNvSpPr>
            <a:spLocks noGrp="1"/>
          </p:cNvSpPr>
          <p:nvPr>
            <p:ph type="sldNum" sz="quarter" idx="5"/>
          </p:nvPr>
        </p:nvSpPr>
        <p:spPr/>
        <p:txBody>
          <a:bodyPr/>
          <a:lstStyle/>
          <a:p>
            <a:fld id="{4041F7DE-1887-C841-8C07-DFF79205CDC1}" type="slidenum">
              <a:rPr lang="de-DE" smtClean="0"/>
              <a:t>19</a:t>
            </a:fld>
            <a:endParaRPr lang="de-DE"/>
          </a:p>
        </p:txBody>
      </p:sp>
    </p:spTree>
    <p:extLst>
      <p:ext uri="{BB962C8B-B14F-4D97-AF65-F5344CB8AC3E}">
        <p14:creationId xmlns:p14="http://schemas.microsoft.com/office/powerpoint/2010/main" val="6214567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Wir haben einen </a:t>
            </a:r>
            <a:r>
              <a:rPr lang="de-DE" b="1" dirty="0"/>
              <a:t>Unfallbericht</a:t>
            </a:r>
            <a:r>
              <a:rPr lang="de-DE" dirty="0"/>
              <a:t> dargestellt, welcher mit den </a:t>
            </a:r>
            <a:r>
              <a:rPr lang="de-DE" dirty="0" err="1"/>
              <a:t>Zuhörer:innen</a:t>
            </a:r>
            <a:r>
              <a:rPr lang="de-DE" dirty="0"/>
              <a:t> besprochen werden soll! Wichtig ist, dass nicht geurteilt, sondern nur beurteilt wird. Unfälle passieren (leider) immer wieder, und umso wichtiger ist es, dass daraus gelernt wird.</a:t>
            </a:r>
          </a:p>
          <a:p>
            <a:r>
              <a:rPr lang="de-DE" dirty="0"/>
              <a:t>Wie kam es zu diesem Unfall, was hat nicht gut geklappt?</a:t>
            </a:r>
          </a:p>
          <a:p>
            <a:r>
              <a:rPr lang="de-DE" dirty="0"/>
              <a:t>Was lernen wir daraus und was können wir für die Zukunft verbessern? Nutzt diesen Unfallbericht für einen kurzen Austausch über Eure regionalen Landwirte und mit welchen Mitteln diese unterstützen könnten.</a:t>
            </a:r>
          </a:p>
        </p:txBody>
      </p:sp>
      <p:sp>
        <p:nvSpPr>
          <p:cNvPr id="4" name="Foliennummernplatzhalter 3"/>
          <p:cNvSpPr>
            <a:spLocks noGrp="1"/>
          </p:cNvSpPr>
          <p:nvPr>
            <p:ph type="sldNum" sz="quarter" idx="5"/>
          </p:nvPr>
        </p:nvSpPr>
        <p:spPr/>
        <p:txBody>
          <a:bodyPr/>
          <a:lstStyle/>
          <a:p>
            <a:fld id="{4041F7DE-1887-C841-8C07-DFF79205CDC1}" type="slidenum">
              <a:rPr lang="de-DE" smtClean="0"/>
              <a:t>20</a:t>
            </a:fld>
            <a:endParaRPr lang="de-DE"/>
          </a:p>
        </p:txBody>
      </p:sp>
    </p:spTree>
    <p:extLst>
      <p:ext uri="{BB962C8B-B14F-4D97-AF65-F5344CB8AC3E}">
        <p14:creationId xmlns:p14="http://schemas.microsoft.com/office/powerpoint/2010/main" val="40272609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Auch zu diesem Thema haben wir ein Video erstellt (etwa 9 Minuten), welches die wichtigsten Punkte zusammenfasst. </a:t>
            </a:r>
          </a:p>
        </p:txBody>
      </p:sp>
      <p:sp>
        <p:nvSpPr>
          <p:cNvPr id="4" name="Foliennummernplatzhalter 3"/>
          <p:cNvSpPr>
            <a:spLocks noGrp="1"/>
          </p:cNvSpPr>
          <p:nvPr>
            <p:ph type="sldNum" sz="quarter" idx="5"/>
          </p:nvPr>
        </p:nvSpPr>
        <p:spPr/>
        <p:txBody>
          <a:bodyPr/>
          <a:lstStyle/>
          <a:p>
            <a:fld id="{4041F7DE-1887-C841-8C07-DFF79205CDC1}" type="slidenum">
              <a:rPr lang="de-DE" smtClean="0"/>
              <a:t>21</a:t>
            </a:fld>
            <a:endParaRPr lang="de-DE"/>
          </a:p>
        </p:txBody>
      </p:sp>
    </p:spTree>
    <p:extLst>
      <p:ext uri="{BB962C8B-B14F-4D97-AF65-F5344CB8AC3E}">
        <p14:creationId xmlns:p14="http://schemas.microsoft.com/office/powerpoint/2010/main" val="11519275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Natürlich gibt es neben den Flächen-, Moor-, Schilf-, Heidebränden auch den klassischen Waldbrand. </a:t>
            </a:r>
            <a:r>
              <a:rPr lang="de-DE" b="1" dirty="0"/>
              <a:t>Knapp 80 % der deutschen Brände im Wald sind Bodenfeuer</a:t>
            </a:r>
            <a:r>
              <a:rPr lang="de-DE" dirty="0"/>
              <a:t>, welche aber auch unter Beachtung des LACES-Schemas und der Kontrollschwelle beurteilt werden sollen.</a:t>
            </a:r>
          </a:p>
          <a:p>
            <a:r>
              <a:rPr lang="de-DE" dirty="0"/>
              <a:t>Im Wald gilt es immer die </a:t>
            </a:r>
            <a:r>
              <a:rPr lang="de-DE" b="1" dirty="0"/>
              <a:t>Orientierung</a:t>
            </a:r>
            <a:r>
              <a:rPr lang="de-DE" dirty="0"/>
              <a:t> zu behalten. An welchem Abschnitt des Feuers stehe ich gerade, um zum Beispiele weitere Einsatzkräfte einweisen, oder da Feuer beurteilen zu können.</a:t>
            </a:r>
          </a:p>
          <a:p>
            <a:r>
              <a:rPr lang="de-DE" dirty="0"/>
              <a:t>Der </a:t>
            </a:r>
            <a:r>
              <a:rPr lang="de-DE" b="1" dirty="0"/>
              <a:t>Rund-um-Blick</a:t>
            </a:r>
            <a:r>
              <a:rPr lang="de-DE" dirty="0"/>
              <a:t> ist wichtig im Wald: Schaut nach oben und achtet auf sog. </a:t>
            </a:r>
            <a:r>
              <a:rPr lang="de-DE" b="1" dirty="0"/>
              <a:t>Witwenmacher</a:t>
            </a:r>
            <a:r>
              <a:rPr lang="de-DE" dirty="0"/>
              <a:t> und standunsichere Bäume. Zusätzlich schaut auch nach unten: Verhindert das Stolpern über Äste oder in tiefe ausgebrannte Glutnester oder Wurzelwerk.</a:t>
            </a:r>
          </a:p>
          <a:p>
            <a:r>
              <a:rPr lang="de-DE" dirty="0"/>
              <a:t>Zum Abschluss: Wo genau ist eigentlich meine Sicherheitszone im Wald: </a:t>
            </a:r>
            <a:r>
              <a:rPr lang="de-DE" b="1" dirty="0"/>
              <a:t>Was denkt ihr?</a:t>
            </a:r>
          </a:p>
        </p:txBody>
      </p:sp>
      <p:sp>
        <p:nvSpPr>
          <p:cNvPr id="4" name="Foliennummernplatzhalter 3"/>
          <p:cNvSpPr>
            <a:spLocks noGrp="1"/>
          </p:cNvSpPr>
          <p:nvPr>
            <p:ph type="sldNum" sz="quarter" idx="5"/>
          </p:nvPr>
        </p:nvSpPr>
        <p:spPr/>
        <p:txBody>
          <a:bodyPr/>
          <a:lstStyle/>
          <a:p>
            <a:fld id="{4041F7DE-1887-C841-8C07-DFF79205CDC1}" type="slidenum">
              <a:rPr lang="de-DE" smtClean="0"/>
              <a:t>22</a:t>
            </a:fld>
            <a:endParaRPr lang="de-DE"/>
          </a:p>
        </p:txBody>
      </p:sp>
    </p:spTree>
    <p:extLst>
      <p:ext uri="{BB962C8B-B14F-4D97-AF65-F5344CB8AC3E}">
        <p14:creationId xmlns:p14="http://schemas.microsoft.com/office/powerpoint/2010/main" val="25660724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Wieder ein Video </a:t>
            </a:r>
            <a:r>
              <a:rPr lang="de-DE" dirty="0">
                <a:sym typeface="Wingdings" panose="05000000000000000000" pitchFamily="2" charset="2"/>
              </a:rPr>
              <a:t> Wir haben bewusst nicht noch mehr Punkte notiert, da es das letzte Video zum Anschauen gibt, welches viele Aspekte aufgegriffen hat. Genießt die Show!</a:t>
            </a:r>
          </a:p>
          <a:p>
            <a:r>
              <a:rPr lang="de-DE" dirty="0">
                <a:sym typeface="Wingdings" panose="05000000000000000000" pitchFamily="2" charset="2"/>
              </a:rPr>
              <a:t>Als nächstes machen wir mit den wichtigen Punkten aus der Gefahrenmatrix weiter.</a:t>
            </a:r>
            <a:endParaRPr lang="de-DE" dirty="0"/>
          </a:p>
        </p:txBody>
      </p:sp>
      <p:sp>
        <p:nvSpPr>
          <p:cNvPr id="4" name="Foliennummernplatzhalter 3"/>
          <p:cNvSpPr>
            <a:spLocks noGrp="1"/>
          </p:cNvSpPr>
          <p:nvPr>
            <p:ph type="sldNum" sz="quarter" idx="5"/>
          </p:nvPr>
        </p:nvSpPr>
        <p:spPr/>
        <p:txBody>
          <a:bodyPr/>
          <a:lstStyle/>
          <a:p>
            <a:fld id="{4041F7DE-1887-C841-8C07-DFF79205CDC1}" type="slidenum">
              <a:rPr lang="de-DE" smtClean="0"/>
              <a:t>23</a:t>
            </a:fld>
            <a:endParaRPr lang="de-DE"/>
          </a:p>
        </p:txBody>
      </p:sp>
    </p:spTree>
    <p:extLst>
      <p:ext uri="{BB962C8B-B14F-4D97-AF65-F5344CB8AC3E}">
        <p14:creationId xmlns:p14="http://schemas.microsoft.com/office/powerpoint/2010/main" val="4969488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t>Kurze Erklärung an die </a:t>
            </a:r>
            <a:r>
              <a:rPr lang="de-DE" b="1" dirty="0" err="1"/>
              <a:t>Zuhörer:innen</a:t>
            </a:r>
            <a:r>
              <a:rPr lang="de-DE" b="1" dirty="0"/>
              <a:t>, was genau die Gefahrenmatrix ist!</a:t>
            </a:r>
          </a:p>
          <a:p>
            <a:r>
              <a:rPr lang="de-DE" dirty="0"/>
              <a:t>Wichtig ist zu erläutern, dass auch bei der Vegetationsbrandbekämpfung mit der </a:t>
            </a:r>
            <a:r>
              <a:rPr lang="de-DE" b="1" dirty="0"/>
              <a:t>Gefahrenmatrix zur Beurteilung der Einsatzstelle </a:t>
            </a:r>
            <a:r>
              <a:rPr lang="de-DE" dirty="0"/>
              <a:t>und auch zur Abschätzung von möglichen Unfallrisiken gearbeitet werden soll.</a:t>
            </a:r>
          </a:p>
          <a:p>
            <a:r>
              <a:rPr lang="de-DE" dirty="0"/>
              <a:t>Einer der meist diskutierten Punkte sind die </a:t>
            </a:r>
            <a:r>
              <a:rPr lang="de-DE" b="1" dirty="0"/>
              <a:t>Atemgifte</a:t>
            </a:r>
            <a:r>
              <a:rPr lang="de-DE" dirty="0"/>
              <a:t>, welche bei der Brandbekämpfung, aber auch bei den Nachlöscharbeiten im Freien entstehen und vor denen die Einsatzkräfte effizient geschützt werden müssen. </a:t>
            </a:r>
          </a:p>
          <a:p>
            <a:r>
              <a:rPr lang="de-DE" dirty="0"/>
              <a:t>Studien haben gezeigt, dass der Vegetationsbrand bei Weitem nicht so „sauber“ ist wie gedacht. Es entstehen genügend Atemgifte und Schwebstoffe, die es erforderlich machen, dass die Einsatzkräfte bei der </a:t>
            </a:r>
            <a:r>
              <a:rPr lang="de-DE" b="1" dirty="0"/>
              <a:t>Brandbekämpfung und </a:t>
            </a:r>
            <a:r>
              <a:rPr lang="de-DE" dirty="0"/>
              <a:t>erst recht bei den </a:t>
            </a:r>
            <a:r>
              <a:rPr lang="de-DE" b="1" dirty="0"/>
              <a:t>Nachlöscharbeiten mit leichtem Atemschutz</a:t>
            </a:r>
            <a:r>
              <a:rPr lang="de-DE" dirty="0"/>
              <a:t>, also einem FFP3-Filter, ausgerüstet sein müssen. Halbmasken oder auch Atemanschlüsse sind bei extremen Rauchbelastungen, speziell bei Moorbränden, notwendig. Selbstverständlich müssen die notwendigen medizinischen Untersuchungen zum Tragen eines Atemanschlusses mit Filter vorliegen und die notwendigen Pausen eingehalten werden.  </a:t>
            </a:r>
          </a:p>
        </p:txBody>
      </p:sp>
      <p:sp>
        <p:nvSpPr>
          <p:cNvPr id="4" name="Foliennummernplatzhalter 3"/>
          <p:cNvSpPr>
            <a:spLocks noGrp="1"/>
          </p:cNvSpPr>
          <p:nvPr>
            <p:ph type="sldNum" sz="quarter" idx="5"/>
          </p:nvPr>
        </p:nvSpPr>
        <p:spPr/>
        <p:txBody>
          <a:bodyPr/>
          <a:lstStyle/>
          <a:p>
            <a:fld id="{4041F7DE-1887-C841-8C07-DFF79205CDC1}" type="slidenum">
              <a:rPr lang="de-DE" smtClean="0"/>
              <a:t>24</a:t>
            </a:fld>
            <a:endParaRPr lang="de-DE"/>
          </a:p>
        </p:txBody>
      </p:sp>
    </p:spTree>
    <p:extLst>
      <p:ext uri="{BB962C8B-B14F-4D97-AF65-F5344CB8AC3E}">
        <p14:creationId xmlns:p14="http://schemas.microsoft.com/office/powerpoint/2010/main" val="29004982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In der Vergangenheit gab es mehrere Unfälle mit Einsatzkräften, die im Rahmen der Nachlöscharbeiten eines Vegetationsbrandes mit </a:t>
            </a:r>
            <a:r>
              <a:rPr lang="de-DE" b="1" dirty="0"/>
              <a:t>erhöhten CO-Werten </a:t>
            </a:r>
            <a:r>
              <a:rPr lang="de-DE" dirty="0"/>
              <a:t>behandelt werden mussten. Diese Gefahr kann durch eine angepasste Einsatztaktik (das Arbeiten von den Grenzen des Brandes hin zur Mitte) minimiert, aber nicht ausgeschlossen werden. Somit kann eine </a:t>
            </a:r>
            <a:r>
              <a:rPr lang="de-DE" b="1" dirty="0"/>
              <a:t>Gefährdungsbeurteilung</a:t>
            </a:r>
            <a:r>
              <a:rPr lang="de-DE" dirty="0"/>
              <a:t> das Tragen von </a:t>
            </a:r>
            <a:r>
              <a:rPr lang="de-DE" dirty="0" err="1"/>
              <a:t>umluftunabhängigem</a:t>
            </a:r>
            <a:r>
              <a:rPr lang="de-DE" dirty="0"/>
              <a:t> Atemschutz notwendig machen. Das Ablöschen von </a:t>
            </a:r>
            <a:r>
              <a:rPr lang="de-DE" b="1" dirty="0"/>
              <a:t>brennenden Gebäuden oder landwirtschaftlichen Maschinen</a:t>
            </a:r>
            <a:r>
              <a:rPr lang="de-DE" dirty="0"/>
              <a:t> erfolgt standardmäßig unter </a:t>
            </a:r>
            <a:r>
              <a:rPr lang="de-DE" dirty="0" err="1"/>
              <a:t>umluftunabhängigem</a:t>
            </a:r>
            <a:r>
              <a:rPr lang="de-DE" dirty="0"/>
              <a:t> </a:t>
            </a:r>
            <a:r>
              <a:rPr lang="de-DE" dirty="0" err="1"/>
              <a:t>Atmeschutz</a:t>
            </a:r>
            <a:r>
              <a:rPr lang="de-DE" dirty="0"/>
              <a:t>. Entsprechend müssen frühzeitig </a:t>
            </a:r>
            <a:r>
              <a:rPr lang="de-DE" b="1" dirty="0"/>
              <a:t>Ablöse- und Reservekräfte </a:t>
            </a:r>
            <a:r>
              <a:rPr lang="de-DE" dirty="0"/>
              <a:t>eingeplant werden!</a:t>
            </a:r>
          </a:p>
        </p:txBody>
      </p:sp>
      <p:sp>
        <p:nvSpPr>
          <p:cNvPr id="4" name="Foliennummernplatzhalter 3"/>
          <p:cNvSpPr>
            <a:spLocks noGrp="1"/>
          </p:cNvSpPr>
          <p:nvPr>
            <p:ph type="sldNum" sz="quarter" idx="5"/>
          </p:nvPr>
        </p:nvSpPr>
        <p:spPr/>
        <p:txBody>
          <a:bodyPr/>
          <a:lstStyle/>
          <a:p>
            <a:fld id="{4041F7DE-1887-C841-8C07-DFF79205CDC1}" type="slidenum">
              <a:rPr lang="de-DE" smtClean="0"/>
              <a:t>25</a:t>
            </a:fld>
            <a:endParaRPr lang="de-DE"/>
          </a:p>
        </p:txBody>
      </p:sp>
    </p:spTree>
    <p:extLst>
      <p:ext uri="{BB962C8B-B14F-4D97-AF65-F5344CB8AC3E}">
        <p14:creationId xmlns:p14="http://schemas.microsoft.com/office/powerpoint/2010/main" val="19463821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Direkt auf die Atemgifte folgt die Gefahr der Ausbreitung. Es wurde bereits über </a:t>
            </a:r>
            <a:r>
              <a:rPr lang="de-DE" b="1" dirty="0"/>
              <a:t>neue Brände, entstanden durch Funkenflug</a:t>
            </a:r>
            <a:r>
              <a:rPr lang="de-DE" dirty="0"/>
              <a:t>, gesprochen. Bereits mehrfach ist in Deutschland beobachtet worden, wie sich Brände </a:t>
            </a:r>
            <a:r>
              <a:rPr lang="de-DE" b="1" dirty="0"/>
              <a:t>aufgrund starker Winde </a:t>
            </a:r>
            <a:r>
              <a:rPr lang="de-DE" dirty="0"/>
              <a:t>über große Strecken </a:t>
            </a:r>
            <a:r>
              <a:rPr lang="de-DE" b="1" dirty="0"/>
              <a:t>ausbreitet</a:t>
            </a:r>
            <a:r>
              <a:rPr lang="de-DE" dirty="0"/>
              <a:t> haben. Dabei wurden auch </a:t>
            </a:r>
            <a:r>
              <a:rPr lang="de-DE" b="1" dirty="0"/>
              <a:t>Autobahnen</a:t>
            </a:r>
            <a:r>
              <a:rPr lang="de-DE" dirty="0"/>
              <a:t>, oder auch Waldstücke übersprungen. Diese Möglichkeit müssen die Führungskräfte, aber auch die </a:t>
            </a:r>
            <a:r>
              <a:rPr lang="de-DE" b="1" dirty="0"/>
              <a:t>Lagebeobachter</a:t>
            </a:r>
            <a:r>
              <a:rPr lang="de-DE" dirty="0"/>
              <a:t> im Blick behalten. Neue Brandherde müssen möglichst schnell gelöscht werden, um eine weitere Brandausbreitung zu reduzieren! </a:t>
            </a:r>
          </a:p>
        </p:txBody>
      </p:sp>
      <p:sp>
        <p:nvSpPr>
          <p:cNvPr id="4" name="Foliennummernplatzhalter 3"/>
          <p:cNvSpPr>
            <a:spLocks noGrp="1"/>
          </p:cNvSpPr>
          <p:nvPr>
            <p:ph type="sldNum" sz="quarter" idx="5"/>
          </p:nvPr>
        </p:nvSpPr>
        <p:spPr/>
        <p:txBody>
          <a:bodyPr/>
          <a:lstStyle/>
          <a:p>
            <a:fld id="{4041F7DE-1887-C841-8C07-DFF79205CDC1}" type="slidenum">
              <a:rPr lang="de-DE" smtClean="0"/>
              <a:t>26</a:t>
            </a:fld>
            <a:endParaRPr lang="de-DE"/>
          </a:p>
        </p:txBody>
      </p:sp>
    </p:spTree>
    <p:extLst>
      <p:ext uri="{BB962C8B-B14F-4D97-AF65-F5344CB8AC3E}">
        <p14:creationId xmlns:p14="http://schemas.microsoft.com/office/powerpoint/2010/main" val="1483588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Bei der Brandbekämpfung im Wald wurde auch bereits über die Witwenmacher als </a:t>
            </a:r>
            <a:r>
              <a:rPr lang="de-DE" b="1" dirty="0"/>
              <a:t>eine der häufigsten Todesursachen </a:t>
            </a:r>
            <a:r>
              <a:rPr lang="de-DE" dirty="0"/>
              <a:t>bei internationalen Waldbrandbekämpfern gesprochen. Das </a:t>
            </a:r>
            <a:r>
              <a:rPr lang="de-DE" b="1" dirty="0"/>
              <a:t>Erkennen</a:t>
            </a:r>
            <a:r>
              <a:rPr lang="de-DE" dirty="0"/>
              <a:t> ist daher extrem </a:t>
            </a:r>
            <a:r>
              <a:rPr lang="de-DE" b="1" dirty="0"/>
              <a:t>wichtig</a:t>
            </a:r>
            <a:r>
              <a:rPr lang="de-DE" dirty="0"/>
              <a:t>, um weitere Kräfte warnen zu können. Daher ist es wichtig, nach folgendem Leitsatz zu arbeiten.</a:t>
            </a:r>
          </a:p>
          <a:p>
            <a:r>
              <a:rPr lang="de-DE" b="1" dirty="0"/>
              <a:t>Erkennen</a:t>
            </a:r>
            <a:r>
              <a:rPr lang="de-DE" dirty="0"/>
              <a:t> – Woraus besteht die Gefahr genau, kann ich diese beseitigen?</a:t>
            </a:r>
          </a:p>
          <a:p>
            <a:r>
              <a:rPr lang="de-DE" b="1" dirty="0"/>
              <a:t>Markieren</a:t>
            </a:r>
            <a:r>
              <a:rPr lang="de-DE" dirty="0"/>
              <a:t> – Sollte ich die Gefahr nicht beseitigen können, muss diese durch Flatterband oder Ähnliches gesichert werden / </a:t>
            </a:r>
            <a:r>
              <a:rPr lang="de-DE" i="1" dirty="0"/>
              <a:t>es folgt noch eine weitere Folie dazu</a:t>
            </a:r>
          </a:p>
          <a:p>
            <a:r>
              <a:rPr lang="de-DE" b="1" dirty="0"/>
              <a:t>Kommunizieren</a:t>
            </a:r>
            <a:r>
              <a:rPr lang="de-DE" dirty="0"/>
              <a:t> – Kommuniziere die Gefahr an Führungskräfte und deine Kameradinnen und Kameraden.   </a:t>
            </a:r>
          </a:p>
        </p:txBody>
      </p:sp>
      <p:sp>
        <p:nvSpPr>
          <p:cNvPr id="4" name="Foliennummernplatzhalter 3"/>
          <p:cNvSpPr>
            <a:spLocks noGrp="1"/>
          </p:cNvSpPr>
          <p:nvPr>
            <p:ph type="sldNum" sz="quarter" idx="5"/>
          </p:nvPr>
        </p:nvSpPr>
        <p:spPr/>
        <p:txBody>
          <a:bodyPr/>
          <a:lstStyle/>
          <a:p>
            <a:fld id="{4041F7DE-1887-C841-8C07-DFF79205CDC1}" type="slidenum">
              <a:rPr lang="de-DE" smtClean="0"/>
              <a:t>27</a:t>
            </a:fld>
            <a:endParaRPr lang="de-DE"/>
          </a:p>
        </p:txBody>
      </p:sp>
    </p:spTree>
    <p:extLst>
      <p:ext uri="{BB962C8B-B14F-4D97-AF65-F5344CB8AC3E}">
        <p14:creationId xmlns:p14="http://schemas.microsoft.com/office/powerpoint/2010/main" val="2968508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Weiter geht es! Ein weiterer wichtiger Punkt ist das Thema der Erkrankung. In der Vegetationsbrandbekämpfung </a:t>
            </a:r>
            <a:r>
              <a:rPr lang="de-DE" b="1" dirty="0"/>
              <a:t>muss Langarm getragen werden</a:t>
            </a:r>
            <a:r>
              <a:rPr lang="de-DE" dirty="0"/>
              <a:t>. Solang es noch Flammen geben kann, ist die Haut zu schützen. Entsprechend sind die „Marscherleichterung“ und das Tragen von T-Shirts sehr kritisch durch die Führungskräfte zu beurteilen. Weiterhin kann es zur Inkorporation von Schweb- und Giftstoffen über die Haut kommen. Sollte nur </a:t>
            </a:r>
            <a:r>
              <a:rPr lang="de-DE" b="1" dirty="0"/>
              <a:t>„dicke“ Schutzkleidung </a:t>
            </a:r>
            <a:r>
              <a:rPr lang="de-DE" dirty="0"/>
              <a:t>vorhanden sein, muss die Prävention von </a:t>
            </a:r>
            <a:r>
              <a:rPr lang="de-DE" b="1" dirty="0"/>
              <a:t>Hitzeerschöpfung und Dehydrierung </a:t>
            </a:r>
            <a:r>
              <a:rPr lang="de-DE" dirty="0"/>
              <a:t>weiter in den Vordergrund rücken. Die Einsatzkräfte müssen </a:t>
            </a:r>
            <a:r>
              <a:rPr lang="de-DE" b="1" dirty="0"/>
              <a:t>engmaschige Pausen </a:t>
            </a:r>
            <a:r>
              <a:rPr lang="de-DE" dirty="0"/>
              <a:t>zum Trinken und Ausruhen einhalten und ggf. frühzeitiger abgelöst werden. </a:t>
            </a:r>
          </a:p>
        </p:txBody>
      </p:sp>
      <p:sp>
        <p:nvSpPr>
          <p:cNvPr id="4" name="Foliennummernplatzhalter 3"/>
          <p:cNvSpPr>
            <a:spLocks noGrp="1"/>
          </p:cNvSpPr>
          <p:nvPr>
            <p:ph type="sldNum" sz="quarter" idx="5"/>
          </p:nvPr>
        </p:nvSpPr>
        <p:spPr/>
        <p:txBody>
          <a:bodyPr/>
          <a:lstStyle/>
          <a:p>
            <a:fld id="{4041F7DE-1887-C841-8C07-DFF79205CDC1}" type="slidenum">
              <a:rPr lang="de-DE" smtClean="0"/>
              <a:t>28</a:t>
            </a:fld>
            <a:endParaRPr lang="de-DE"/>
          </a:p>
        </p:txBody>
      </p:sp>
    </p:spTree>
    <p:extLst>
      <p:ext uri="{BB962C8B-B14F-4D97-AF65-F5344CB8AC3E}">
        <p14:creationId xmlns:p14="http://schemas.microsoft.com/office/powerpoint/2010/main" val="40740339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Noch einmal als Zusammenfassung des Abschnittes „sicheres Arbeiten am Einsatzort“: Es gibt wie bei jedem Einsatz, auch in der Vegetationsbrandbekämpfung eine </a:t>
            </a:r>
            <a:r>
              <a:rPr lang="de-DE" b="1" dirty="0"/>
              <a:t>Vielzahl von Gefahren</a:t>
            </a:r>
            <a:r>
              <a:rPr lang="de-DE" dirty="0"/>
              <a:t>, welche berücksichtigt und möglichst minimiert werden müssen. Angefangen vor dem eigentlichen Einsatz bis hin zu den Nachlöscharbeiten müssen die Einsatzkräfte </a:t>
            </a:r>
            <a:r>
              <a:rPr lang="de-DE" b="1" dirty="0"/>
              <a:t>immer aufmerksam </a:t>
            </a:r>
            <a:r>
              <a:rPr lang="de-DE" dirty="0"/>
              <a:t>und flexibel sein. Dies ist natürlich bei </a:t>
            </a:r>
            <a:r>
              <a:rPr lang="de-DE" b="1" dirty="0"/>
              <a:t>extrem anstrengenden und kräfteraubenden Arbeiten </a:t>
            </a:r>
            <a:r>
              <a:rPr lang="de-DE" dirty="0"/>
              <a:t>unter hohen Umgebungstemperaturen und direkter Sonneneinstrahlung kaum möglich und die Aufmerksamkeit lässt schnell nach. Daher erneut der Hinweis auf das Erkennen, Markieren und Kommunizieren von Gefahren! </a:t>
            </a:r>
            <a:r>
              <a:rPr lang="de-DE" b="0" i="1" dirty="0"/>
              <a:t>Die Hanseatische Feuerwehrunfallkasse hat entsprechende Unterlagen erstellt, welche begleitend zum Vortrag genutzt werden können. </a:t>
            </a:r>
          </a:p>
        </p:txBody>
      </p:sp>
      <p:sp>
        <p:nvSpPr>
          <p:cNvPr id="4" name="Foliennummernplatzhalter 3"/>
          <p:cNvSpPr>
            <a:spLocks noGrp="1"/>
          </p:cNvSpPr>
          <p:nvPr>
            <p:ph type="sldNum" sz="quarter" idx="5"/>
          </p:nvPr>
        </p:nvSpPr>
        <p:spPr/>
        <p:txBody>
          <a:bodyPr/>
          <a:lstStyle/>
          <a:p>
            <a:fld id="{4041F7DE-1887-C841-8C07-DFF79205CDC1}" type="slidenum">
              <a:rPr lang="de-DE" smtClean="0"/>
              <a:t>29</a:t>
            </a:fld>
            <a:endParaRPr lang="de-DE"/>
          </a:p>
        </p:txBody>
      </p:sp>
    </p:spTree>
    <p:extLst>
      <p:ext uri="{BB962C8B-B14F-4D97-AF65-F5344CB8AC3E}">
        <p14:creationId xmlns:p14="http://schemas.microsoft.com/office/powerpoint/2010/main" val="16411990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900" dirty="0">
                <a:latin typeface="+mn-lt"/>
              </a:rPr>
              <a:t>Wie bereits in der vorherigen Folie kurz angerissen, wird durch die DGUV das Tragen von geeigneter und dem Einsatzszenario angepasster Schutzkleidung empfohlen. Somit lässt sich ein Unfallrisiko minimieren, um unsere Einsatzkräfte besser schützen zu können. </a:t>
            </a:r>
            <a:r>
              <a:rPr lang="de-DE" sz="900" dirty="0">
                <a:effectLst/>
                <a:latin typeface="+mn-lt"/>
                <a:ea typeface="Aptos" panose="020B0004020202020204" pitchFamily="34" charset="0"/>
              </a:rPr>
              <a:t>Die </a:t>
            </a:r>
            <a:r>
              <a:rPr lang="de-DE" sz="900" b="1" dirty="0">
                <a:effectLst/>
                <a:latin typeface="+mn-lt"/>
                <a:ea typeface="Aptos" panose="020B0004020202020204" pitchFamily="34" charset="0"/>
              </a:rPr>
              <a:t>PSA für die Innenbrandbekämpfung </a:t>
            </a:r>
            <a:r>
              <a:rPr lang="de-DE" sz="900" dirty="0">
                <a:effectLst/>
                <a:latin typeface="+mn-lt"/>
                <a:ea typeface="Aptos" panose="020B0004020202020204" pitchFamily="34" charset="0"/>
              </a:rPr>
              <a:t>(dicke Schutzkleidung) ist für die Vegetationsbrandbekämpfung ungeeignet, da sie bei hohen Temperaturen schneller zur Überhitzung der Einsatzkräfte führt.</a:t>
            </a:r>
            <a:endParaRPr lang="de-DE" sz="900" dirty="0">
              <a:latin typeface="+mn-lt"/>
            </a:endParaRPr>
          </a:p>
          <a:p>
            <a:r>
              <a:rPr lang="de-DE" sz="900" dirty="0">
                <a:latin typeface="+mn-lt"/>
              </a:rPr>
              <a:t> Im Folgenden werden einige wichtige Punkte dargestellt. </a:t>
            </a:r>
          </a:p>
        </p:txBody>
      </p:sp>
      <p:sp>
        <p:nvSpPr>
          <p:cNvPr id="4" name="Foliennummernplatzhalter 3"/>
          <p:cNvSpPr>
            <a:spLocks noGrp="1"/>
          </p:cNvSpPr>
          <p:nvPr>
            <p:ph type="sldNum" sz="quarter" idx="5"/>
          </p:nvPr>
        </p:nvSpPr>
        <p:spPr/>
        <p:txBody>
          <a:bodyPr/>
          <a:lstStyle/>
          <a:p>
            <a:fld id="{4041F7DE-1887-C841-8C07-DFF79205CDC1}" type="slidenum">
              <a:rPr lang="de-DE" smtClean="0"/>
              <a:t>30</a:t>
            </a:fld>
            <a:endParaRPr lang="de-DE"/>
          </a:p>
        </p:txBody>
      </p:sp>
    </p:spTree>
    <p:extLst>
      <p:ext uri="{BB962C8B-B14F-4D97-AF65-F5344CB8AC3E}">
        <p14:creationId xmlns:p14="http://schemas.microsoft.com/office/powerpoint/2010/main" val="28056915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Zunächst betrachten wir das sog. </a:t>
            </a:r>
            <a:r>
              <a:rPr lang="de-DE" b="1" dirty="0"/>
              <a:t>Sicherheitsdreieck</a:t>
            </a:r>
            <a:r>
              <a:rPr lang="de-DE" dirty="0"/>
              <a:t> und sehen, dass die angepasste Schutzkleidung ein wichtiger Bestandteil für das sichere Arbeiten ist. Weiterhin ist auch zu beachten, dass die </a:t>
            </a:r>
            <a:r>
              <a:rPr lang="de-DE" b="1" dirty="0"/>
              <a:t>Kenntnisse und die Ausbildung </a:t>
            </a:r>
            <a:r>
              <a:rPr lang="de-DE" dirty="0"/>
              <a:t>zur effizienten und sicheren Nutzung von Ausrüstung, aber auch der PSA notwendig sind. </a:t>
            </a:r>
          </a:p>
          <a:p>
            <a:r>
              <a:rPr lang="de-DE" dirty="0"/>
              <a:t>Über die Notwendigkeit von Pausen sprachen wir bereits. Im Einsatzfall immer leichter gesagt als getan, da gerade in der </a:t>
            </a:r>
            <a:r>
              <a:rPr lang="de-DE" b="1" dirty="0"/>
              <a:t>Anfangsphase</a:t>
            </a:r>
            <a:r>
              <a:rPr lang="de-DE" dirty="0"/>
              <a:t> kaum ausreichend Reservekräfte zur Verfügung stehen und die Brandbekämpfung mal nicht eben für eine Pause unterbrochen werden kann. Allerdings muss erneut darauf hingewiesen werden, dass unsere Einsatzkräfte nicht unnötig in Gefahr gebracht werden sollen. </a:t>
            </a:r>
            <a:r>
              <a:rPr lang="de-DE" b="1" dirty="0"/>
              <a:t>Denkt an das erste Zitat direkt am Anfang des Vortrages! </a:t>
            </a:r>
          </a:p>
        </p:txBody>
      </p:sp>
      <p:sp>
        <p:nvSpPr>
          <p:cNvPr id="4" name="Foliennummernplatzhalter 3"/>
          <p:cNvSpPr>
            <a:spLocks noGrp="1"/>
          </p:cNvSpPr>
          <p:nvPr>
            <p:ph type="sldNum" sz="quarter" idx="5"/>
          </p:nvPr>
        </p:nvSpPr>
        <p:spPr/>
        <p:txBody>
          <a:bodyPr/>
          <a:lstStyle/>
          <a:p>
            <a:fld id="{4041F7DE-1887-C841-8C07-DFF79205CDC1}" type="slidenum">
              <a:rPr lang="de-DE" smtClean="0"/>
              <a:t>31</a:t>
            </a:fld>
            <a:endParaRPr lang="de-DE"/>
          </a:p>
        </p:txBody>
      </p:sp>
    </p:spTree>
    <p:extLst>
      <p:ext uri="{BB962C8B-B14F-4D97-AF65-F5344CB8AC3E}">
        <p14:creationId xmlns:p14="http://schemas.microsoft.com/office/powerpoint/2010/main" val="28087723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Nun aber los zum Thema PSA. Der Schutz des Kopfes, speziell des </a:t>
            </a:r>
            <a:r>
              <a:rPr lang="de-DE" b="1" dirty="0"/>
              <a:t>Gesichtes </a:t>
            </a:r>
            <a:r>
              <a:rPr lang="de-DE" dirty="0"/>
              <a:t>und der </a:t>
            </a:r>
            <a:r>
              <a:rPr lang="de-DE" b="1" dirty="0"/>
              <a:t>oberen Atemwege</a:t>
            </a:r>
            <a:r>
              <a:rPr lang="de-DE" dirty="0"/>
              <a:t>, hat absolute Priorität. Grundsätzlich kann jeder Feuerwehrhelm genutzt werden. Wichtig ist der Schutz der </a:t>
            </a:r>
            <a:r>
              <a:rPr lang="de-DE" b="1" dirty="0"/>
              <a:t>Augen</a:t>
            </a:r>
            <a:r>
              <a:rPr lang="de-DE" dirty="0"/>
              <a:t> durch eine zusätzliche, möglichst gasdichte, </a:t>
            </a:r>
            <a:r>
              <a:rPr lang="de-DE" b="1" dirty="0"/>
              <a:t>Schutzbrille</a:t>
            </a:r>
            <a:r>
              <a:rPr lang="de-DE" dirty="0"/>
              <a:t>. Die Schutzbrille kann zusätzlich auch bei der technischen Hilfe oder bei anderen Einsatzlagen genutzt werden. Ein kurzzeitiger Schutz vor Rauch wird dadurch möglich sein, aber grundsätzlich gilt eher, nicht permanent im Rauch zu stehen! Von der Nutzung des </a:t>
            </a:r>
            <a:r>
              <a:rPr lang="de-DE" b="1" dirty="0"/>
              <a:t>Helmvisiers</a:t>
            </a:r>
            <a:r>
              <a:rPr lang="de-DE" dirty="0"/>
              <a:t> ist abzuraten, da sich die Brandgase wie beim Einsatz der Motorkettensäge unter dem Visier sammeln können.</a:t>
            </a:r>
          </a:p>
          <a:p>
            <a:r>
              <a:rPr lang="de-DE" dirty="0"/>
              <a:t>Das Tragen einer 1-lagigen </a:t>
            </a:r>
            <a:r>
              <a:rPr lang="de-DE" b="1" dirty="0"/>
              <a:t>Feuerschutzhaube</a:t>
            </a:r>
            <a:r>
              <a:rPr lang="de-DE" dirty="0"/>
              <a:t> als umschließender Schutz des Kopfes ist anzuraten, aber meist in den Wehren nicht vorhanden. Das Tragen einer 3-lagigen Feuerschutzhauben, welche für die Innenbrandbekämpfung verwendet wird, sollte dabei unterbleiben, um dem Kopf einen </a:t>
            </a:r>
            <a:r>
              <a:rPr lang="de-DE" b="1" dirty="0"/>
              <a:t>Wärmeaustausch</a:t>
            </a:r>
            <a:r>
              <a:rPr lang="de-DE" dirty="0"/>
              <a:t> zu ermöglichen.</a:t>
            </a:r>
          </a:p>
        </p:txBody>
      </p:sp>
      <p:sp>
        <p:nvSpPr>
          <p:cNvPr id="4" name="Foliennummernplatzhalter 3"/>
          <p:cNvSpPr>
            <a:spLocks noGrp="1"/>
          </p:cNvSpPr>
          <p:nvPr>
            <p:ph type="sldNum" sz="quarter" idx="5"/>
          </p:nvPr>
        </p:nvSpPr>
        <p:spPr/>
        <p:txBody>
          <a:bodyPr/>
          <a:lstStyle/>
          <a:p>
            <a:fld id="{4041F7DE-1887-C841-8C07-DFF79205CDC1}" type="slidenum">
              <a:rPr lang="de-DE" smtClean="0"/>
              <a:t>32</a:t>
            </a:fld>
            <a:endParaRPr lang="de-DE"/>
          </a:p>
        </p:txBody>
      </p:sp>
    </p:spTree>
    <p:extLst>
      <p:ext uri="{BB962C8B-B14F-4D97-AF65-F5344CB8AC3E}">
        <p14:creationId xmlns:p14="http://schemas.microsoft.com/office/powerpoint/2010/main" val="36290104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de-DE" sz="900" b="1" dirty="0">
                <a:effectLst/>
                <a:latin typeface="+mn-lt"/>
                <a:ea typeface="Times New Roman" panose="02020603050405020304" pitchFamily="18" charset="0"/>
                <a:cs typeface="Arial" panose="020B0604020202020204" pitchFamily="34" charset="0"/>
              </a:rPr>
              <a:t>Einlagige Schutzkleidung </a:t>
            </a:r>
            <a:r>
              <a:rPr lang="de-DE" sz="900" dirty="0">
                <a:effectLst/>
                <a:latin typeface="+mn-lt"/>
                <a:ea typeface="Times New Roman" panose="02020603050405020304" pitchFamily="18" charset="0"/>
                <a:cs typeface="Arial" panose="020B0604020202020204" pitchFamily="34" charset="0"/>
              </a:rPr>
              <a:t>bietet bei der Brandbekämpfung im Freien den besten Schutz / Tragekomfort für die Einsatzkraft. Viele Hersteller produzieren </a:t>
            </a:r>
            <a:r>
              <a:rPr lang="de-DE" sz="900" b="1" dirty="0">
                <a:effectLst/>
                <a:latin typeface="+mn-lt"/>
                <a:ea typeface="Times New Roman" panose="02020603050405020304" pitchFamily="18" charset="0"/>
                <a:cs typeface="Arial" panose="020B0604020202020204" pitchFamily="34" charset="0"/>
              </a:rPr>
              <a:t>helle Schutzkleidung,</a:t>
            </a:r>
            <a:r>
              <a:rPr lang="de-DE" sz="900" dirty="0">
                <a:effectLst/>
                <a:latin typeface="+mn-lt"/>
                <a:ea typeface="Times New Roman" panose="02020603050405020304" pitchFamily="18" charset="0"/>
                <a:cs typeface="Arial" panose="020B0604020202020204" pitchFamily="34" charset="0"/>
              </a:rPr>
              <a:t> welche im Wald und im Rauch die Einsatzkraft sichtbarer macht. Weiterhin sollte darauf geachtet werden, dass die PSA in </a:t>
            </a:r>
            <a:r>
              <a:rPr lang="de-DE" sz="900" b="1" dirty="0">
                <a:effectLst/>
                <a:latin typeface="+mn-lt"/>
                <a:ea typeface="Times New Roman" panose="02020603050405020304" pitchFamily="18" charset="0"/>
                <a:cs typeface="Arial" panose="020B0604020202020204" pitchFamily="34" charset="0"/>
              </a:rPr>
              <a:t>jeder Körperhaltung </a:t>
            </a:r>
            <a:r>
              <a:rPr lang="de-DE" sz="900" dirty="0">
                <a:effectLst/>
                <a:latin typeface="+mn-lt"/>
                <a:ea typeface="Times New Roman" panose="02020603050405020304" pitchFamily="18" charset="0"/>
                <a:cs typeface="Arial" panose="020B0604020202020204" pitchFamily="34" charset="0"/>
              </a:rPr>
              <a:t>(z.B. beim Strecken oder in der Hocke) eine Überdeckung bietet und im </a:t>
            </a:r>
            <a:r>
              <a:rPr lang="de-DE" sz="900" b="1" dirty="0">
                <a:effectLst/>
                <a:latin typeface="+mn-lt"/>
                <a:ea typeface="Times New Roman" panose="02020603050405020304" pitchFamily="18" charset="0"/>
                <a:cs typeface="Arial" panose="020B0604020202020204" pitchFamily="34" charset="0"/>
              </a:rPr>
              <a:t>Arm- und Beinbereich eng abschließt</a:t>
            </a:r>
            <a:r>
              <a:rPr lang="de-DE" sz="900" dirty="0">
                <a:effectLst/>
                <a:latin typeface="+mn-lt"/>
                <a:ea typeface="Times New Roman" panose="02020603050405020304" pitchFamily="18" charset="0"/>
                <a:cs typeface="Arial" panose="020B0604020202020204" pitchFamily="34" charset="0"/>
              </a:rPr>
              <a:t>. Dazu auf der nächsten Folie mehr.</a:t>
            </a:r>
          </a:p>
          <a:p>
            <a:pPr marL="0" marR="0" lvl="0" indent="0" algn="l" defTabSz="685800" rtl="0" eaLnBrk="1" fontAlgn="auto" latinLnBrk="0" hangingPunct="1">
              <a:lnSpc>
                <a:spcPct val="100000"/>
              </a:lnSpc>
              <a:spcBef>
                <a:spcPts val="0"/>
              </a:spcBef>
              <a:spcAft>
                <a:spcPts val="0"/>
              </a:spcAft>
              <a:buClrTx/>
              <a:buSzTx/>
              <a:buFontTx/>
              <a:buNone/>
              <a:tabLst/>
              <a:defRPr/>
            </a:pPr>
            <a:r>
              <a:rPr lang="de-DE" sz="900" dirty="0">
                <a:effectLst/>
                <a:latin typeface="+mn-lt"/>
                <a:ea typeface="Calibri" panose="020F0502020204030204" pitchFamily="34" charset="0"/>
                <a:cs typeface="Arial" panose="020B0604020202020204" pitchFamily="34" charset="0"/>
              </a:rPr>
              <a:t>Den Erstellern dieses Vortrages ist bewusst, dass nicht jede Wehr über „leichte“ Schutzkleidung für die Brandbekämpfung im Freien (nach </a:t>
            </a:r>
            <a:r>
              <a:rPr lang="de-DE" sz="900" b="1" dirty="0">
                <a:effectLst/>
                <a:latin typeface="+mn-lt"/>
                <a:ea typeface="Calibri" panose="020F0502020204030204" pitchFamily="34" charset="0"/>
                <a:cs typeface="Arial" panose="020B0604020202020204" pitchFamily="34" charset="0"/>
              </a:rPr>
              <a:t>EN 15384:2022</a:t>
            </a:r>
            <a:r>
              <a:rPr lang="de-DE" sz="900" dirty="0">
                <a:effectLst/>
                <a:latin typeface="+mn-lt"/>
                <a:ea typeface="Calibri" panose="020F0502020204030204" pitchFamily="34" charset="0"/>
                <a:cs typeface="Arial" panose="020B0604020202020204" pitchFamily="34" charset="0"/>
              </a:rPr>
              <a:t>) verfügt. </a:t>
            </a:r>
          </a:p>
          <a:p>
            <a:pPr marL="0" marR="0" lvl="0" indent="0" algn="l" defTabSz="685800" rtl="0" eaLnBrk="1" fontAlgn="auto" latinLnBrk="0" hangingPunct="1">
              <a:lnSpc>
                <a:spcPct val="100000"/>
              </a:lnSpc>
              <a:spcBef>
                <a:spcPts val="0"/>
              </a:spcBef>
              <a:spcAft>
                <a:spcPts val="0"/>
              </a:spcAft>
              <a:buClrTx/>
              <a:buSzTx/>
              <a:buFontTx/>
              <a:buNone/>
              <a:tabLst/>
              <a:defRPr/>
            </a:pPr>
            <a:r>
              <a:rPr lang="de-DE" sz="900" i="1" dirty="0">
                <a:effectLst/>
                <a:latin typeface="+mn-lt"/>
                <a:ea typeface="Calibri" panose="020F0502020204030204" pitchFamily="34" charset="0"/>
                <a:cs typeface="Arial" panose="020B0604020202020204" pitchFamily="34" charset="0"/>
              </a:rPr>
              <a:t>Eine Anschaffung von leichten Schutzjacken sollte ein erster wichtiger Schritt sein, welcher dann nach und nach ergänzt werden kann. </a:t>
            </a:r>
          </a:p>
          <a:p>
            <a:endParaRPr lang="de-DE" sz="900" dirty="0">
              <a:latin typeface="+mn-lt"/>
              <a:cs typeface="Arial" panose="020B0604020202020204" pitchFamily="34" charset="0"/>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33</a:t>
            </a:fld>
            <a:endParaRPr lang="de-DE"/>
          </a:p>
        </p:txBody>
      </p:sp>
    </p:spTree>
    <p:extLst>
      <p:ext uri="{BB962C8B-B14F-4D97-AF65-F5344CB8AC3E}">
        <p14:creationId xmlns:p14="http://schemas.microsoft.com/office/powerpoint/2010/main" val="5231355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900" dirty="0">
                <a:effectLst/>
                <a:latin typeface="+mn-lt"/>
                <a:ea typeface="Aptos" panose="020B0004020202020204" pitchFamily="34" charset="0"/>
              </a:rPr>
              <a:t>Wie bei jedem Einsatz gilt es auch bei der Wald- und Flächenbrandbekämpfung: Die Einsatzstiefel müssen </a:t>
            </a:r>
            <a:r>
              <a:rPr lang="de-DE" sz="900" b="1" dirty="0">
                <a:effectLst/>
                <a:latin typeface="+mn-lt"/>
                <a:ea typeface="Aptos" panose="020B0004020202020204" pitchFamily="34" charset="0"/>
              </a:rPr>
              <a:t>Schutzschuhwerk</a:t>
            </a:r>
            <a:r>
              <a:rPr lang="de-DE" sz="900" dirty="0">
                <a:effectLst/>
                <a:latin typeface="+mn-lt"/>
                <a:ea typeface="Aptos" panose="020B0004020202020204" pitchFamily="34" charset="0"/>
              </a:rPr>
              <a:t> nach DIN EN 15090 „Schuhe für die Feuerwehr“ in Verbindung mit der DIN EN ISO 20345 „Sicherheitsschuhe“ sein. Aufgrund des unwegsamen Geländes sollten </a:t>
            </a:r>
            <a:r>
              <a:rPr lang="de-DE" sz="900" b="1" dirty="0">
                <a:effectLst/>
                <a:latin typeface="+mn-lt"/>
                <a:ea typeface="Aptos" panose="020B0004020202020204" pitchFamily="34" charset="0"/>
              </a:rPr>
              <a:t>geschlossene Schnürstiefel </a:t>
            </a:r>
            <a:r>
              <a:rPr lang="de-DE" sz="900" dirty="0">
                <a:effectLst/>
                <a:latin typeface="+mn-lt"/>
                <a:ea typeface="Aptos" panose="020B0004020202020204" pitchFamily="34" charset="0"/>
              </a:rPr>
              <a:t>getragen werden, welche das Risiko von Umknicken oder Verletzungen am Fuß (Blasen, etc.) minimieren. </a:t>
            </a:r>
          </a:p>
          <a:p>
            <a:r>
              <a:rPr lang="de-DE" sz="900" dirty="0">
                <a:effectLst/>
                <a:latin typeface="+mn-lt"/>
                <a:ea typeface="Aptos" panose="020B0004020202020204" pitchFamily="34" charset="0"/>
              </a:rPr>
              <a:t>Weiterhin ist darauf zu achten, dass die Schutzhose im Beinbereich und in Kombination mit den Einsatzstiefeln, eng abschließt, um die Beine vor Hitze, Glut und einer Kontamination durch Schwebstoffe zu schützen. „</a:t>
            </a:r>
            <a:r>
              <a:rPr lang="de-DE" sz="900" b="1" dirty="0">
                <a:effectLst/>
                <a:latin typeface="+mn-lt"/>
                <a:ea typeface="Aptos" panose="020B0004020202020204" pitchFamily="34" charset="0"/>
              </a:rPr>
              <a:t>Schwarze Beine</a:t>
            </a:r>
            <a:r>
              <a:rPr lang="de-DE" sz="900" dirty="0">
                <a:effectLst/>
                <a:latin typeface="+mn-lt"/>
                <a:ea typeface="Aptos" panose="020B0004020202020204" pitchFamily="34" charset="0"/>
              </a:rPr>
              <a:t>“ sollten vermieden werden. </a:t>
            </a:r>
            <a:endParaRPr lang="de-DE" sz="900" dirty="0">
              <a:latin typeface="+mn-lt"/>
            </a:endParaRPr>
          </a:p>
        </p:txBody>
      </p:sp>
      <p:sp>
        <p:nvSpPr>
          <p:cNvPr id="4" name="Foliennummernplatzhalter 3"/>
          <p:cNvSpPr>
            <a:spLocks noGrp="1"/>
          </p:cNvSpPr>
          <p:nvPr>
            <p:ph type="sldNum" sz="quarter" idx="5"/>
          </p:nvPr>
        </p:nvSpPr>
        <p:spPr/>
        <p:txBody>
          <a:bodyPr/>
          <a:lstStyle/>
          <a:p>
            <a:fld id="{4041F7DE-1887-C841-8C07-DFF79205CDC1}" type="slidenum">
              <a:rPr lang="de-DE" smtClean="0"/>
              <a:t>34</a:t>
            </a:fld>
            <a:endParaRPr lang="de-DE"/>
          </a:p>
        </p:txBody>
      </p:sp>
    </p:spTree>
    <p:extLst>
      <p:ext uri="{BB962C8B-B14F-4D97-AF65-F5344CB8AC3E}">
        <p14:creationId xmlns:p14="http://schemas.microsoft.com/office/powerpoint/2010/main" val="23171449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Zum Abschluss des Vortrages wurden noch </a:t>
            </a:r>
            <a:r>
              <a:rPr lang="de-DE" b="1" dirty="0"/>
              <a:t>drei Themen </a:t>
            </a:r>
            <a:r>
              <a:rPr lang="de-DE" dirty="0"/>
              <a:t>ausgewählt, welche als </a:t>
            </a:r>
            <a:r>
              <a:rPr lang="de-DE" b="1" dirty="0"/>
              <a:t>Gedankenanstoß</a:t>
            </a:r>
            <a:r>
              <a:rPr lang="de-DE" dirty="0"/>
              <a:t> und zur eventuellen Umsetzung in der Wehr genutzt werden sollen. Die Zuhörer sollen motiviert werden, sich nun einzubringen und eigene Ideen zu entwickeln. </a:t>
            </a:r>
            <a:r>
              <a:rPr lang="de-DE" i="1" dirty="0"/>
              <a:t>Das Thema der </a:t>
            </a:r>
            <a:r>
              <a:rPr lang="de-DE" b="1" i="1" dirty="0"/>
              <a:t>Einsatzstellenhygiene</a:t>
            </a:r>
            <a:r>
              <a:rPr lang="de-DE" i="1" dirty="0"/>
              <a:t> wird immer wichtiger und sollte auch im Vegetationsbrand nicht außer Acht gelassen werden. Doch wie kann eine Umsetzung erfolgen?</a:t>
            </a:r>
          </a:p>
          <a:p>
            <a:r>
              <a:rPr lang="de-DE" i="1" dirty="0"/>
              <a:t>Weiterhin sollte der Referent sich vorab Gedanken über den Abschnitt „Übung macht den Meister“ machen und </a:t>
            </a:r>
            <a:r>
              <a:rPr lang="de-DE" b="1" i="1" dirty="0"/>
              <a:t>ausarbeiten</a:t>
            </a:r>
            <a:r>
              <a:rPr lang="de-DE" i="1" dirty="0"/>
              <a:t>, wie die </a:t>
            </a:r>
            <a:r>
              <a:rPr lang="de-DE" b="1" i="1" dirty="0"/>
              <a:t>praktische Lehreinheit </a:t>
            </a:r>
            <a:r>
              <a:rPr lang="de-DE" i="1" dirty="0"/>
              <a:t>nach dem Vortrag aussehen kann.</a:t>
            </a:r>
          </a:p>
        </p:txBody>
      </p:sp>
      <p:sp>
        <p:nvSpPr>
          <p:cNvPr id="4" name="Foliennummernplatzhalter 3"/>
          <p:cNvSpPr>
            <a:spLocks noGrp="1"/>
          </p:cNvSpPr>
          <p:nvPr>
            <p:ph type="sldNum" sz="quarter" idx="5"/>
          </p:nvPr>
        </p:nvSpPr>
        <p:spPr/>
        <p:txBody>
          <a:bodyPr/>
          <a:lstStyle/>
          <a:p>
            <a:fld id="{4041F7DE-1887-C841-8C07-DFF79205CDC1}" type="slidenum">
              <a:rPr lang="de-DE" smtClean="0"/>
              <a:t>35</a:t>
            </a:fld>
            <a:endParaRPr lang="de-DE"/>
          </a:p>
        </p:txBody>
      </p:sp>
    </p:spTree>
    <p:extLst>
      <p:ext uri="{BB962C8B-B14F-4D97-AF65-F5344CB8AC3E}">
        <p14:creationId xmlns:p14="http://schemas.microsoft.com/office/powerpoint/2010/main" val="25611906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Nicht nur tagsüber treten Vegetationsbrände auf! Gerade in der Nacht bei </a:t>
            </a:r>
            <a:r>
              <a:rPr lang="de-DE" b="1" dirty="0"/>
              <a:t>erhöhter Luftfeuchtigkeit, niedrigeren Temperaturen und der fehlenden Sonneneinstrahlung </a:t>
            </a:r>
            <a:r>
              <a:rPr lang="de-DE" dirty="0"/>
              <a:t>ist eine </a:t>
            </a:r>
            <a:r>
              <a:rPr lang="de-DE" b="1" dirty="0"/>
              <a:t>Brandbekämpfung</a:t>
            </a:r>
            <a:r>
              <a:rPr lang="de-DE" dirty="0"/>
              <a:t> durchaus </a:t>
            </a:r>
            <a:r>
              <a:rPr lang="de-DE" b="1" dirty="0"/>
              <a:t>effektiv</a:t>
            </a:r>
            <a:r>
              <a:rPr lang="de-DE" dirty="0"/>
              <a:t>. Allerdings muss das Gelände </a:t>
            </a:r>
            <a:r>
              <a:rPr lang="de-DE" b="1" dirty="0"/>
              <a:t>vorab ausreichend erkundet </a:t>
            </a:r>
            <a:r>
              <a:rPr lang="de-DE" dirty="0"/>
              <a:t>und Gefahrenstellen müssen markiert werden. In diesem Fall wird Markierungsband nicht unbedingt helfen. </a:t>
            </a:r>
            <a:r>
              <a:rPr lang="de-DE" i="1" dirty="0"/>
              <a:t>Welche Alternativen gibt es?</a:t>
            </a:r>
          </a:p>
          <a:p>
            <a:r>
              <a:rPr lang="de-DE" i="0" dirty="0"/>
              <a:t>Primär im Wald gilt auch wieder der </a:t>
            </a:r>
            <a:r>
              <a:rPr lang="de-DE" b="1" i="0" dirty="0"/>
              <a:t>Rund-um-Blick</a:t>
            </a:r>
            <a:r>
              <a:rPr lang="de-DE" i="0" dirty="0"/>
              <a:t> auf der Suche nach Witwenmachern und Stolperstellen. Es ist auch nicht immer unbedingt sofort ersichtlich, bis wohin das Feuer bereits gebrannt hat. Augen auf und nutzt jede verfügbare </a:t>
            </a:r>
            <a:r>
              <a:rPr lang="de-DE" b="1" i="0" dirty="0"/>
              <a:t>Lichtquelle</a:t>
            </a:r>
            <a:r>
              <a:rPr lang="de-DE" i="0" dirty="0"/>
              <a:t>. Achtung: Die </a:t>
            </a:r>
            <a:r>
              <a:rPr lang="de-DE" b="1" i="0" dirty="0"/>
              <a:t>Akkus</a:t>
            </a:r>
            <a:r>
              <a:rPr lang="de-DE" i="0" dirty="0"/>
              <a:t> reichen oft nur für maximal 4 Stunden, sorgt frühzeitig für Reserve und Lademöglichkeiten!</a:t>
            </a:r>
          </a:p>
          <a:p>
            <a:r>
              <a:rPr lang="de-DE" i="0" dirty="0"/>
              <a:t>Sprecht miteinander und haltet Euch in </a:t>
            </a:r>
            <a:r>
              <a:rPr lang="de-DE" b="1" i="0" dirty="0"/>
              <a:t>Rufweite</a:t>
            </a:r>
            <a:r>
              <a:rPr lang="de-DE" i="0" dirty="0"/>
              <a:t> auf. Nachts im Wald ist nicht jeder sofort sichtbar, und sobald das Feuer gelöscht wurde, ist es dunkel! </a:t>
            </a:r>
          </a:p>
        </p:txBody>
      </p:sp>
      <p:sp>
        <p:nvSpPr>
          <p:cNvPr id="4" name="Foliennummernplatzhalter 3"/>
          <p:cNvSpPr>
            <a:spLocks noGrp="1"/>
          </p:cNvSpPr>
          <p:nvPr>
            <p:ph type="sldNum" sz="quarter" idx="5"/>
          </p:nvPr>
        </p:nvSpPr>
        <p:spPr/>
        <p:txBody>
          <a:bodyPr/>
          <a:lstStyle/>
          <a:p>
            <a:fld id="{4041F7DE-1887-C841-8C07-DFF79205CDC1}" type="slidenum">
              <a:rPr lang="de-DE" smtClean="0"/>
              <a:t>36</a:t>
            </a:fld>
            <a:endParaRPr lang="de-DE"/>
          </a:p>
        </p:txBody>
      </p:sp>
    </p:spTree>
    <p:extLst>
      <p:ext uri="{BB962C8B-B14F-4D97-AF65-F5344CB8AC3E}">
        <p14:creationId xmlns:p14="http://schemas.microsoft.com/office/powerpoint/2010/main" val="12199163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Wie bereits mehrfach angesprochen, müssen zwingend Pausen eingelegt werden, um die Einsatzkräfte zu schützen. Doch sollten längere Pausen nicht direkt am Brandherd und möglichst im Schatten erfolgen. </a:t>
            </a:r>
            <a:r>
              <a:rPr lang="de-DE" i="1" dirty="0"/>
              <a:t>Wie kann notfalls Schatten erstellt werden, wenn Ihr mitten auf dem Feld steht?</a:t>
            </a:r>
          </a:p>
          <a:p>
            <a:r>
              <a:rPr lang="de-DE" dirty="0"/>
              <a:t>Bevor eine Pause zur Trinkwasser- und Nahrungsaufnahme eingelegt wird, muss zwingend eine Reinigung und ggf. Desinfektion der Hände und des Gesichts erfolgen. Reinigungstücher oder Reinigungspasten sind eine schnelle und einfache Variante. Weiterführend sollte eine Hygienestation mit Hygieneboard oder mobiles Waschbecken genutzt werden und direkt nach dem Einsatz sollte die verdreckte und kontaminierte PSA vor Ort ausgezogen werden. Nutzt die vorhandene Reservekleidung auf den Fahrzeugen!</a:t>
            </a:r>
          </a:p>
          <a:p>
            <a:r>
              <a:rPr lang="de-DE" dirty="0"/>
              <a:t>Studien belegen ganz klar: Der Vegetationsbrand ist „dreckig“!  </a:t>
            </a:r>
          </a:p>
        </p:txBody>
      </p:sp>
      <p:sp>
        <p:nvSpPr>
          <p:cNvPr id="4" name="Foliennummernplatzhalter 3"/>
          <p:cNvSpPr>
            <a:spLocks noGrp="1"/>
          </p:cNvSpPr>
          <p:nvPr>
            <p:ph type="sldNum" sz="quarter" idx="5"/>
          </p:nvPr>
        </p:nvSpPr>
        <p:spPr/>
        <p:txBody>
          <a:bodyPr/>
          <a:lstStyle/>
          <a:p>
            <a:fld id="{4041F7DE-1887-C841-8C07-DFF79205CDC1}" type="slidenum">
              <a:rPr lang="de-DE" smtClean="0"/>
              <a:t>37</a:t>
            </a:fld>
            <a:endParaRPr lang="de-DE"/>
          </a:p>
        </p:txBody>
      </p:sp>
    </p:spTree>
    <p:extLst>
      <p:ext uri="{BB962C8B-B14F-4D97-AF65-F5344CB8AC3E}">
        <p14:creationId xmlns:p14="http://schemas.microsoft.com/office/powerpoint/2010/main" val="24980858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t>Nach dem Vortrag ist vor der Praxis! </a:t>
            </a:r>
            <a:r>
              <a:rPr lang="de-DE" dirty="0"/>
              <a:t>Nach dieser kurzen Einführung in die wichtigsten Abschnitte der Sicherheit im Vegetationsbrand, geht es womöglich nun an die praktische Fortbildung. </a:t>
            </a:r>
          </a:p>
          <a:p>
            <a:r>
              <a:rPr lang="de-DE" dirty="0"/>
              <a:t>Denkt an das gerade Erlernte und setzt das Wissen direkt um. Zeigt gern die vorhandene Ausrüstung für Vegetationsbrände und fasst gerade die scharfen Handwerkzeuge nur mit Handschuhen an. </a:t>
            </a:r>
            <a:r>
              <a:rPr lang="de-DE" b="1" dirty="0"/>
              <a:t>Übt mit der vorhandenen Fahrzeugtechnik</a:t>
            </a:r>
            <a:r>
              <a:rPr lang="de-DE" dirty="0"/>
              <a:t>: </a:t>
            </a:r>
            <a:r>
              <a:rPr lang="de-DE" i="1" dirty="0"/>
              <a:t>Kennt jeder Maschinist die eventuelle Pump &amp; Roll-Funktion des Fahrzeuges? Wo genau liegt der Löschrucksack?</a:t>
            </a:r>
          </a:p>
          <a:p>
            <a:r>
              <a:rPr lang="de-DE" dirty="0"/>
              <a:t>Sobald es raus aufs Feld oder auf ein Übungsgelände geht, wird nur in vollständiger PSA gearbeitet. Hier werden sich schnell die </a:t>
            </a:r>
            <a:r>
              <a:rPr lang="de-DE" b="1" dirty="0"/>
              <a:t>Belastungsgrenzen</a:t>
            </a:r>
            <a:r>
              <a:rPr lang="de-DE" dirty="0"/>
              <a:t> der „dicken“ PSA zeigen, die für den Einsatzfall wichtige Hinweise auf eine mögliche </a:t>
            </a:r>
            <a:r>
              <a:rPr lang="de-DE" b="1" dirty="0"/>
              <a:t>Belastbarkeit</a:t>
            </a:r>
            <a:r>
              <a:rPr lang="de-DE" dirty="0"/>
              <a:t> der Einsatzkräfte geben. </a:t>
            </a:r>
            <a:r>
              <a:rPr lang="de-DE" b="1" dirty="0"/>
              <a:t>Niemand muss über seine Grenzen hinaus gehen!</a:t>
            </a:r>
          </a:p>
        </p:txBody>
      </p:sp>
      <p:sp>
        <p:nvSpPr>
          <p:cNvPr id="4" name="Foliennummernplatzhalter 3"/>
          <p:cNvSpPr>
            <a:spLocks noGrp="1"/>
          </p:cNvSpPr>
          <p:nvPr>
            <p:ph type="sldNum" sz="quarter" idx="5"/>
          </p:nvPr>
        </p:nvSpPr>
        <p:spPr/>
        <p:txBody>
          <a:bodyPr/>
          <a:lstStyle/>
          <a:p>
            <a:fld id="{4041F7DE-1887-C841-8C07-DFF79205CDC1}" type="slidenum">
              <a:rPr lang="de-DE" smtClean="0"/>
              <a:t>38</a:t>
            </a:fld>
            <a:endParaRPr lang="de-DE"/>
          </a:p>
        </p:txBody>
      </p:sp>
    </p:spTree>
    <p:extLst>
      <p:ext uri="{BB962C8B-B14F-4D97-AF65-F5344CB8AC3E}">
        <p14:creationId xmlns:p14="http://schemas.microsoft.com/office/powerpoint/2010/main" val="8686818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Vielen Dank für die Aufmerksamkeit! Gibt es noch </a:t>
            </a:r>
            <a:r>
              <a:rPr lang="de-DE" b="1" dirty="0"/>
              <a:t>Fragen</a:t>
            </a:r>
            <a:r>
              <a:rPr lang="de-DE" dirty="0"/>
              <a:t>, bevor wir eine kurze Pause einlegen?</a:t>
            </a:r>
          </a:p>
          <a:p>
            <a:r>
              <a:rPr lang="de-DE" dirty="0"/>
              <a:t>Dies war eine kurze Einführung in das umfangreiche Thema der Vegetationsbrandbekämpfung. Für alle interessierten Kameradinnen und Kameraden hat die Hanseatische Feuerwehrunfallkasse Nord in Zusammenarbeit mit der Firma FireToolBox ein umfassendes </a:t>
            </a:r>
            <a:r>
              <a:rPr lang="de-DE" b="1" dirty="0"/>
              <a:t>E-Learning-Modul</a:t>
            </a:r>
            <a:r>
              <a:rPr lang="de-DE" dirty="0"/>
              <a:t> zum Thema erstellt. Dieses E-Learning kann </a:t>
            </a:r>
            <a:r>
              <a:rPr lang="de-DE" b="1" dirty="0"/>
              <a:t>kostenlos </a:t>
            </a:r>
            <a:r>
              <a:rPr lang="de-DE" dirty="0"/>
              <a:t>auf der Homepage von FireToolBox absolviert werden. Nutzt den QR-Code und gelangt direkt zum E-Learning!</a:t>
            </a:r>
          </a:p>
          <a:p>
            <a:r>
              <a:rPr lang="de-DE" dirty="0"/>
              <a:t>Bei </a:t>
            </a:r>
            <a:r>
              <a:rPr lang="de-DE" b="1" dirty="0"/>
              <a:t>Fragen oder Anregungen </a:t>
            </a:r>
            <a:r>
              <a:rPr lang="de-DE" dirty="0"/>
              <a:t>stehen Euch die Unfallkasse Nord und FireToolBox gern zur Verfügung. </a:t>
            </a:r>
          </a:p>
        </p:txBody>
      </p:sp>
      <p:sp>
        <p:nvSpPr>
          <p:cNvPr id="4" name="Foliennummernplatzhalter 3"/>
          <p:cNvSpPr>
            <a:spLocks noGrp="1"/>
          </p:cNvSpPr>
          <p:nvPr>
            <p:ph type="sldNum" sz="quarter" idx="10"/>
          </p:nvPr>
        </p:nvSpPr>
        <p:spPr/>
        <p:txBody>
          <a:bodyPr/>
          <a:lstStyle/>
          <a:p>
            <a:fld id="{4041F7DE-1887-C841-8C07-DFF79205CDC1}" type="slidenum">
              <a:rPr lang="de-DE" smtClean="0"/>
              <a:t>39</a:t>
            </a:fld>
            <a:endParaRPr lang="de-DE"/>
          </a:p>
        </p:txBody>
      </p:sp>
    </p:spTree>
    <p:extLst>
      <p:ext uri="{BB962C8B-B14F-4D97-AF65-F5344CB8AC3E}">
        <p14:creationId xmlns:p14="http://schemas.microsoft.com/office/powerpoint/2010/main" val="12434747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Titelfolie mit Bild">
    <p:spTree>
      <p:nvGrpSpPr>
        <p:cNvPr id="1" name=""/>
        <p:cNvGrpSpPr/>
        <p:nvPr/>
      </p:nvGrpSpPr>
      <p:grpSpPr>
        <a:xfrm>
          <a:off x="0" y="0"/>
          <a:ext cx="0" cy="0"/>
          <a:chOff x="0" y="0"/>
          <a:chExt cx="0" cy="0"/>
        </a:xfrm>
      </p:grpSpPr>
      <p:pic>
        <p:nvPicPr>
          <p:cNvPr id="5" name="Grafik 4">
            <a:extLst>
              <a:ext uri="{FF2B5EF4-FFF2-40B4-BE49-F238E27FC236}">
                <a16:creationId xmlns:a16="http://schemas.microsoft.com/office/drawing/2014/main" id="{46BE19AE-43E2-B998-910F-9D9C04126876}"/>
              </a:ext>
            </a:extLst>
          </p:cNvPr>
          <p:cNvPicPr>
            <a:picLocks noChangeAspect="1"/>
          </p:cNvPicPr>
          <p:nvPr userDrawn="1"/>
        </p:nvPicPr>
        <p:blipFill>
          <a:blip r:embed="rId2"/>
          <a:srcRect/>
          <a:stretch/>
        </p:blipFill>
        <p:spPr>
          <a:xfrm>
            <a:off x="431800" y="410400"/>
            <a:ext cx="2377520" cy="435600"/>
          </a:xfrm>
          <a:prstGeom prst="rect">
            <a:avLst/>
          </a:prstGeom>
        </p:spPr>
      </p:pic>
      <p:sp>
        <p:nvSpPr>
          <p:cNvPr id="10" name="Textplatzhalter 9">
            <a:extLst>
              <a:ext uri="{FF2B5EF4-FFF2-40B4-BE49-F238E27FC236}">
                <a16:creationId xmlns:a16="http://schemas.microsoft.com/office/drawing/2014/main" id="{7FF93F97-BD0C-8A60-944E-94E68AA243F8}"/>
              </a:ext>
            </a:extLst>
          </p:cNvPr>
          <p:cNvSpPr>
            <a:spLocks noGrp="1"/>
          </p:cNvSpPr>
          <p:nvPr>
            <p:ph type="body" sz="quarter" idx="15" hasCustomPrompt="1"/>
          </p:nvPr>
        </p:nvSpPr>
        <p:spPr>
          <a:xfrm>
            <a:off x="0" y="1245599"/>
            <a:ext cx="4323600" cy="2458800"/>
          </a:xfrm>
          <a:solidFill>
            <a:srgbClr val="004994"/>
          </a:solidFill>
        </p:spPr>
        <p:txBody>
          <a:bodyPr lIns="414000" tIns="414000" rIns="414000" bIns="414000"/>
          <a:lstStyle>
            <a:lvl1pPr marL="0" indent="0">
              <a:buNone/>
              <a:defRPr sz="2400" b="1">
                <a:solidFill>
                  <a:schemeClr val="bg1"/>
                </a:solidFill>
                <a:latin typeface="Arial" panose="020B0604020202020204" pitchFamily="34" charset="0"/>
                <a:cs typeface="Arial" panose="020B0604020202020204" pitchFamily="34" charset="0"/>
              </a:defRPr>
            </a:lvl1pPr>
            <a:lvl2pPr marL="180000" indent="0">
              <a:buNone/>
              <a:defRPr/>
            </a:lvl2pPr>
          </a:lstStyle>
          <a:p>
            <a:pPr lvl="0"/>
            <a:r>
              <a:rPr lang="de-DE" dirty="0"/>
              <a:t>Hier steht ein Titel in 24 </a:t>
            </a:r>
            <a:r>
              <a:rPr lang="de-DE" dirty="0" err="1"/>
              <a:t>pt</a:t>
            </a:r>
            <a:r>
              <a:rPr lang="de-DE" dirty="0"/>
              <a:t>. </a:t>
            </a:r>
            <a:r>
              <a:rPr lang="de-DE" dirty="0" err="1"/>
              <a:t>Bold</a:t>
            </a:r>
            <a:r>
              <a:rPr lang="de-DE" dirty="0"/>
              <a:t> weiß</a:t>
            </a:r>
          </a:p>
        </p:txBody>
      </p:sp>
      <p:sp>
        <p:nvSpPr>
          <p:cNvPr id="12" name="Textplatzhalter 11">
            <a:extLst>
              <a:ext uri="{FF2B5EF4-FFF2-40B4-BE49-F238E27FC236}">
                <a16:creationId xmlns:a16="http://schemas.microsoft.com/office/drawing/2014/main" id="{5FD47DEB-BF40-E32C-FBCF-2C38C4024BB8}"/>
              </a:ext>
            </a:extLst>
          </p:cNvPr>
          <p:cNvSpPr>
            <a:spLocks noGrp="1"/>
          </p:cNvSpPr>
          <p:nvPr>
            <p:ph type="body" sz="quarter" idx="16"/>
          </p:nvPr>
        </p:nvSpPr>
        <p:spPr>
          <a:xfrm>
            <a:off x="0" y="2443843"/>
            <a:ext cx="4323600" cy="1260556"/>
          </a:xfrm>
        </p:spPr>
        <p:txBody>
          <a:bodyPr lIns="414000" rIns="414000" bIns="414000"/>
          <a:lstStyle>
            <a:lvl1pPr marL="0" indent="0">
              <a:buNone/>
              <a:defRPr>
                <a:solidFill>
                  <a:schemeClr val="bg1"/>
                </a:solidFill>
                <a:latin typeface="Arial" panose="020B0604020202020204" pitchFamily="34" charset="0"/>
                <a:cs typeface="Arial" panose="020B0604020202020204" pitchFamily="34" charset="0"/>
              </a:defRPr>
            </a:lvl1pPr>
            <a:lvl2pPr>
              <a:defRPr>
                <a:solidFill>
                  <a:schemeClr val="bg1"/>
                </a:solidFill>
                <a:latin typeface="Arial" panose="020B0604020202020204" pitchFamily="34" charset="0"/>
                <a:cs typeface="Arial" panose="020B0604020202020204" pitchFamily="34" charset="0"/>
              </a:defRPr>
            </a:lvl2pPr>
            <a:lvl3pPr>
              <a:defRPr>
                <a:solidFill>
                  <a:schemeClr val="bg1"/>
                </a:solidFill>
                <a:latin typeface="Arial" panose="020B0604020202020204" pitchFamily="34" charset="0"/>
                <a:cs typeface="Arial" panose="020B0604020202020204" pitchFamily="34" charset="0"/>
              </a:defRPr>
            </a:lvl3pPr>
            <a:lvl4pPr>
              <a:defRPr>
                <a:solidFill>
                  <a:schemeClr val="bg1"/>
                </a:solidFill>
                <a:latin typeface="Arial" panose="020B0604020202020204" pitchFamily="34" charset="0"/>
                <a:cs typeface="Arial" panose="020B0604020202020204" pitchFamily="34" charset="0"/>
              </a:defRPr>
            </a:lvl4pPr>
            <a:lvl5pPr marL="720000" indent="0">
              <a:buNone/>
              <a:defRPr>
                <a:solidFill>
                  <a:schemeClr val="bg1"/>
                </a:solidFill>
                <a:latin typeface="Arial" panose="020B0604020202020204" pitchFamily="34" charset="0"/>
                <a:cs typeface="Arial" panose="020B0604020202020204" pitchFamily="34" charset="0"/>
              </a:defRPr>
            </a:lvl5pPr>
          </a:lstStyle>
          <a:p>
            <a:pPr lvl="0"/>
            <a:endParaRPr lang="de-DE" dirty="0"/>
          </a:p>
          <a:p>
            <a:pPr lvl="0"/>
            <a:r>
              <a:rPr lang="de-DE" dirty="0"/>
              <a:t>Hier steht eine Unterüberschrift in 18 </a:t>
            </a:r>
            <a:r>
              <a:rPr lang="de-DE" dirty="0" err="1"/>
              <a:t>pt</a:t>
            </a:r>
            <a:r>
              <a:rPr lang="de-DE" dirty="0"/>
              <a:t>. </a:t>
            </a:r>
            <a:r>
              <a:rPr lang="de-DE" dirty="0" err="1"/>
              <a:t>Regular,weiß</a:t>
            </a:r>
            <a:endParaRPr lang="de-DE" dirty="0"/>
          </a:p>
        </p:txBody>
      </p:sp>
      <p:sp>
        <p:nvSpPr>
          <p:cNvPr id="15" name="Textplatzhalter 14">
            <a:extLst>
              <a:ext uri="{FF2B5EF4-FFF2-40B4-BE49-F238E27FC236}">
                <a16:creationId xmlns:a16="http://schemas.microsoft.com/office/drawing/2014/main" id="{3272A922-AD3A-7EDF-9370-DE705758BB4B}"/>
              </a:ext>
            </a:extLst>
          </p:cNvPr>
          <p:cNvSpPr>
            <a:spLocks noGrp="1"/>
          </p:cNvSpPr>
          <p:nvPr>
            <p:ph type="body" sz="quarter" idx="17" hasCustomPrompt="1"/>
          </p:nvPr>
        </p:nvSpPr>
        <p:spPr>
          <a:xfrm>
            <a:off x="0" y="3704400"/>
            <a:ext cx="4323600" cy="954000"/>
          </a:xfrm>
          <a:solidFill>
            <a:srgbClr val="D51317"/>
          </a:solidFill>
        </p:spPr>
        <p:txBody>
          <a:bodyPr lIns="414000" tIns="144000" rIns="414000" bIns="144000"/>
          <a:lstStyle>
            <a:lvl1pPr marL="0" indent="0">
              <a:lnSpc>
                <a:spcPct val="100000"/>
              </a:lnSpc>
              <a:buNone/>
              <a:defRPr sz="1100">
                <a:solidFill>
                  <a:schemeClr val="bg1"/>
                </a:solidFill>
                <a:latin typeface="Arial" panose="020B0604020202020204" pitchFamily="34" charset="0"/>
                <a:cs typeface="Arial" panose="020B0604020202020204" pitchFamily="34" charset="0"/>
              </a:defRPr>
            </a:lvl1pPr>
          </a:lstStyle>
          <a:p>
            <a:pPr marL="0" marR="0" lvl="0" indent="0" algn="l" defTabSz="685800" rtl="0" eaLnBrk="1" fontAlgn="auto" latinLnBrk="0" hangingPunct="1">
              <a:lnSpc>
                <a:spcPct val="120000"/>
              </a:lnSpc>
              <a:spcBef>
                <a:spcPts val="600"/>
              </a:spcBef>
              <a:spcAft>
                <a:spcPts val="0"/>
              </a:spcAft>
              <a:buClrTx/>
              <a:buSzTx/>
              <a:buFont typeface="Arial" panose="020B0604020202020204" pitchFamily="34" charset="0"/>
              <a:buNone/>
              <a:tabLst/>
              <a:defRPr/>
            </a:pPr>
            <a:r>
              <a:rPr lang="de-DE" dirty="0"/>
              <a:t>Hier steht ein Veranstaltungsort</a:t>
            </a:r>
            <a:br>
              <a:rPr lang="de-DE" dirty="0"/>
            </a:br>
            <a:r>
              <a:rPr lang="de-DE" dirty="0"/>
              <a:t>Hier steht Datum und Uhrzeit in Regular 11 </a:t>
            </a:r>
            <a:r>
              <a:rPr lang="de-DE" dirty="0" err="1"/>
              <a:t>pt</a:t>
            </a:r>
            <a:r>
              <a:rPr lang="de-DE" dirty="0"/>
              <a:t>. Weiß</a:t>
            </a:r>
            <a:br>
              <a:rPr lang="de-DE" dirty="0"/>
            </a:br>
            <a:r>
              <a:rPr lang="de-DE" dirty="0"/>
              <a:t>Hier steht eine weitere Information</a:t>
            </a:r>
          </a:p>
        </p:txBody>
      </p:sp>
    </p:spTree>
    <p:extLst>
      <p:ext uri="{BB962C8B-B14F-4D97-AF65-F5344CB8AC3E}">
        <p14:creationId xmlns:p14="http://schemas.microsoft.com/office/powerpoint/2010/main" val="142308118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Kapitelfolie mit Bild">
    <p:spTree>
      <p:nvGrpSpPr>
        <p:cNvPr id="1" name=""/>
        <p:cNvGrpSpPr/>
        <p:nvPr/>
      </p:nvGrpSpPr>
      <p:grpSpPr>
        <a:xfrm>
          <a:off x="0" y="0"/>
          <a:ext cx="0" cy="0"/>
          <a:chOff x="0" y="0"/>
          <a:chExt cx="0" cy="0"/>
        </a:xfrm>
      </p:grpSpPr>
      <p:sp>
        <p:nvSpPr>
          <p:cNvPr id="4" name="Bildplatzhalter 3">
            <a:extLst>
              <a:ext uri="{FF2B5EF4-FFF2-40B4-BE49-F238E27FC236}">
                <a16:creationId xmlns:a16="http://schemas.microsoft.com/office/drawing/2014/main" id="{B653C0EA-951D-0842-53AD-9AE9E79FBE47}"/>
              </a:ext>
            </a:extLst>
          </p:cNvPr>
          <p:cNvSpPr>
            <a:spLocks noGrp="1"/>
          </p:cNvSpPr>
          <p:nvPr>
            <p:ph type="pic" sz="quarter" idx="10"/>
          </p:nvPr>
        </p:nvSpPr>
        <p:spPr>
          <a:xfrm>
            <a:off x="0" y="0"/>
            <a:ext cx="9144000" cy="5143500"/>
          </a:xfrm>
          <a:noFill/>
        </p:spPr>
        <p:txBody>
          <a:bodyPr wrap="none" bIns="720000" anchor="ctr" anchorCtr="1">
            <a:normAutofit/>
          </a:bodyPr>
          <a:lstStyle>
            <a:lvl1pPr marL="0" indent="0">
              <a:buNone/>
              <a:defRPr sz="1200" baseline="0"/>
            </a:lvl1pPr>
          </a:lstStyle>
          <a:p>
            <a:r>
              <a:rPr lang="de-DE"/>
              <a:t>Bild durch Klicken auf Symbol hinzufügen</a:t>
            </a:r>
            <a:endParaRPr lang="de-DE" dirty="0"/>
          </a:p>
        </p:txBody>
      </p:sp>
      <p:sp>
        <p:nvSpPr>
          <p:cNvPr id="5" name="Textplatzhalter 4">
            <a:extLst>
              <a:ext uri="{FF2B5EF4-FFF2-40B4-BE49-F238E27FC236}">
                <a16:creationId xmlns:a16="http://schemas.microsoft.com/office/drawing/2014/main" id="{D60C91B9-9D99-D3CC-1B7A-A9B0FE49316D}"/>
              </a:ext>
            </a:extLst>
          </p:cNvPr>
          <p:cNvSpPr>
            <a:spLocks noGrp="1"/>
          </p:cNvSpPr>
          <p:nvPr>
            <p:ph type="body" sz="quarter" idx="11" hasCustomPrompt="1"/>
          </p:nvPr>
        </p:nvSpPr>
        <p:spPr>
          <a:xfrm>
            <a:off x="0" y="2800985"/>
            <a:ext cx="5988967" cy="1681698"/>
          </a:xfrm>
          <a:solidFill>
            <a:srgbClr val="D51317"/>
          </a:solidFill>
        </p:spPr>
        <p:txBody>
          <a:bodyPr wrap="none" lIns="413998" tIns="413998" rIns="413998" bIns="413998" anchor="ctr" anchorCtr="0">
            <a:noAutofit/>
          </a:bodyPr>
          <a:lstStyle>
            <a:lvl1pPr marL="0" indent="0">
              <a:buNone/>
              <a:defRPr sz="2400" b="1" i="0" baseline="0">
                <a:solidFill>
                  <a:schemeClr val="bg1"/>
                </a:solidFill>
                <a:latin typeface="Arial" panose="020B0604020202020204" pitchFamily="34" charset="0"/>
                <a:cs typeface="Arial" panose="020B0604020202020204" pitchFamily="34" charset="0"/>
              </a:defRPr>
            </a:lvl1pPr>
          </a:lstStyle>
          <a:p>
            <a:pPr lvl="0"/>
            <a:r>
              <a:rPr lang="de-DE" dirty="0"/>
              <a:t>Hier steht ein Titel für ein Kapitel in</a:t>
            </a:r>
            <a:br>
              <a:rPr lang="de-DE" dirty="0"/>
            </a:br>
            <a:r>
              <a:rPr lang="de-DE" dirty="0" err="1"/>
              <a:t>Bold</a:t>
            </a:r>
            <a:r>
              <a:rPr lang="de-DE" dirty="0"/>
              <a:t>, 24 </a:t>
            </a:r>
            <a:r>
              <a:rPr lang="de-DE" dirty="0" err="1"/>
              <a:t>pt</a:t>
            </a:r>
            <a:r>
              <a:rPr lang="de-DE" dirty="0"/>
              <a:t>, Weiß.</a:t>
            </a:r>
          </a:p>
        </p:txBody>
      </p:sp>
    </p:spTree>
    <p:extLst>
      <p:ext uri="{BB962C8B-B14F-4D97-AF65-F5344CB8AC3E}">
        <p14:creationId xmlns:p14="http://schemas.microsoft.com/office/powerpoint/2010/main" val="874484843"/>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halt einspalti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1800" y="411163"/>
            <a:ext cx="8280400"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lvl1pPr>
              <a:defRPr>
                <a:latin typeface="Arial" panose="020B0604020202020204" pitchFamily="34" charset="0"/>
                <a:cs typeface="Arial" panose="020B0604020202020204" pitchFamily="34" charset="0"/>
              </a:defRPr>
            </a:lvl1pPr>
          </a:lstStyle>
          <a:p>
            <a:fld id="{F7ACFB41-4DB4-C54D-B2E2-20079889E5DE}" type="datetime1">
              <a:rPr lang="de-DE" smtClean="0"/>
              <a:pPr/>
              <a:t>05.03.2026</a:t>
            </a:fld>
            <a:endParaRPr lang="de-DE" dirty="0"/>
          </a:p>
        </p:txBody>
      </p:sp>
      <p:sp>
        <p:nvSpPr>
          <p:cNvPr id="5" name="Footer Placeholder 4"/>
          <p:cNvSpPr>
            <a:spLocks noGrp="1"/>
          </p:cNvSpPr>
          <p:nvPr>
            <p:ph type="ftr" sz="quarter" idx="11"/>
          </p:nvPr>
        </p:nvSpPr>
        <p:spPr/>
        <p:txBody>
          <a:bodyPr/>
          <a:lstStyle>
            <a:lvl1pPr>
              <a:defRPr>
                <a:latin typeface="Arial" panose="020B0604020202020204" pitchFamily="34" charset="0"/>
                <a:cs typeface="Arial" panose="020B0604020202020204" pitchFamily="34" charset="0"/>
              </a:defRPr>
            </a:lvl1pPr>
          </a:lstStyle>
          <a:p>
            <a:endParaRPr lang="de-DE" dirty="0"/>
          </a:p>
        </p:txBody>
      </p:sp>
      <p:sp>
        <p:nvSpPr>
          <p:cNvPr id="6" name="Slide Number Placeholder 5"/>
          <p:cNvSpPr>
            <a:spLocks noGrp="1"/>
          </p:cNvSpPr>
          <p:nvPr>
            <p:ph type="sldNum" sz="quarter" idx="12"/>
          </p:nvPr>
        </p:nvSpPr>
        <p:spPr/>
        <p:txBody>
          <a:bodyPr/>
          <a:lstStyle>
            <a:lvl1pPr>
              <a:defRPr>
                <a:latin typeface="Arial" panose="020B0604020202020204" pitchFamily="34" charset="0"/>
                <a:cs typeface="Arial" panose="020B0604020202020204" pitchFamily="34" charset="0"/>
              </a:defRPr>
            </a:lvl1pPr>
          </a:lstStyle>
          <a:p>
            <a:fld id="{8C043E37-E65C-9242-A631-D8A37265D480}" type="slidenum">
              <a:rPr lang="de-DE" smtClean="0"/>
              <a:pPr/>
              <a:t>‹Nr.›</a:t>
            </a:fld>
            <a:endParaRPr lang="de-DE" dirty="0"/>
          </a:p>
        </p:txBody>
      </p:sp>
      <p:pic>
        <p:nvPicPr>
          <p:cNvPr id="7" name="Grafik 6">
            <a:extLst>
              <a:ext uri="{FF2B5EF4-FFF2-40B4-BE49-F238E27FC236}">
                <a16:creationId xmlns:a16="http://schemas.microsoft.com/office/drawing/2014/main" id="{C180CEDF-5B36-6C0B-F9B7-4DFEACAF6283}"/>
              </a:ext>
            </a:extLst>
          </p:cNvPr>
          <p:cNvPicPr>
            <a:picLocks noChangeAspect="1"/>
          </p:cNvPicPr>
          <p:nvPr userDrawn="1"/>
        </p:nvPicPr>
        <p:blipFill>
          <a:blip r:embed="rId2"/>
          <a:srcRect/>
          <a:stretch/>
        </p:blipFill>
        <p:spPr>
          <a:xfrm>
            <a:off x="431800" y="4813199"/>
            <a:ext cx="1128549" cy="180000"/>
          </a:xfrm>
          <a:prstGeom prst="rect">
            <a:avLst/>
          </a:prstGeom>
        </p:spPr>
      </p:pic>
      <p:sp>
        <p:nvSpPr>
          <p:cNvPr id="9" name="Inhaltsplatzhalter 8">
            <a:extLst>
              <a:ext uri="{FF2B5EF4-FFF2-40B4-BE49-F238E27FC236}">
                <a16:creationId xmlns:a16="http://schemas.microsoft.com/office/drawing/2014/main" id="{CE41DE79-0D2B-E662-B8C1-C91C6D66351F}"/>
              </a:ext>
            </a:extLst>
          </p:cNvPr>
          <p:cNvSpPr>
            <a:spLocks noGrp="1"/>
          </p:cNvSpPr>
          <p:nvPr>
            <p:ph sz="quarter" idx="13" hasCustomPrompt="1"/>
          </p:nvPr>
        </p:nvSpPr>
        <p:spPr>
          <a:xfrm>
            <a:off x="431800" y="1058863"/>
            <a:ext cx="8280400"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Tree>
    <p:extLst>
      <p:ext uri="{BB962C8B-B14F-4D97-AF65-F5344CB8AC3E}">
        <p14:creationId xmlns:p14="http://schemas.microsoft.com/office/powerpoint/2010/main" val="33398065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halt zweispalti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1800" y="411163"/>
            <a:ext cx="8280400"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lvl1pPr>
              <a:defRPr>
                <a:latin typeface="Arial" panose="020B0604020202020204" pitchFamily="34" charset="0"/>
                <a:cs typeface="Arial" panose="020B0604020202020204" pitchFamily="34" charset="0"/>
              </a:defRPr>
            </a:lvl1pPr>
          </a:lstStyle>
          <a:p>
            <a:fld id="{E57D67C7-0CA9-0B4B-BCFE-218230CE6445}" type="datetime1">
              <a:rPr lang="de-DE" smtClean="0"/>
              <a:pPr/>
              <a:t>05.03.2026</a:t>
            </a:fld>
            <a:endParaRPr lang="de-DE" dirty="0"/>
          </a:p>
        </p:txBody>
      </p:sp>
      <p:sp>
        <p:nvSpPr>
          <p:cNvPr id="5" name="Footer Placeholder 4"/>
          <p:cNvSpPr>
            <a:spLocks noGrp="1"/>
          </p:cNvSpPr>
          <p:nvPr>
            <p:ph type="ftr" sz="quarter" idx="11"/>
          </p:nvPr>
        </p:nvSpPr>
        <p:spPr/>
        <p:txBody>
          <a:bodyPr/>
          <a:lstStyle>
            <a:lvl1pPr>
              <a:defRPr>
                <a:latin typeface="Arial" panose="020B0604020202020204" pitchFamily="34" charset="0"/>
                <a:cs typeface="Arial" panose="020B0604020202020204" pitchFamily="34" charset="0"/>
              </a:defRPr>
            </a:lvl1pPr>
          </a:lstStyle>
          <a:p>
            <a:endParaRPr lang="de-DE" dirty="0"/>
          </a:p>
        </p:txBody>
      </p:sp>
      <p:sp>
        <p:nvSpPr>
          <p:cNvPr id="6" name="Slide Number Placeholder 5"/>
          <p:cNvSpPr>
            <a:spLocks noGrp="1"/>
          </p:cNvSpPr>
          <p:nvPr>
            <p:ph type="sldNum" sz="quarter" idx="12"/>
          </p:nvPr>
        </p:nvSpPr>
        <p:spPr/>
        <p:txBody>
          <a:bodyPr/>
          <a:lstStyle>
            <a:lvl1pPr>
              <a:defRPr>
                <a:latin typeface="Arial" panose="020B0604020202020204" pitchFamily="34" charset="0"/>
                <a:cs typeface="Arial" panose="020B0604020202020204" pitchFamily="34" charset="0"/>
              </a:defRPr>
            </a:lvl1pPr>
          </a:lstStyle>
          <a:p>
            <a:fld id="{8C043E37-E65C-9242-A631-D8A37265D480}" type="slidenum">
              <a:rPr lang="de-DE" smtClean="0"/>
              <a:pPr/>
              <a:t>‹Nr.›</a:t>
            </a:fld>
            <a:endParaRPr lang="de-DE"/>
          </a:p>
        </p:txBody>
      </p:sp>
      <p:sp>
        <p:nvSpPr>
          <p:cNvPr id="11" name="Inhaltsplatzhalter 10">
            <a:extLst>
              <a:ext uri="{FF2B5EF4-FFF2-40B4-BE49-F238E27FC236}">
                <a16:creationId xmlns:a16="http://schemas.microsoft.com/office/drawing/2014/main" id="{D3D9CFEF-C4AB-5CA8-F512-94E723BD089F}"/>
              </a:ext>
            </a:extLst>
          </p:cNvPr>
          <p:cNvSpPr>
            <a:spLocks noGrp="1"/>
          </p:cNvSpPr>
          <p:nvPr>
            <p:ph sz="quarter" idx="13" hasCustomPrompt="1"/>
          </p:nvPr>
        </p:nvSpPr>
        <p:spPr>
          <a:xfrm>
            <a:off x="431800" y="1058863"/>
            <a:ext cx="4068763"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3" name="Inhaltsplatzhalter 12">
            <a:extLst>
              <a:ext uri="{FF2B5EF4-FFF2-40B4-BE49-F238E27FC236}">
                <a16:creationId xmlns:a16="http://schemas.microsoft.com/office/drawing/2014/main" id="{6E3977C0-A5CC-6130-1F79-5E2DE0F1AB73}"/>
              </a:ext>
            </a:extLst>
          </p:cNvPr>
          <p:cNvSpPr>
            <a:spLocks noGrp="1"/>
          </p:cNvSpPr>
          <p:nvPr>
            <p:ph sz="quarter" idx="14" hasCustomPrompt="1"/>
          </p:nvPr>
        </p:nvSpPr>
        <p:spPr>
          <a:xfrm>
            <a:off x="4643438" y="1058863"/>
            <a:ext cx="4068762"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A0113C2E-F835-0ADC-69E5-B2CC783F9D23}"/>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3318391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halt dreispalti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1800" y="411163"/>
            <a:ext cx="8280399"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lvl1pPr>
              <a:defRPr>
                <a:latin typeface="Arial" panose="020B0604020202020204" pitchFamily="34" charset="0"/>
                <a:cs typeface="Arial" panose="020B0604020202020204" pitchFamily="34" charset="0"/>
              </a:defRPr>
            </a:lvl1pPr>
          </a:lstStyle>
          <a:p>
            <a:fld id="{DFA30548-E3A3-C443-BABE-CBDCE168FEAD}" type="datetime1">
              <a:rPr lang="de-DE" smtClean="0"/>
              <a:pPr/>
              <a:t>05.03.2026</a:t>
            </a:fld>
            <a:endParaRPr lang="de-DE"/>
          </a:p>
        </p:txBody>
      </p:sp>
      <p:sp>
        <p:nvSpPr>
          <p:cNvPr id="5" name="Footer Placeholder 4"/>
          <p:cNvSpPr>
            <a:spLocks noGrp="1"/>
          </p:cNvSpPr>
          <p:nvPr>
            <p:ph type="ftr" sz="quarter" idx="11"/>
          </p:nvPr>
        </p:nvSpPr>
        <p:spPr/>
        <p:txBody>
          <a:bodyPr/>
          <a:lstStyle>
            <a:lvl1pPr>
              <a:defRPr>
                <a:latin typeface="Arial" panose="020B0604020202020204" pitchFamily="34" charset="0"/>
                <a:cs typeface="Arial" panose="020B0604020202020204" pitchFamily="34" charset="0"/>
              </a:defRPr>
            </a:lvl1pPr>
          </a:lstStyle>
          <a:p>
            <a:endParaRPr lang="de-DE" dirty="0"/>
          </a:p>
        </p:txBody>
      </p:sp>
      <p:sp>
        <p:nvSpPr>
          <p:cNvPr id="6" name="Slide Number Placeholder 5"/>
          <p:cNvSpPr>
            <a:spLocks noGrp="1"/>
          </p:cNvSpPr>
          <p:nvPr>
            <p:ph type="sldNum" sz="quarter" idx="12"/>
          </p:nvPr>
        </p:nvSpPr>
        <p:spPr/>
        <p:txBody>
          <a:bodyPr/>
          <a:lstStyle>
            <a:lvl1pPr>
              <a:defRPr>
                <a:latin typeface="Arial" panose="020B0604020202020204" pitchFamily="34" charset="0"/>
                <a:cs typeface="Arial" panose="020B0604020202020204" pitchFamily="34" charset="0"/>
              </a:defRPr>
            </a:lvl1pPr>
          </a:lstStyle>
          <a:p>
            <a:fld id="{8C043E37-E65C-9242-A631-D8A37265D480}" type="slidenum">
              <a:rPr lang="de-DE" smtClean="0"/>
              <a:pPr/>
              <a:t>‹Nr.›</a:t>
            </a:fld>
            <a:endParaRPr lang="de-DE" dirty="0"/>
          </a:p>
        </p:txBody>
      </p:sp>
      <p:sp>
        <p:nvSpPr>
          <p:cNvPr id="10" name="Inhaltsplatzhalter 9">
            <a:extLst>
              <a:ext uri="{FF2B5EF4-FFF2-40B4-BE49-F238E27FC236}">
                <a16:creationId xmlns:a16="http://schemas.microsoft.com/office/drawing/2014/main" id="{C38A2BA0-5C22-6257-1C35-95A67BDB7E7B}"/>
              </a:ext>
            </a:extLst>
          </p:cNvPr>
          <p:cNvSpPr>
            <a:spLocks noGrp="1"/>
          </p:cNvSpPr>
          <p:nvPr>
            <p:ph sz="quarter" idx="16" hasCustomPrompt="1"/>
          </p:nvPr>
        </p:nvSpPr>
        <p:spPr>
          <a:xfrm>
            <a:off x="431800"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2" name="Inhaltsplatzhalter 11">
            <a:extLst>
              <a:ext uri="{FF2B5EF4-FFF2-40B4-BE49-F238E27FC236}">
                <a16:creationId xmlns:a16="http://schemas.microsoft.com/office/drawing/2014/main" id="{A4553282-284C-EFC9-4DC0-11C92DAACEE0}"/>
              </a:ext>
            </a:extLst>
          </p:cNvPr>
          <p:cNvSpPr>
            <a:spLocks noGrp="1"/>
          </p:cNvSpPr>
          <p:nvPr>
            <p:ph sz="quarter" idx="17" hasCustomPrompt="1"/>
          </p:nvPr>
        </p:nvSpPr>
        <p:spPr>
          <a:xfrm>
            <a:off x="3240088"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6" name="Inhaltsplatzhalter 15">
            <a:extLst>
              <a:ext uri="{FF2B5EF4-FFF2-40B4-BE49-F238E27FC236}">
                <a16:creationId xmlns:a16="http://schemas.microsoft.com/office/drawing/2014/main" id="{24FEAC5F-9751-E119-0817-0497754B0884}"/>
              </a:ext>
            </a:extLst>
          </p:cNvPr>
          <p:cNvSpPr>
            <a:spLocks noGrp="1"/>
          </p:cNvSpPr>
          <p:nvPr>
            <p:ph sz="quarter" idx="18" hasCustomPrompt="1"/>
          </p:nvPr>
        </p:nvSpPr>
        <p:spPr>
          <a:xfrm>
            <a:off x="6048375"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4E1E4423-1CBF-58B5-3365-E0C16F975206}"/>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1045994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halt zweispaltig mit Text und Bild angeschnitten">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86406062-6D1B-580D-8F99-5E64AE04383A}"/>
              </a:ext>
            </a:extLst>
          </p:cNvPr>
          <p:cNvSpPr>
            <a:spLocks noGrp="1"/>
          </p:cNvSpPr>
          <p:nvPr>
            <p:ph type="pic" sz="quarter" idx="14"/>
          </p:nvPr>
        </p:nvSpPr>
        <p:spPr>
          <a:xfrm>
            <a:off x="4643438" y="0"/>
            <a:ext cx="4500562" cy="4659313"/>
          </a:xfrm>
          <a:noFill/>
        </p:spPr>
        <p:txBody>
          <a:bodyPr bIns="720000" anchor="ctr" anchorCtr="1">
            <a:normAutofit/>
          </a:bodyPr>
          <a:lstStyle>
            <a:lvl1pPr marL="0" indent="0">
              <a:buNone/>
              <a:defRPr sz="1200" baseline="0"/>
            </a:lvl1pPr>
          </a:lstStyle>
          <a:p>
            <a:r>
              <a:rPr lang="de-DE"/>
              <a:t>Bild durch Klicken auf Symbol hinzufügen</a:t>
            </a:r>
            <a:endParaRPr lang="de-DE" dirty="0"/>
          </a:p>
        </p:txBody>
      </p:sp>
      <p:sp>
        <p:nvSpPr>
          <p:cNvPr id="2" name="Title 1"/>
          <p:cNvSpPr>
            <a:spLocks noGrp="1"/>
          </p:cNvSpPr>
          <p:nvPr>
            <p:ph type="title" hasCustomPrompt="1"/>
          </p:nvPr>
        </p:nvSpPr>
        <p:spPr>
          <a:xfrm>
            <a:off x="431800" y="411163"/>
            <a:ext cx="4068763" cy="738664"/>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2 Zeilen</a:t>
            </a:r>
            <a:endParaRPr lang="en-US" dirty="0"/>
          </a:p>
        </p:txBody>
      </p:sp>
      <p:sp>
        <p:nvSpPr>
          <p:cNvPr id="4" name="Date Placeholder 3"/>
          <p:cNvSpPr>
            <a:spLocks noGrp="1"/>
          </p:cNvSpPr>
          <p:nvPr>
            <p:ph type="dt" sz="half" idx="10"/>
          </p:nvPr>
        </p:nvSpPr>
        <p:spPr/>
        <p:txBody>
          <a:bodyPr/>
          <a:lstStyle/>
          <a:p>
            <a:fld id="{36208B49-42B3-6C4B-A7FB-523DF556BE45}" type="datetime1">
              <a:rPr lang="de-DE" smtClean="0"/>
              <a:t>05.03.2026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a:p>
        </p:txBody>
      </p:sp>
      <p:sp>
        <p:nvSpPr>
          <p:cNvPr id="9" name="Inhaltsplatzhalter 8">
            <a:extLst>
              <a:ext uri="{FF2B5EF4-FFF2-40B4-BE49-F238E27FC236}">
                <a16:creationId xmlns:a16="http://schemas.microsoft.com/office/drawing/2014/main" id="{1EEB1A02-6AB5-381B-244D-5B7102C6A142}"/>
              </a:ext>
            </a:extLst>
          </p:cNvPr>
          <p:cNvSpPr>
            <a:spLocks noGrp="1"/>
          </p:cNvSpPr>
          <p:nvPr>
            <p:ph sz="quarter" idx="15" hasCustomPrompt="1"/>
          </p:nvPr>
        </p:nvSpPr>
        <p:spPr>
          <a:xfrm>
            <a:off x="431800" y="1347788"/>
            <a:ext cx="4068763" cy="3311525"/>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CDF8E60E-59D6-F9E2-5312-38CE231FCB57}"/>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3260511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halt dreispaltig mit 2 Textfeldern und Bild angeschnitten">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7C957551-9E3F-2A55-0386-9B0A3B10C406}"/>
              </a:ext>
            </a:extLst>
          </p:cNvPr>
          <p:cNvSpPr>
            <a:spLocks noGrp="1"/>
          </p:cNvSpPr>
          <p:nvPr>
            <p:ph type="pic" sz="quarter" idx="15"/>
          </p:nvPr>
        </p:nvSpPr>
        <p:spPr>
          <a:xfrm>
            <a:off x="6048375" y="0"/>
            <a:ext cx="3095625" cy="4659313"/>
          </a:xfrm>
          <a:noFill/>
        </p:spPr>
        <p:txBody>
          <a:bodyPr bIns="720000" anchor="ctr" anchorCtr="1">
            <a:normAutofit/>
          </a:bodyPr>
          <a:lstStyle>
            <a:lvl1pPr marL="0" indent="0">
              <a:buNone/>
              <a:defRPr sz="1200" baseline="0"/>
            </a:lvl1pPr>
          </a:lstStyle>
          <a:p>
            <a:r>
              <a:rPr lang="de-DE"/>
              <a:t>Bild durch Klicken auf Symbol hinzufügen</a:t>
            </a:r>
            <a:endParaRPr lang="de-DE" dirty="0"/>
          </a:p>
        </p:txBody>
      </p:sp>
      <p:sp>
        <p:nvSpPr>
          <p:cNvPr id="2" name="Title 1"/>
          <p:cNvSpPr>
            <a:spLocks noGrp="1"/>
          </p:cNvSpPr>
          <p:nvPr>
            <p:ph type="title" hasCustomPrompt="1"/>
          </p:nvPr>
        </p:nvSpPr>
        <p:spPr>
          <a:xfrm>
            <a:off x="431800" y="411163"/>
            <a:ext cx="5472113"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a:t>
            </a:r>
            <a:endParaRPr lang="en-US" dirty="0"/>
          </a:p>
        </p:txBody>
      </p:sp>
      <p:sp>
        <p:nvSpPr>
          <p:cNvPr id="4" name="Date Placeholder 3"/>
          <p:cNvSpPr>
            <a:spLocks noGrp="1"/>
          </p:cNvSpPr>
          <p:nvPr>
            <p:ph type="dt" sz="half" idx="10"/>
          </p:nvPr>
        </p:nvSpPr>
        <p:spPr/>
        <p:txBody>
          <a:bodyPr/>
          <a:lstStyle/>
          <a:p>
            <a:fld id="{67A894C3-24D7-7741-A0FD-8435023C9425}" type="datetime1">
              <a:rPr lang="de-DE" smtClean="0"/>
              <a:t>05.03.2026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a:p>
        </p:txBody>
      </p:sp>
      <p:sp>
        <p:nvSpPr>
          <p:cNvPr id="12" name="Inhaltsplatzhalter 11">
            <a:extLst>
              <a:ext uri="{FF2B5EF4-FFF2-40B4-BE49-F238E27FC236}">
                <a16:creationId xmlns:a16="http://schemas.microsoft.com/office/drawing/2014/main" id="{FEC4DB80-832F-D77A-44CE-A09FBF42D499}"/>
              </a:ext>
            </a:extLst>
          </p:cNvPr>
          <p:cNvSpPr>
            <a:spLocks noGrp="1"/>
          </p:cNvSpPr>
          <p:nvPr>
            <p:ph sz="quarter" idx="16" hasCustomPrompt="1"/>
          </p:nvPr>
        </p:nvSpPr>
        <p:spPr>
          <a:xfrm>
            <a:off x="431800"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4" name="Inhaltsplatzhalter 13">
            <a:extLst>
              <a:ext uri="{FF2B5EF4-FFF2-40B4-BE49-F238E27FC236}">
                <a16:creationId xmlns:a16="http://schemas.microsoft.com/office/drawing/2014/main" id="{6394FCA7-D333-9EFB-ADC4-945C9D1D5DE0}"/>
              </a:ext>
            </a:extLst>
          </p:cNvPr>
          <p:cNvSpPr>
            <a:spLocks noGrp="1"/>
          </p:cNvSpPr>
          <p:nvPr>
            <p:ph sz="quarter" idx="17" hasCustomPrompt="1"/>
          </p:nvPr>
        </p:nvSpPr>
        <p:spPr>
          <a:xfrm>
            <a:off x="3240088"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362C1A1F-1681-3FA1-615A-CDE9BD250F7B}"/>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3607556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nhalt mit Kurztext und großem Bild">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7C957551-9E3F-2A55-0386-9B0A3B10C406}"/>
              </a:ext>
            </a:extLst>
          </p:cNvPr>
          <p:cNvSpPr>
            <a:spLocks noGrp="1"/>
          </p:cNvSpPr>
          <p:nvPr>
            <p:ph type="pic" sz="quarter" idx="15"/>
          </p:nvPr>
        </p:nvSpPr>
        <p:spPr>
          <a:xfrm>
            <a:off x="3240089" y="0"/>
            <a:ext cx="5903912" cy="4659313"/>
          </a:xfrm>
          <a:noFill/>
        </p:spPr>
        <p:txBody>
          <a:bodyPr wrap="none" bIns="720000" anchor="ctr" anchorCtr="1">
            <a:normAutofit/>
          </a:bodyPr>
          <a:lstStyle>
            <a:lvl1pPr marL="0" indent="0">
              <a:buNone/>
              <a:defRPr sz="1200" baseline="0"/>
            </a:lvl1pPr>
          </a:lstStyle>
          <a:p>
            <a:r>
              <a:rPr lang="de-DE"/>
              <a:t>Bild durch Klicken auf Symbol hinzufügen</a:t>
            </a:r>
            <a:endParaRPr lang="de-DE" dirty="0"/>
          </a:p>
        </p:txBody>
      </p:sp>
      <p:sp>
        <p:nvSpPr>
          <p:cNvPr id="2" name="Title 1"/>
          <p:cNvSpPr>
            <a:spLocks noGrp="1"/>
          </p:cNvSpPr>
          <p:nvPr>
            <p:ph type="title" hasCustomPrompt="1"/>
          </p:nvPr>
        </p:nvSpPr>
        <p:spPr>
          <a:xfrm>
            <a:off x="431801" y="411163"/>
            <a:ext cx="2663826" cy="738664"/>
          </a:xfrm>
        </p:spPr>
        <p:txBody>
          <a:bodyPr/>
          <a:lstStyle>
            <a:lvl1pPr>
              <a:defRPr>
                <a:latin typeface="Arial" panose="020B0604020202020204" pitchFamily="34" charset="0"/>
                <a:cs typeface="Arial" panose="020B0604020202020204" pitchFamily="34" charset="0"/>
              </a:defRPr>
            </a:lvl1pPr>
          </a:lstStyle>
          <a:p>
            <a:r>
              <a:rPr lang="de-DE" dirty="0"/>
              <a:t>Hier steht eine Überschrift</a:t>
            </a:r>
            <a:endParaRPr lang="en-US" dirty="0"/>
          </a:p>
        </p:txBody>
      </p:sp>
      <p:sp>
        <p:nvSpPr>
          <p:cNvPr id="4" name="Date Placeholder 3"/>
          <p:cNvSpPr>
            <a:spLocks noGrp="1"/>
          </p:cNvSpPr>
          <p:nvPr>
            <p:ph type="dt" sz="half" idx="10"/>
          </p:nvPr>
        </p:nvSpPr>
        <p:spPr/>
        <p:txBody>
          <a:bodyPr/>
          <a:lstStyle/>
          <a:p>
            <a:fld id="{EF194C4E-DCB5-D741-925A-E383912FE6C8}" type="datetime1">
              <a:rPr lang="de-DE" smtClean="0"/>
              <a:t>05.03.2026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a:p>
        </p:txBody>
      </p:sp>
      <p:sp>
        <p:nvSpPr>
          <p:cNvPr id="8" name="Inhaltsplatzhalter 7">
            <a:extLst>
              <a:ext uri="{FF2B5EF4-FFF2-40B4-BE49-F238E27FC236}">
                <a16:creationId xmlns:a16="http://schemas.microsoft.com/office/drawing/2014/main" id="{D4C87075-FF47-81C9-0D4F-205B4200FF36}"/>
              </a:ext>
            </a:extLst>
          </p:cNvPr>
          <p:cNvSpPr>
            <a:spLocks noGrp="1"/>
          </p:cNvSpPr>
          <p:nvPr>
            <p:ph sz="quarter" idx="16" hasCustomPrompt="1"/>
          </p:nvPr>
        </p:nvSpPr>
        <p:spPr>
          <a:xfrm>
            <a:off x="431800" y="1347788"/>
            <a:ext cx="2663825" cy="3311525"/>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4A4C77C6-879B-513A-9937-8CB90BD58A33}"/>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191560745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Inhalt dreispaltig mit blauer Infobox links">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28E96EA-37F3-6872-8980-2F1BCAF1C9D0}"/>
              </a:ext>
            </a:extLst>
          </p:cNvPr>
          <p:cNvSpPr/>
          <p:nvPr userDrawn="1"/>
        </p:nvSpPr>
        <p:spPr>
          <a:xfrm>
            <a:off x="0" y="951430"/>
            <a:ext cx="3095625" cy="3707883"/>
          </a:xfrm>
          <a:prstGeom prst="rect">
            <a:avLst/>
          </a:prstGeom>
          <a:solidFill>
            <a:srgbClr val="00499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solidFill>
                <a:srgbClr val="004A93"/>
              </a:solidFill>
            </a:endParaRPr>
          </a:p>
        </p:txBody>
      </p:sp>
      <p:sp>
        <p:nvSpPr>
          <p:cNvPr id="8" name="Inhaltsplatzhalter 7">
            <a:extLst>
              <a:ext uri="{FF2B5EF4-FFF2-40B4-BE49-F238E27FC236}">
                <a16:creationId xmlns:a16="http://schemas.microsoft.com/office/drawing/2014/main" id="{C3276C40-6DAF-364E-F5CC-E6FF6AB43190}"/>
              </a:ext>
            </a:extLst>
          </p:cNvPr>
          <p:cNvSpPr>
            <a:spLocks noGrp="1"/>
          </p:cNvSpPr>
          <p:nvPr>
            <p:ph sz="quarter" idx="16" hasCustomPrompt="1"/>
          </p:nvPr>
        </p:nvSpPr>
        <p:spPr>
          <a:xfrm>
            <a:off x="441325" y="1058863"/>
            <a:ext cx="2543175" cy="3413125"/>
          </a:xfrm>
        </p:spPr>
        <p:txBody>
          <a:bodyPr/>
          <a:lstStyle>
            <a:lvl1pPr>
              <a:defRPr baseline="0">
                <a:solidFill>
                  <a:schemeClr val="bg1"/>
                </a:solidFill>
                <a:latin typeface="Arial" panose="020B0604020202020204" pitchFamily="34" charset="0"/>
                <a:cs typeface="Arial" panose="020B0604020202020204" pitchFamily="34" charset="0"/>
              </a:defRPr>
            </a:lvl1pPr>
            <a:lvl2pPr>
              <a:defRPr baseline="0">
                <a:solidFill>
                  <a:schemeClr val="bg1"/>
                </a:solidFill>
                <a:latin typeface="Arial" panose="020B0604020202020204" pitchFamily="34" charset="0"/>
                <a:cs typeface="Arial" panose="020B0604020202020204" pitchFamily="34" charset="0"/>
              </a:defRPr>
            </a:lvl2pPr>
            <a:lvl3pPr>
              <a:defRPr baseline="0">
                <a:solidFill>
                  <a:schemeClr val="bg1"/>
                </a:solidFill>
                <a:latin typeface="Arial" panose="020B0604020202020204" pitchFamily="34" charset="0"/>
                <a:cs typeface="Arial" panose="020B0604020202020204" pitchFamily="34" charset="0"/>
              </a:defRPr>
            </a:lvl3pPr>
            <a:lvl4pPr>
              <a:defRPr baseline="0">
                <a:solidFill>
                  <a:schemeClr val="bg1"/>
                </a:solidFill>
                <a:latin typeface="Arial" panose="020B0604020202020204" pitchFamily="34" charset="0"/>
                <a:cs typeface="Arial" panose="020B0604020202020204" pitchFamily="34" charset="0"/>
              </a:defRPr>
            </a:lvl4pPr>
            <a:lvl5pPr>
              <a:defRPr baseline="0">
                <a:solidFill>
                  <a:schemeClr val="bg1"/>
                </a:solidFill>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Weiß.</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2" name="Title 1"/>
          <p:cNvSpPr>
            <a:spLocks noGrp="1"/>
          </p:cNvSpPr>
          <p:nvPr>
            <p:ph type="title" hasCustomPrompt="1"/>
          </p:nvPr>
        </p:nvSpPr>
        <p:spPr>
          <a:xfrm>
            <a:off x="431800" y="411163"/>
            <a:ext cx="8280400"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p>
            <a:fld id="{88CD94AA-0ED2-5946-8B72-085E7B756119}" type="datetime1">
              <a:rPr lang="de-DE" smtClean="0"/>
              <a:t>05.03.2026</a:t>
            </a:fld>
            <a:endParaRPr lang="de-DE" dirty="0"/>
          </a:p>
        </p:txBody>
      </p:sp>
      <p:sp>
        <p:nvSpPr>
          <p:cNvPr id="5" name="Footer Placeholder 4"/>
          <p:cNvSpPr>
            <a:spLocks noGrp="1"/>
          </p:cNvSpPr>
          <p:nvPr>
            <p:ph type="ftr" sz="quarter" idx="11"/>
          </p:nvPr>
        </p:nvSpPr>
        <p:spPr/>
        <p:txBody>
          <a:bodyPr/>
          <a:lstStyle/>
          <a:p>
            <a:endParaRPr lang="de-DE" dirty="0"/>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dirty="0"/>
          </a:p>
        </p:txBody>
      </p:sp>
      <p:sp>
        <p:nvSpPr>
          <p:cNvPr id="13" name="Inhaltsplatzhalter 12">
            <a:extLst>
              <a:ext uri="{FF2B5EF4-FFF2-40B4-BE49-F238E27FC236}">
                <a16:creationId xmlns:a16="http://schemas.microsoft.com/office/drawing/2014/main" id="{8C9B56A2-F4C9-A2E8-6003-A730A2A77930}"/>
              </a:ext>
            </a:extLst>
          </p:cNvPr>
          <p:cNvSpPr>
            <a:spLocks noGrp="1"/>
          </p:cNvSpPr>
          <p:nvPr>
            <p:ph sz="quarter" idx="14" hasCustomPrompt="1"/>
          </p:nvPr>
        </p:nvSpPr>
        <p:spPr>
          <a:xfrm>
            <a:off x="3240088"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5" name="Inhaltsplatzhalter 14">
            <a:extLst>
              <a:ext uri="{FF2B5EF4-FFF2-40B4-BE49-F238E27FC236}">
                <a16:creationId xmlns:a16="http://schemas.microsoft.com/office/drawing/2014/main" id="{9EED7791-AF12-9817-2577-2BDC7C53EB8D}"/>
              </a:ext>
            </a:extLst>
          </p:cNvPr>
          <p:cNvSpPr>
            <a:spLocks noGrp="1"/>
          </p:cNvSpPr>
          <p:nvPr>
            <p:ph sz="quarter" idx="15" hasCustomPrompt="1"/>
          </p:nvPr>
        </p:nvSpPr>
        <p:spPr>
          <a:xfrm>
            <a:off x="6048375"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A44C1ACB-B725-921D-EDBA-12EA0A57A1F2}"/>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85594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nhalt dreispaltig mit blauer Infobox rechts">
    <p:spTree>
      <p:nvGrpSpPr>
        <p:cNvPr id="1" name=""/>
        <p:cNvGrpSpPr/>
        <p:nvPr/>
      </p:nvGrpSpPr>
      <p:grpSpPr>
        <a:xfrm>
          <a:off x="0" y="0"/>
          <a:ext cx="0" cy="0"/>
          <a:chOff x="0" y="0"/>
          <a:chExt cx="0" cy="0"/>
        </a:xfrm>
      </p:grpSpPr>
      <p:sp>
        <p:nvSpPr>
          <p:cNvPr id="14" name="Rechteck 13">
            <a:extLst>
              <a:ext uri="{FF2B5EF4-FFF2-40B4-BE49-F238E27FC236}">
                <a16:creationId xmlns:a16="http://schemas.microsoft.com/office/drawing/2014/main" id="{C6CD7A35-C1CB-A9CA-47A9-D78D5367F971}"/>
              </a:ext>
            </a:extLst>
          </p:cNvPr>
          <p:cNvSpPr/>
          <p:nvPr userDrawn="1"/>
        </p:nvSpPr>
        <p:spPr>
          <a:xfrm>
            <a:off x="6048374" y="951429"/>
            <a:ext cx="3095625" cy="3707883"/>
          </a:xfrm>
          <a:prstGeom prst="rect">
            <a:avLst/>
          </a:prstGeom>
          <a:solidFill>
            <a:srgbClr val="00499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solidFill>
                <a:srgbClr val="004A93"/>
              </a:solidFill>
            </a:endParaRPr>
          </a:p>
        </p:txBody>
      </p:sp>
      <p:sp>
        <p:nvSpPr>
          <p:cNvPr id="8" name="Inhaltsplatzhalter 7">
            <a:extLst>
              <a:ext uri="{FF2B5EF4-FFF2-40B4-BE49-F238E27FC236}">
                <a16:creationId xmlns:a16="http://schemas.microsoft.com/office/drawing/2014/main" id="{8D989EC5-44FA-F584-0B68-80F1DBA76E98}"/>
              </a:ext>
            </a:extLst>
          </p:cNvPr>
          <p:cNvSpPr>
            <a:spLocks noGrp="1"/>
          </p:cNvSpPr>
          <p:nvPr>
            <p:ph sz="quarter" idx="18" hasCustomPrompt="1"/>
          </p:nvPr>
        </p:nvSpPr>
        <p:spPr>
          <a:xfrm>
            <a:off x="6153840" y="1058863"/>
            <a:ext cx="2558360" cy="3409950"/>
          </a:xfrm>
        </p:spPr>
        <p:txBody>
          <a:bodyPr/>
          <a:lstStyle>
            <a:lvl1pPr>
              <a:defRPr baseline="0">
                <a:solidFill>
                  <a:schemeClr val="bg1"/>
                </a:solidFill>
                <a:latin typeface="Arial" panose="020B0604020202020204" pitchFamily="34" charset="0"/>
                <a:cs typeface="Arial" panose="020B0604020202020204" pitchFamily="34" charset="0"/>
              </a:defRPr>
            </a:lvl1pPr>
            <a:lvl2pPr>
              <a:defRPr baseline="0">
                <a:solidFill>
                  <a:schemeClr val="bg1"/>
                </a:solidFill>
                <a:latin typeface="Arial" panose="020B0604020202020204" pitchFamily="34" charset="0"/>
                <a:cs typeface="Arial" panose="020B0604020202020204" pitchFamily="34" charset="0"/>
              </a:defRPr>
            </a:lvl2pPr>
            <a:lvl3pPr>
              <a:defRPr baseline="0">
                <a:solidFill>
                  <a:schemeClr val="bg1"/>
                </a:solidFill>
                <a:latin typeface="Arial" panose="020B0604020202020204" pitchFamily="34" charset="0"/>
                <a:cs typeface="Arial" panose="020B0604020202020204" pitchFamily="34" charset="0"/>
              </a:defRPr>
            </a:lvl3pPr>
            <a:lvl4pPr>
              <a:defRPr baseline="0">
                <a:solidFill>
                  <a:schemeClr val="bg1"/>
                </a:solidFill>
                <a:latin typeface="Arial" panose="020B0604020202020204" pitchFamily="34" charset="0"/>
                <a:cs typeface="Arial" panose="020B0604020202020204" pitchFamily="34" charset="0"/>
              </a:defRPr>
            </a:lvl4pPr>
            <a:lvl5pPr>
              <a:defRPr baseline="0">
                <a:solidFill>
                  <a:schemeClr val="bg1"/>
                </a:solidFill>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Weiß.</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2" name="Title 1"/>
          <p:cNvSpPr>
            <a:spLocks noGrp="1"/>
          </p:cNvSpPr>
          <p:nvPr>
            <p:ph type="title" hasCustomPrompt="1"/>
          </p:nvPr>
        </p:nvSpPr>
        <p:spPr>
          <a:xfrm>
            <a:off x="431800" y="411163"/>
            <a:ext cx="8280400"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p>
            <a:fld id="{B57A5AE1-F50E-D74C-BA07-BC224A369D15}" type="datetime1">
              <a:rPr lang="de-DE" smtClean="0"/>
              <a:t>05.03.2026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a:p>
        </p:txBody>
      </p:sp>
      <p:sp>
        <p:nvSpPr>
          <p:cNvPr id="11" name="Inhaltsplatzhalter 10">
            <a:extLst>
              <a:ext uri="{FF2B5EF4-FFF2-40B4-BE49-F238E27FC236}">
                <a16:creationId xmlns:a16="http://schemas.microsoft.com/office/drawing/2014/main" id="{E65254A7-A8C5-5B3D-32B2-47D239771D51}"/>
              </a:ext>
            </a:extLst>
          </p:cNvPr>
          <p:cNvSpPr>
            <a:spLocks noGrp="1"/>
          </p:cNvSpPr>
          <p:nvPr>
            <p:ph sz="quarter" idx="16" hasCustomPrompt="1"/>
          </p:nvPr>
        </p:nvSpPr>
        <p:spPr>
          <a:xfrm>
            <a:off x="431800"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5" name="Inhaltsplatzhalter 14">
            <a:extLst>
              <a:ext uri="{FF2B5EF4-FFF2-40B4-BE49-F238E27FC236}">
                <a16:creationId xmlns:a16="http://schemas.microsoft.com/office/drawing/2014/main" id="{48962EA7-92BB-96C2-2C4E-3C0A92EE88E8}"/>
              </a:ext>
            </a:extLst>
          </p:cNvPr>
          <p:cNvSpPr>
            <a:spLocks noGrp="1"/>
          </p:cNvSpPr>
          <p:nvPr>
            <p:ph sz="quarter" idx="17" hasCustomPrompt="1"/>
          </p:nvPr>
        </p:nvSpPr>
        <p:spPr>
          <a:xfrm>
            <a:off x="3240088"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BD873031-E3D7-FD4A-DF2F-05A29C013E94}"/>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1997822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nhalt dreispaltig mit roter Infobox links">
    <p:spTree>
      <p:nvGrpSpPr>
        <p:cNvPr id="1" name=""/>
        <p:cNvGrpSpPr/>
        <p:nvPr/>
      </p:nvGrpSpPr>
      <p:grpSpPr>
        <a:xfrm>
          <a:off x="0" y="0"/>
          <a:ext cx="0" cy="0"/>
          <a:chOff x="0" y="0"/>
          <a:chExt cx="0" cy="0"/>
        </a:xfrm>
      </p:grpSpPr>
      <p:sp>
        <p:nvSpPr>
          <p:cNvPr id="11" name="Rechteck 10">
            <a:extLst>
              <a:ext uri="{FF2B5EF4-FFF2-40B4-BE49-F238E27FC236}">
                <a16:creationId xmlns:a16="http://schemas.microsoft.com/office/drawing/2014/main" id="{F28E96EA-37F3-6872-8980-2F1BCAF1C9D0}"/>
              </a:ext>
            </a:extLst>
          </p:cNvPr>
          <p:cNvSpPr/>
          <p:nvPr userDrawn="1"/>
        </p:nvSpPr>
        <p:spPr>
          <a:xfrm>
            <a:off x="0" y="951430"/>
            <a:ext cx="3095625" cy="3707883"/>
          </a:xfrm>
          <a:prstGeom prst="rect">
            <a:avLst/>
          </a:prstGeom>
          <a:solidFill>
            <a:srgbClr val="D513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solidFill>
                <a:srgbClr val="004A93"/>
              </a:solidFill>
            </a:endParaRPr>
          </a:p>
        </p:txBody>
      </p:sp>
      <p:sp>
        <p:nvSpPr>
          <p:cNvPr id="8" name="Inhaltsplatzhalter 7">
            <a:extLst>
              <a:ext uri="{FF2B5EF4-FFF2-40B4-BE49-F238E27FC236}">
                <a16:creationId xmlns:a16="http://schemas.microsoft.com/office/drawing/2014/main" id="{C3276C40-6DAF-364E-F5CC-E6FF6AB43190}"/>
              </a:ext>
            </a:extLst>
          </p:cNvPr>
          <p:cNvSpPr>
            <a:spLocks noGrp="1"/>
          </p:cNvSpPr>
          <p:nvPr>
            <p:ph sz="quarter" idx="16" hasCustomPrompt="1"/>
          </p:nvPr>
        </p:nvSpPr>
        <p:spPr>
          <a:xfrm>
            <a:off x="441325" y="1058863"/>
            <a:ext cx="2543175" cy="3413125"/>
          </a:xfrm>
        </p:spPr>
        <p:txBody>
          <a:bodyPr/>
          <a:lstStyle>
            <a:lvl1pPr>
              <a:defRPr baseline="0">
                <a:solidFill>
                  <a:schemeClr val="bg1"/>
                </a:solidFill>
                <a:latin typeface="Arial" panose="020B0604020202020204" pitchFamily="34" charset="0"/>
                <a:cs typeface="Arial" panose="020B0604020202020204" pitchFamily="34" charset="0"/>
              </a:defRPr>
            </a:lvl1pPr>
            <a:lvl2pPr>
              <a:defRPr baseline="0">
                <a:solidFill>
                  <a:schemeClr val="bg1"/>
                </a:solidFill>
                <a:latin typeface="Arial" panose="020B0604020202020204" pitchFamily="34" charset="0"/>
                <a:cs typeface="Arial" panose="020B0604020202020204" pitchFamily="34" charset="0"/>
              </a:defRPr>
            </a:lvl2pPr>
            <a:lvl3pPr>
              <a:defRPr baseline="0">
                <a:solidFill>
                  <a:schemeClr val="bg1"/>
                </a:solidFill>
                <a:latin typeface="Arial" panose="020B0604020202020204" pitchFamily="34" charset="0"/>
                <a:cs typeface="Arial" panose="020B0604020202020204" pitchFamily="34" charset="0"/>
              </a:defRPr>
            </a:lvl3pPr>
            <a:lvl4pPr>
              <a:defRPr baseline="0">
                <a:solidFill>
                  <a:schemeClr val="bg1"/>
                </a:solidFill>
                <a:latin typeface="Arial" panose="020B0604020202020204" pitchFamily="34" charset="0"/>
                <a:cs typeface="Arial" panose="020B0604020202020204" pitchFamily="34" charset="0"/>
              </a:defRPr>
            </a:lvl4pPr>
            <a:lvl5pPr>
              <a:defRPr baseline="0">
                <a:solidFill>
                  <a:schemeClr val="bg1"/>
                </a:solidFill>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Weiß.</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2" name="Title 1"/>
          <p:cNvSpPr>
            <a:spLocks noGrp="1"/>
          </p:cNvSpPr>
          <p:nvPr>
            <p:ph type="title" hasCustomPrompt="1"/>
          </p:nvPr>
        </p:nvSpPr>
        <p:spPr>
          <a:xfrm>
            <a:off x="431800" y="411163"/>
            <a:ext cx="8280400" cy="369332"/>
          </a:xfrm>
        </p:spPr>
        <p:txBody>
          <a:bodyPr/>
          <a:lstStyle>
            <a:lvl1pPr>
              <a:defRPr>
                <a:solidFill>
                  <a:srgbClr val="D51317"/>
                </a:solidFill>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p>
            <a:fld id="{88CD94AA-0ED2-5946-8B72-085E7B756119}" type="datetime1">
              <a:rPr lang="de-DE" smtClean="0"/>
              <a:t>05.03.2026</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a:p>
        </p:txBody>
      </p:sp>
      <p:sp>
        <p:nvSpPr>
          <p:cNvPr id="13" name="Inhaltsplatzhalter 12">
            <a:extLst>
              <a:ext uri="{FF2B5EF4-FFF2-40B4-BE49-F238E27FC236}">
                <a16:creationId xmlns:a16="http://schemas.microsoft.com/office/drawing/2014/main" id="{8C9B56A2-F4C9-A2E8-6003-A730A2A77930}"/>
              </a:ext>
            </a:extLst>
          </p:cNvPr>
          <p:cNvSpPr>
            <a:spLocks noGrp="1"/>
          </p:cNvSpPr>
          <p:nvPr>
            <p:ph sz="quarter" idx="14" hasCustomPrompt="1"/>
          </p:nvPr>
        </p:nvSpPr>
        <p:spPr>
          <a:xfrm>
            <a:off x="3240088"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5" name="Inhaltsplatzhalter 14">
            <a:extLst>
              <a:ext uri="{FF2B5EF4-FFF2-40B4-BE49-F238E27FC236}">
                <a16:creationId xmlns:a16="http://schemas.microsoft.com/office/drawing/2014/main" id="{9EED7791-AF12-9817-2577-2BDC7C53EB8D}"/>
              </a:ext>
            </a:extLst>
          </p:cNvPr>
          <p:cNvSpPr>
            <a:spLocks noGrp="1"/>
          </p:cNvSpPr>
          <p:nvPr>
            <p:ph sz="quarter" idx="15" hasCustomPrompt="1"/>
          </p:nvPr>
        </p:nvSpPr>
        <p:spPr>
          <a:xfrm>
            <a:off x="6048375"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A44C1ACB-B725-921D-EDBA-12EA0A57A1F2}"/>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1596122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Inhalt dreispaltig mit roter Infobox rechts">
    <p:spTree>
      <p:nvGrpSpPr>
        <p:cNvPr id="1" name=""/>
        <p:cNvGrpSpPr/>
        <p:nvPr/>
      </p:nvGrpSpPr>
      <p:grpSpPr>
        <a:xfrm>
          <a:off x="0" y="0"/>
          <a:ext cx="0" cy="0"/>
          <a:chOff x="0" y="0"/>
          <a:chExt cx="0" cy="0"/>
        </a:xfrm>
      </p:grpSpPr>
      <p:sp>
        <p:nvSpPr>
          <p:cNvPr id="14" name="Rechteck 13">
            <a:extLst>
              <a:ext uri="{FF2B5EF4-FFF2-40B4-BE49-F238E27FC236}">
                <a16:creationId xmlns:a16="http://schemas.microsoft.com/office/drawing/2014/main" id="{C6CD7A35-C1CB-A9CA-47A9-D78D5367F971}"/>
              </a:ext>
            </a:extLst>
          </p:cNvPr>
          <p:cNvSpPr/>
          <p:nvPr userDrawn="1"/>
        </p:nvSpPr>
        <p:spPr>
          <a:xfrm>
            <a:off x="6048374" y="951429"/>
            <a:ext cx="3095625" cy="3707883"/>
          </a:xfrm>
          <a:prstGeom prst="rect">
            <a:avLst/>
          </a:prstGeom>
          <a:solidFill>
            <a:srgbClr val="D513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solidFill>
                <a:srgbClr val="004A93"/>
              </a:solidFill>
            </a:endParaRPr>
          </a:p>
        </p:txBody>
      </p:sp>
      <p:sp>
        <p:nvSpPr>
          <p:cNvPr id="8" name="Inhaltsplatzhalter 7">
            <a:extLst>
              <a:ext uri="{FF2B5EF4-FFF2-40B4-BE49-F238E27FC236}">
                <a16:creationId xmlns:a16="http://schemas.microsoft.com/office/drawing/2014/main" id="{8D989EC5-44FA-F584-0B68-80F1DBA76E98}"/>
              </a:ext>
            </a:extLst>
          </p:cNvPr>
          <p:cNvSpPr>
            <a:spLocks noGrp="1"/>
          </p:cNvSpPr>
          <p:nvPr>
            <p:ph sz="quarter" idx="18" hasCustomPrompt="1"/>
          </p:nvPr>
        </p:nvSpPr>
        <p:spPr>
          <a:xfrm>
            <a:off x="6153840" y="1058863"/>
            <a:ext cx="2558360" cy="3409950"/>
          </a:xfrm>
        </p:spPr>
        <p:txBody>
          <a:bodyPr/>
          <a:lstStyle>
            <a:lvl1pPr>
              <a:defRPr baseline="0">
                <a:solidFill>
                  <a:schemeClr val="bg1"/>
                </a:solidFill>
                <a:latin typeface="Arial" panose="020B0604020202020204" pitchFamily="34" charset="0"/>
                <a:cs typeface="Arial" panose="020B0604020202020204" pitchFamily="34" charset="0"/>
              </a:defRPr>
            </a:lvl1pPr>
            <a:lvl2pPr>
              <a:defRPr baseline="0">
                <a:solidFill>
                  <a:schemeClr val="bg1"/>
                </a:solidFill>
                <a:latin typeface="Arial" panose="020B0604020202020204" pitchFamily="34" charset="0"/>
                <a:cs typeface="Arial" panose="020B0604020202020204" pitchFamily="34" charset="0"/>
              </a:defRPr>
            </a:lvl2pPr>
            <a:lvl3pPr>
              <a:defRPr baseline="0">
                <a:solidFill>
                  <a:schemeClr val="bg1"/>
                </a:solidFill>
                <a:latin typeface="Arial" panose="020B0604020202020204" pitchFamily="34" charset="0"/>
                <a:cs typeface="Arial" panose="020B0604020202020204" pitchFamily="34" charset="0"/>
              </a:defRPr>
            </a:lvl3pPr>
            <a:lvl4pPr>
              <a:defRPr baseline="0">
                <a:solidFill>
                  <a:schemeClr val="bg1"/>
                </a:solidFill>
                <a:latin typeface="Arial" panose="020B0604020202020204" pitchFamily="34" charset="0"/>
                <a:cs typeface="Arial" panose="020B0604020202020204" pitchFamily="34" charset="0"/>
              </a:defRPr>
            </a:lvl4pPr>
            <a:lvl5pPr>
              <a:defRPr baseline="0">
                <a:solidFill>
                  <a:schemeClr val="bg1"/>
                </a:solidFill>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Weiß.</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2" name="Title 1"/>
          <p:cNvSpPr>
            <a:spLocks noGrp="1"/>
          </p:cNvSpPr>
          <p:nvPr>
            <p:ph type="title" hasCustomPrompt="1"/>
          </p:nvPr>
        </p:nvSpPr>
        <p:spPr>
          <a:xfrm>
            <a:off x="431800" y="411163"/>
            <a:ext cx="8280400" cy="369332"/>
          </a:xfrm>
        </p:spPr>
        <p:txBody>
          <a:bodyPr/>
          <a:lstStyle>
            <a:lvl1pPr>
              <a:defRPr>
                <a:latin typeface="Arial" panose="020B0604020202020204" pitchFamily="34" charset="0"/>
                <a:cs typeface="Arial" panose="020B0604020202020204" pitchFamily="34" charset="0"/>
              </a:defRPr>
            </a:lvl1pPr>
          </a:lstStyle>
          <a:p>
            <a:r>
              <a:rPr lang="de-DE" dirty="0"/>
              <a:t>Hier steht eine Überschrift in </a:t>
            </a:r>
            <a:r>
              <a:rPr lang="de-DE" dirty="0" err="1"/>
              <a:t>Bold</a:t>
            </a:r>
            <a:r>
              <a:rPr lang="de-DE" dirty="0"/>
              <a:t>, 24 </a:t>
            </a:r>
            <a:r>
              <a:rPr lang="de-DE" dirty="0" err="1"/>
              <a:t>pt</a:t>
            </a:r>
            <a:r>
              <a:rPr lang="de-DE" dirty="0"/>
              <a:t>, Rot</a:t>
            </a:r>
            <a:endParaRPr lang="en-US" dirty="0"/>
          </a:p>
        </p:txBody>
      </p:sp>
      <p:sp>
        <p:nvSpPr>
          <p:cNvPr id="4" name="Date Placeholder 3"/>
          <p:cNvSpPr>
            <a:spLocks noGrp="1"/>
          </p:cNvSpPr>
          <p:nvPr>
            <p:ph type="dt" sz="half" idx="10"/>
          </p:nvPr>
        </p:nvSpPr>
        <p:spPr/>
        <p:txBody>
          <a:bodyPr/>
          <a:lstStyle/>
          <a:p>
            <a:fld id="{B57A5AE1-F50E-D74C-BA07-BC224A369D15}" type="datetime1">
              <a:rPr lang="de-DE" smtClean="0"/>
              <a:t>05.03.2026</a:t>
            </a:fld>
            <a:endParaRPr lang="de-DE" dirty="0"/>
          </a:p>
        </p:txBody>
      </p:sp>
      <p:sp>
        <p:nvSpPr>
          <p:cNvPr id="5" name="Footer Placeholder 4"/>
          <p:cNvSpPr>
            <a:spLocks noGrp="1"/>
          </p:cNvSpPr>
          <p:nvPr>
            <p:ph type="ftr" sz="quarter" idx="11"/>
          </p:nvPr>
        </p:nvSpPr>
        <p:spPr/>
        <p:txBody>
          <a:bodyPr/>
          <a:lstStyle/>
          <a:p>
            <a:endParaRPr lang="de-DE" dirty="0"/>
          </a:p>
        </p:txBody>
      </p:sp>
      <p:sp>
        <p:nvSpPr>
          <p:cNvPr id="6" name="Slide Number Placeholder 5"/>
          <p:cNvSpPr>
            <a:spLocks noGrp="1"/>
          </p:cNvSpPr>
          <p:nvPr>
            <p:ph type="sldNum" sz="quarter" idx="12"/>
          </p:nvPr>
        </p:nvSpPr>
        <p:spPr/>
        <p:txBody>
          <a:bodyPr/>
          <a:lstStyle/>
          <a:p>
            <a:fld id="{8C043E37-E65C-9242-A631-D8A37265D480}" type="slidenum">
              <a:rPr lang="de-DE" smtClean="0"/>
              <a:t>‹Nr.›</a:t>
            </a:fld>
            <a:endParaRPr lang="de-DE" dirty="0"/>
          </a:p>
        </p:txBody>
      </p:sp>
      <p:sp>
        <p:nvSpPr>
          <p:cNvPr id="11" name="Inhaltsplatzhalter 10">
            <a:extLst>
              <a:ext uri="{FF2B5EF4-FFF2-40B4-BE49-F238E27FC236}">
                <a16:creationId xmlns:a16="http://schemas.microsoft.com/office/drawing/2014/main" id="{E65254A7-A8C5-5B3D-32B2-47D239771D51}"/>
              </a:ext>
            </a:extLst>
          </p:cNvPr>
          <p:cNvSpPr>
            <a:spLocks noGrp="1"/>
          </p:cNvSpPr>
          <p:nvPr>
            <p:ph sz="quarter" idx="16" hasCustomPrompt="1"/>
          </p:nvPr>
        </p:nvSpPr>
        <p:spPr>
          <a:xfrm>
            <a:off x="431800"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sp>
        <p:nvSpPr>
          <p:cNvPr id="15" name="Inhaltsplatzhalter 14">
            <a:extLst>
              <a:ext uri="{FF2B5EF4-FFF2-40B4-BE49-F238E27FC236}">
                <a16:creationId xmlns:a16="http://schemas.microsoft.com/office/drawing/2014/main" id="{48962EA7-92BB-96C2-2C4E-3C0A92EE88E8}"/>
              </a:ext>
            </a:extLst>
          </p:cNvPr>
          <p:cNvSpPr>
            <a:spLocks noGrp="1"/>
          </p:cNvSpPr>
          <p:nvPr>
            <p:ph sz="quarter" idx="17" hasCustomPrompt="1"/>
          </p:nvPr>
        </p:nvSpPr>
        <p:spPr>
          <a:xfrm>
            <a:off x="3240088" y="1058863"/>
            <a:ext cx="2663825" cy="3600450"/>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de-DE" dirty="0"/>
              <a:t>Hier steht ein Text in Regular, 18 </a:t>
            </a:r>
            <a:r>
              <a:rPr lang="de-DE" dirty="0" err="1"/>
              <a:t>pt</a:t>
            </a:r>
            <a:r>
              <a:rPr lang="de-DE" dirty="0"/>
              <a:t>, Schwarz.</a:t>
            </a:r>
          </a:p>
          <a:p>
            <a:pPr lvl="1"/>
            <a:r>
              <a:rPr lang="de-DE" dirty="0"/>
              <a:t>Zweite Ebene</a:t>
            </a:r>
          </a:p>
          <a:p>
            <a:pPr lvl="2"/>
            <a:r>
              <a:rPr lang="de-DE" dirty="0"/>
              <a:t>Dritte Ebene</a:t>
            </a:r>
          </a:p>
          <a:p>
            <a:pPr lvl="3"/>
            <a:r>
              <a:rPr lang="de-DE" dirty="0"/>
              <a:t>Vierte Ebene</a:t>
            </a:r>
          </a:p>
          <a:p>
            <a:pPr lvl="4"/>
            <a:r>
              <a:rPr lang="de-DE" dirty="0"/>
              <a:t>Fünfte Ebene</a:t>
            </a:r>
          </a:p>
        </p:txBody>
      </p:sp>
      <p:pic>
        <p:nvPicPr>
          <p:cNvPr id="3" name="Grafik 2">
            <a:extLst>
              <a:ext uri="{FF2B5EF4-FFF2-40B4-BE49-F238E27FC236}">
                <a16:creationId xmlns:a16="http://schemas.microsoft.com/office/drawing/2014/main" id="{BD873031-E3D7-FD4A-DF2F-05A29C013E94}"/>
              </a:ext>
            </a:extLst>
          </p:cNvPr>
          <p:cNvPicPr>
            <a:picLocks noChangeAspect="1"/>
          </p:cNvPicPr>
          <p:nvPr userDrawn="1"/>
        </p:nvPicPr>
        <p:blipFill>
          <a:blip r:embed="rId2"/>
          <a:srcRect/>
          <a:stretch/>
        </p:blipFill>
        <p:spPr>
          <a:xfrm>
            <a:off x="431800" y="4813199"/>
            <a:ext cx="1128549" cy="180000"/>
          </a:xfrm>
          <a:prstGeom prst="rect">
            <a:avLst/>
          </a:prstGeom>
        </p:spPr>
      </p:pic>
    </p:spTree>
    <p:extLst>
      <p:ext uri="{BB962C8B-B14F-4D97-AF65-F5344CB8AC3E}">
        <p14:creationId xmlns:p14="http://schemas.microsoft.com/office/powerpoint/2010/main" val="3172252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tatementfolie Weiß">
    <p:spTree>
      <p:nvGrpSpPr>
        <p:cNvPr id="1" name=""/>
        <p:cNvGrpSpPr/>
        <p:nvPr/>
      </p:nvGrpSpPr>
      <p:grpSpPr>
        <a:xfrm>
          <a:off x="0" y="0"/>
          <a:ext cx="0" cy="0"/>
          <a:chOff x="0" y="0"/>
          <a:chExt cx="0" cy="0"/>
        </a:xfrm>
      </p:grpSpPr>
      <p:sp>
        <p:nvSpPr>
          <p:cNvPr id="7" name="Textplatzhalter 6">
            <a:extLst>
              <a:ext uri="{FF2B5EF4-FFF2-40B4-BE49-F238E27FC236}">
                <a16:creationId xmlns:a16="http://schemas.microsoft.com/office/drawing/2014/main" id="{28F60DBC-AEBD-D74D-CEF2-FABF3010E4E1}"/>
              </a:ext>
            </a:extLst>
          </p:cNvPr>
          <p:cNvSpPr>
            <a:spLocks noGrp="1"/>
          </p:cNvSpPr>
          <p:nvPr>
            <p:ph type="body" sz="quarter" idx="10" hasCustomPrompt="1"/>
          </p:nvPr>
        </p:nvSpPr>
        <p:spPr>
          <a:xfrm>
            <a:off x="1510917" y="1833086"/>
            <a:ext cx="6122166" cy="738664"/>
          </a:xfrm>
        </p:spPr>
        <p:txBody>
          <a:bodyPr rIns="54000" anchor="b" anchorCtr="0">
            <a:spAutoFit/>
          </a:bodyPr>
          <a:lstStyle>
            <a:lvl1pPr marL="0" indent="0">
              <a:lnSpc>
                <a:spcPct val="100000"/>
              </a:lnSpc>
              <a:spcBef>
                <a:spcPts val="0"/>
              </a:spcBef>
              <a:buNone/>
              <a:defRPr sz="2400" baseline="0">
                <a:solidFill>
                  <a:srgbClr val="D51317"/>
                </a:solidFill>
                <a:latin typeface="Arial" panose="020B0604020202020204" pitchFamily="34" charset="0"/>
                <a:cs typeface="Arial" panose="020B0604020202020204" pitchFamily="34" charset="0"/>
              </a:defRPr>
            </a:lvl1pPr>
          </a:lstStyle>
          <a:p>
            <a:pPr lvl="0"/>
            <a:r>
              <a:rPr lang="de-DE" dirty="0"/>
              <a:t>Hier steht ein Statement in Regular,</a:t>
            </a:r>
          </a:p>
          <a:p>
            <a:pPr lvl="0"/>
            <a:r>
              <a:rPr lang="de-DE" dirty="0"/>
              <a:t>24 </a:t>
            </a:r>
            <a:r>
              <a:rPr lang="de-DE" dirty="0" err="1"/>
              <a:t>pt</a:t>
            </a:r>
            <a:r>
              <a:rPr lang="de-DE" dirty="0"/>
              <a:t>, Rot.</a:t>
            </a:r>
          </a:p>
        </p:txBody>
      </p:sp>
      <p:sp>
        <p:nvSpPr>
          <p:cNvPr id="3" name="Textplatzhalter 2">
            <a:extLst>
              <a:ext uri="{FF2B5EF4-FFF2-40B4-BE49-F238E27FC236}">
                <a16:creationId xmlns:a16="http://schemas.microsoft.com/office/drawing/2014/main" id="{196D9092-C4CA-1740-57DA-7D37D32B24AB}"/>
              </a:ext>
            </a:extLst>
          </p:cNvPr>
          <p:cNvSpPr>
            <a:spLocks noGrp="1"/>
          </p:cNvSpPr>
          <p:nvPr>
            <p:ph type="body" sz="quarter" idx="11" hasCustomPrompt="1"/>
          </p:nvPr>
        </p:nvSpPr>
        <p:spPr>
          <a:xfrm>
            <a:off x="1510917" y="2571750"/>
            <a:ext cx="4433414" cy="598260"/>
          </a:xfrm>
        </p:spPr>
        <p:txBody>
          <a:bodyPr wrap="none" tIns="360000" anchor="t" anchorCtr="0">
            <a:spAutoFit/>
          </a:bodyPr>
          <a:lstStyle>
            <a:lvl1pPr marL="0" indent="0">
              <a:buNone/>
              <a:defRPr sz="1400" b="1" i="0" baseline="0">
                <a:solidFill>
                  <a:srgbClr val="D51317"/>
                </a:solidFill>
                <a:latin typeface="Arial" panose="020B0604020202020204" pitchFamily="34" charset="0"/>
                <a:cs typeface="Arial" panose="020B0604020202020204" pitchFamily="34" charset="0"/>
              </a:defRPr>
            </a:lvl1pPr>
            <a:lvl2pPr marL="180000" indent="0">
              <a:buNone/>
              <a:defRPr/>
            </a:lvl2pPr>
          </a:lstStyle>
          <a:p>
            <a:pPr lvl="0"/>
            <a:r>
              <a:rPr lang="de-DE" dirty="0"/>
              <a:t>Hier steht ein Zitat </a:t>
            </a:r>
            <a:r>
              <a:rPr lang="de-DE" dirty="0" err="1"/>
              <a:t>Credit</a:t>
            </a:r>
            <a:r>
              <a:rPr lang="de-DE" dirty="0"/>
              <a:t>/Quelle in </a:t>
            </a:r>
            <a:r>
              <a:rPr lang="de-DE" dirty="0" err="1"/>
              <a:t>Bold</a:t>
            </a:r>
            <a:r>
              <a:rPr lang="de-DE" dirty="0"/>
              <a:t>, 14 </a:t>
            </a:r>
            <a:r>
              <a:rPr lang="de-DE" dirty="0" err="1"/>
              <a:t>pt</a:t>
            </a:r>
            <a:r>
              <a:rPr lang="de-DE" dirty="0"/>
              <a:t>, Rot.</a:t>
            </a:r>
          </a:p>
        </p:txBody>
      </p:sp>
    </p:spTree>
    <p:extLst>
      <p:ext uri="{BB962C8B-B14F-4D97-AF65-F5344CB8AC3E}">
        <p14:creationId xmlns:p14="http://schemas.microsoft.com/office/powerpoint/2010/main" val="26646261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Zitatfolie Weiß">
    <p:spTree>
      <p:nvGrpSpPr>
        <p:cNvPr id="1" name=""/>
        <p:cNvGrpSpPr/>
        <p:nvPr/>
      </p:nvGrpSpPr>
      <p:grpSpPr>
        <a:xfrm>
          <a:off x="0" y="0"/>
          <a:ext cx="0" cy="0"/>
          <a:chOff x="0" y="0"/>
          <a:chExt cx="0" cy="0"/>
        </a:xfrm>
      </p:grpSpPr>
      <p:sp>
        <p:nvSpPr>
          <p:cNvPr id="7" name="Textplatzhalter 6">
            <a:extLst>
              <a:ext uri="{FF2B5EF4-FFF2-40B4-BE49-F238E27FC236}">
                <a16:creationId xmlns:a16="http://schemas.microsoft.com/office/drawing/2014/main" id="{28F60DBC-AEBD-D74D-CEF2-FABF3010E4E1}"/>
              </a:ext>
            </a:extLst>
          </p:cNvPr>
          <p:cNvSpPr>
            <a:spLocks noGrp="1"/>
          </p:cNvSpPr>
          <p:nvPr>
            <p:ph type="body" sz="quarter" idx="10" hasCustomPrompt="1"/>
          </p:nvPr>
        </p:nvSpPr>
        <p:spPr>
          <a:xfrm>
            <a:off x="1510917" y="2202418"/>
            <a:ext cx="6122166" cy="369332"/>
          </a:xfrm>
        </p:spPr>
        <p:txBody>
          <a:bodyPr rIns="54000" anchor="b" anchorCtr="0">
            <a:spAutoFit/>
          </a:bodyPr>
          <a:lstStyle>
            <a:lvl1pPr marL="0" indent="0">
              <a:lnSpc>
                <a:spcPct val="100000"/>
              </a:lnSpc>
              <a:spcBef>
                <a:spcPts val="0"/>
              </a:spcBef>
              <a:buNone/>
              <a:defRPr sz="2400" b="0" i="1" baseline="0">
                <a:solidFill>
                  <a:srgbClr val="D51317"/>
                </a:solidFill>
                <a:latin typeface="Arial" panose="020B0604020202020204" pitchFamily="34" charset="0"/>
                <a:cs typeface="Arial" panose="020B0604020202020204" pitchFamily="34" charset="0"/>
              </a:defRPr>
            </a:lvl1pPr>
          </a:lstStyle>
          <a:p>
            <a:pPr lvl="0"/>
            <a:r>
              <a:rPr lang="de-DE" dirty="0"/>
              <a:t>Hier steht ein Zitat in Kursiv, 24 </a:t>
            </a:r>
            <a:r>
              <a:rPr lang="de-DE" dirty="0" err="1"/>
              <a:t>pt</a:t>
            </a:r>
            <a:r>
              <a:rPr lang="de-DE" dirty="0"/>
              <a:t>, Rot.</a:t>
            </a:r>
          </a:p>
        </p:txBody>
      </p:sp>
      <p:sp>
        <p:nvSpPr>
          <p:cNvPr id="3" name="Textplatzhalter 2">
            <a:extLst>
              <a:ext uri="{FF2B5EF4-FFF2-40B4-BE49-F238E27FC236}">
                <a16:creationId xmlns:a16="http://schemas.microsoft.com/office/drawing/2014/main" id="{196D9092-C4CA-1740-57DA-7D37D32B24AB}"/>
              </a:ext>
            </a:extLst>
          </p:cNvPr>
          <p:cNvSpPr>
            <a:spLocks noGrp="1"/>
          </p:cNvSpPr>
          <p:nvPr>
            <p:ph type="body" sz="quarter" idx="11" hasCustomPrompt="1"/>
          </p:nvPr>
        </p:nvSpPr>
        <p:spPr>
          <a:xfrm>
            <a:off x="1510917" y="2571750"/>
            <a:ext cx="4433414" cy="598260"/>
          </a:xfrm>
        </p:spPr>
        <p:txBody>
          <a:bodyPr wrap="none" tIns="360000" anchor="t" anchorCtr="0">
            <a:spAutoFit/>
          </a:bodyPr>
          <a:lstStyle>
            <a:lvl1pPr marL="0" indent="0">
              <a:buNone/>
              <a:defRPr sz="1400" b="1" i="0" baseline="0">
                <a:solidFill>
                  <a:srgbClr val="D51317"/>
                </a:solidFill>
                <a:latin typeface="Arial" panose="020B0604020202020204" pitchFamily="34" charset="0"/>
                <a:cs typeface="Arial" panose="020B0604020202020204" pitchFamily="34" charset="0"/>
              </a:defRPr>
            </a:lvl1pPr>
            <a:lvl2pPr marL="180000" indent="0">
              <a:buNone/>
              <a:defRPr/>
            </a:lvl2pPr>
          </a:lstStyle>
          <a:p>
            <a:pPr lvl="0"/>
            <a:r>
              <a:rPr lang="de-DE" dirty="0"/>
              <a:t>Hier steht ein Zitat </a:t>
            </a:r>
            <a:r>
              <a:rPr lang="de-DE" dirty="0" err="1"/>
              <a:t>Credit</a:t>
            </a:r>
            <a:r>
              <a:rPr lang="de-DE" dirty="0"/>
              <a:t>/Quelle in </a:t>
            </a:r>
            <a:r>
              <a:rPr lang="de-DE" dirty="0" err="1"/>
              <a:t>Bold</a:t>
            </a:r>
            <a:r>
              <a:rPr lang="de-DE" dirty="0"/>
              <a:t>, 14 </a:t>
            </a:r>
            <a:r>
              <a:rPr lang="de-DE" dirty="0" err="1"/>
              <a:t>pt</a:t>
            </a:r>
            <a:r>
              <a:rPr lang="de-DE" dirty="0"/>
              <a:t>, Rot.</a:t>
            </a:r>
          </a:p>
        </p:txBody>
      </p:sp>
    </p:spTree>
    <p:extLst>
      <p:ext uri="{BB962C8B-B14F-4D97-AF65-F5344CB8AC3E}">
        <p14:creationId xmlns:p14="http://schemas.microsoft.com/office/powerpoint/2010/main" val="36709725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halt mit Vollbild">
    <p:spTree>
      <p:nvGrpSpPr>
        <p:cNvPr id="1" name=""/>
        <p:cNvGrpSpPr/>
        <p:nvPr/>
      </p:nvGrpSpPr>
      <p:grpSpPr>
        <a:xfrm>
          <a:off x="0" y="0"/>
          <a:ext cx="0" cy="0"/>
          <a:chOff x="0" y="0"/>
          <a:chExt cx="0" cy="0"/>
        </a:xfrm>
      </p:grpSpPr>
      <p:sp>
        <p:nvSpPr>
          <p:cNvPr id="9" name="Bildplatzhalter 8">
            <a:extLst>
              <a:ext uri="{FF2B5EF4-FFF2-40B4-BE49-F238E27FC236}">
                <a16:creationId xmlns:a16="http://schemas.microsoft.com/office/drawing/2014/main" id="{4C26CCFA-95E4-1609-84AD-601F475F004D}"/>
              </a:ext>
            </a:extLst>
          </p:cNvPr>
          <p:cNvSpPr>
            <a:spLocks noGrp="1"/>
          </p:cNvSpPr>
          <p:nvPr>
            <p:ph type="pic" sz="quarter" idx="13"/>
          </p:nvPr>
        </p:nvSpPr>
        <p:spPr>
          <a:xfrm>
            <a:off x="0" y="0"/>
            <a:ext cx="9144000" cy="5143500"/>
          </a:xfrm>
        </p:spPr>
        <p:txBody>
          <a:bodyPr wrap="none" bIns="720000" anchor="ctr" anchorCtr="1">
            <a:normAutofit/>
          </a:bodyPr>
          <a:lstStyle>
            <a:lvl1pPr marL="0" indent="0">
              <a:buNone/>
              <a:defRPr sz="1200" baseline="0"/>
            </a:lvl1pPr>
          </a:lstStyle>
          <a:p>
            <a:r>
              <a:rPr lang="de-DE"/>
              <a:t>Bild durch Klicken auf Symbol hinzufügen</a:t>
            </a:r>
            <a:endParaRPr lang="de-DE" dirty="0"/>
          </a:p>
        </p:txBody>
      </p:sp>
    </p:spTree>
    <p:extLst>
      <p:ext uri="{BB962C8B-B14F-4D97-AF65-F5344CB8AC3E}">
        <p14:creationId xmlns:p14="http://schemas.microsoft.com/office/powerpoint/2010/main" val="1046913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bschlussfolie">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36BEF4E4-4C86-7A57-D63B-B56523B5B6BF}"/>
              </a:ext>
            </a:extLst>
          </p:cNvPr>
          <p:cNvPicPr>
            <a:picLocks noChangeAspect="1"/>
          </p:cNvPicPr>
          <p:nvPr userDrawn="1"/>
        </p:nvPicPr>
        <p:blipFill>
          <a:blip r:embed="rId2"/>
          <a:srcRect/>
          <a:stretch/>
        </p:blipFill>
        <p:spPr>
          <a:xfrm>
            <a:off x="431800" y="410400"/>
            <a:ext cx="2377520" cy="435600"/>
          </a:xfrm>
          <a:prstGeom prst="rect">
            <a:avLst/>
          </a:prstGeom>
        </p:spPr>
      </p:pic>
      <p:sp>
        <p:nvSpPr>
          <p:cNvPr id="5" name="Textfeld 4"/>
          <p:cNvSpPr txBox="1">
            <a:spLocks/>
          </p:cNvSpPr>
          <p:nvPr userDrawn="1"/>
        </p:nvSpPr>
        <p:spPr>
          <a:xfrm>
            <a:off x="0" y="1724400"/>
            <a:ext cx="3070800" cy="766800"/>
          </a:xfrm>
          <a:prstGeom prst="rect">
            <a:avLst/>
          </a:prstGeom>
          <a:solidFill>
            <a:srgbClr val="D51317"/>
          </a:solidFill>
        </p:spPr>
        <p:txBody>
          <a:bodyPr wrap="square" rtlCol="0" anchor="ctr">
            <a:spAutoFit/>
          </a:bodyPr>
          <a:lstStyle/>
          <a:p>
            <a:pPr algn="ctr"/>
            <a:r>
              <a:rPr lang="de-DE" sz="2400" b="1" dirty="0">
                <a:solidFill>
                  <a:schemeClr val="bg1"/>
                </a:solidFill>
                <a:latin typeface="Arial" panose="020B0604020202020204" pitchFamily="34" charset="0"/>
                <a:cs typeface="Arial" panose="020B0604020202020204" pitchFamily="34" charset="0"/>
              </a:rPr>
              <a:t>Vielen Dank</a:t>
            </a:r>
            <a:r>
              <a:rPr lang="de-DE" sz="2400" b="1" baseline="0" dirty="0">
                <a:solidFill>
                  <a:schemeClr val="bg1"/>
                </a:solidFill>
                <a:latin typeface="Arial" panose="020B0604020202020204" pitchFamily="34" charset="0"/>
                <a:cs typeface="Arial" panose="020B0604020202020204" pitchFamily="34" charset="0"/>
              </a:rPr>
              <a:t> für</a:t>
            </a:r>
            <a:endParaRPr lang="de-DE" sz="2400" b="1" dirty="0">
              <a:solidFill>
                <a:schemeClr val="bg1"/>
              </a:solidFill>
              <a:latin typeface="Arial" panose="020B0604020202020204" pitchFamily="34" charset="0"/>
              <a:cs typeface="Arial" panose="020B0604020202020204" pitchFamily="34" charset="0"/>
            </a:endParaRPr>
          </a:p>
        </p:txBody>
      </p:sp>
      <p:sp>
        <p:nvSpPr>
          <p:cNvPr id="9" name="Textfeld 8"/>
          <p:cNvSpPr txBox="1">
            <a:spLocks/>
          </p:cNvSpPr>
          <p:nvPr userDrawn="1"/>
        </p:nvSpPr>
        <p:spPr>
          <a:xfrm>
            <a:off x="0" y="2570400"/>
            <a:ext cx="3956400" cy="766800"/>
          </a:xfrm>
          <a:prstGeom prst="rect">
            <a:avLst/>
          </a:prstGeom>
          <a:solidFill>
            <a:srgbClr val="D51317"/>
          </a:solidFill>
        </p:spPr>
        <p:txBody>
          <a:bodyPr wrap="square" rtlCol="0" anchor="ctr">
            <a:spAutoFit/>
          </a:bodyPr>
          <a:lstStyle/>
          <a:p>
            <a:pPr algn="ctr"/>
            <a:r>
              <a:rPr lang="de-DE" sz="2400" b="1" dirty="0">
                <a:solidFill>
                  <a:schemeClr val="bg1"/>
                </a:solidFill>
                <a:latin typeface="Arial" panose="020B0604020202020204" pitchFamily="34" charset="0"/>
                <a:cs typeface="Arial" panose="020B0604020202020204" pitchFamily="34" charset="0"/>
              </a:rPr>
              <a:t>Ihre Aufmerksamkeit.</a:t>
            </a:r>
          </a:p>
        </p:txBody>
      </p:sp>
    </p:spTree>
    <p:extLst>
      <p:ext uri="{BB962C8B-B14F-4D97-AF65-F5344CB8AC3E}">
        <p14:creationId xmlns:p14="http://schemas.microsoft.com/office/powerpoint/2010/main" val="494937478"/>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bschlussfolie mit QR-Code">
    <p:spTree>
      <p:nvGrpSpPr>
        <p:cNvPr id="1" name=""/>
        <p:cNvGrpSpPr/>
        <p:nvPr/>
      </p:nvGrpSpPr>
      <p:grpSpPr>
        <a:xfrm>
          <a:off x="0" y="0"/>
          <a:ext cx="0" cy="0"/>
          <a:chOff x="0" y="0"/>
          <a:chExt cx="0" cy="0"/>
        </a:xfrm>
      </p:grpSpPr>
      <p:sp>
        <p:nvSpPr>
          <p:cNvPr id="5" name="Rechteck 4">
            <a:extLst>
              <a:ext uri="{FF2B5EF4-FFF2-40B4-BE49-F238E27FC236}">
                <a16:creationId xmlns:a16="http://schemas.microsoft.com/office/drawing/2014/main" id="{B8AB9D6F-B818-7ED1-AEBF-EB6A5BC8E45E}"/>
              </a:ext>
            </a:extLst>
          </p:cNvPr>
          <p:cNvSpPr/>
          <p:nvPr userDrawn="1"/>
        </p:nvSpPr>
        <p:spPr>
          <a:xfrm>
            <a:off x="431800" y="2075567"/>
            <a:ext cx="2663825" cy="2592000"/>
          </a:xfrm>
          <a:prstGeom prst="rect">
            <a:avLst/>
          </a:prstGeom>
          <a:solidFill>
            <a:srgbClr val="D513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Textfeld 5">
            <a:extLst>
              <a:ext uri="{FF2B5EF4-FFF2-40B4-BE49-F238E27FC236}">
                <a16:creationId xmlns:a16="http://schemas.microsoft.com/office/drawing/2014/main" id="{EC9B4B99-2D87-928C-CDA7-0F1837F37EE3}"/>
              </a:ext>
            </a:extLst>
          </p:cNvPr>
          <p:cNvSpPr txBox="1"/>
          <p:nvPr userDrawn="1"/>
        </p:nvSpPr>
        <p:spPr>
          <a:xfrm>
            <a:off x="685800" y="4303923"/>
            <a:ext cx="1553054" cy="215444"/>
          </a:xfrm>
          <a:prstGeom prst="rect">
            <a:avLst/>
          </a:prstGeom>
          <a:noFill/>
        </p:spPr>
        <p:txBody>
          <a:bodyPr wrap="none" lIns="0" tIns="0" rIns="0" bIns="0" rtlCol="0">
            <a:spAutoFit/>
          </a:bodyPr>
          <a:lstStyle/>
          <a:p>
            <a:r>
              <a:rPr lang="de-DE" sz="1400" b="1" u="sng" dirty="0">
                <a:solidFill>
                  <a:schemeClr val="bg1"/>
                </a:solidFill>
                <a:latin typeface="Arial" panose="020B0604020202020204" pitchFamily="34" charset="0"/>
                <a:cs typeface="Arial" panose="020B0604020202020204" pitchFamily="34" charset="0"/>
              </a:rPr>
              <a:t>www.hfuk-nord.de</a:t>
            </a:r>
          </a:p>
        </p:txBody>
      </p:sp>
      <p:sp>
        <p:nvSpPr>
          <p:cNvPr id="7" name="Rechteck 6">
            <a:extLst>
              <a:ext uri="{FF2B5EF4-FFF2-40B4-BE49-F238E27FC236}">
                <a16:creationId xmlns:a16="http://schemas.microsoft.com/office/drawing/2014/main" id="{94FF0982-EA42-4D36-3199-CBB8113977D7}"/>
              </a:ext>
            </a:extLst>
          </p:cNvPr>
          <p:cNvSpPr/>
          <p:nvPr userDrawn="1"/>
        </p:nvSpPr>
        <p:spPr>
          <a:xfrm>
            <a:off x="685800" y="3271112"/>
            <a:ext cx="900000" cy="900000"/>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sz="1400" dirty="0">
                <a:solidFill>
                  <a:schemeClr val="bg2"/>
                </a:solidFill>
                <a:latin typeface="Source Sans 3" panose="020B0303030403020204" pitchFamily="34" charset="0"/>
              </a:rPr>
              <a:t>QR-Code</a:t>
            </a:r>
          </a:p>
          <a:p>
            <a:pPr algn="ctr"/>
            <a:r>
              <a:rPr lang="de-DE" sz="1400" dirty="0">
                <a:solidFill>
                  <a:schemeClr val="bg2"/>
                </a:solidFill>
                <a:latin typeface="Source Sans 3" panose="020B0303030403020204" pitchFamily="34" charset="0"/>
              </a:rPr>
              <a:t>einfügen</a:t>
            </a:r>
          </a:p>
        </p:txBody>
      </p:sp>
      <p:sp>
        <p:nvSpPr>
          <p:cNvPr id="8" name="Textfeld 7">
            <a:extLst>
              <a:ext uri="{FF2B5EF4-FFF2-40B4-BE49-F238E27FC236}">
                <a16:creationId xmlns:a16="http://schemas.microsoft.com/office/drawing/2014/main" id="{2895CEB4-5C3B-A5FB-842C-DD3093BE89D9}"/>
              </a:ext>
            </a:extLst>
          </p:cNvPr>
          <p:cNvSpPr txBox="1"/>
          <p:nvPr userDrawn="1"/>
        </p:nvSpPr>
        <p:spPr>
          <a:xfrm>
            <a:off x="676162" y="2257331"/>
            <a:ext cx="1819275" cy="784830"/>
          </a:xfrm>
          <a:prstGeom prst="rect">
            <a:avLst/>
          </a:prstGeom>
          <a:noFill/>
        </p:spPr>
        <p:txBody>
          <a:bodyPr wrap="none" lIns="0" tIns="0" rIns="0" bIns="0" rtlCol="0">
            <a:noAutofit/>
          </a:bodyPr>
          <a:lstStyle/>
          <a:p>
            <a:r>
              <a:rPr lang="de-DE" sz="1400" dirty="0">
                <a:solidFill>
                  <a:schemeClr val="bg1"/>
                </a:solidFill>
                <a:latin typeface="Arial" panose="020B0604020202020204" pitchFamily="34" charset="0"/>
                <a:cs typeface="Arial" panose="020B0604020202020204" pitchFamily="34" charset="0"/>
              </a:rPr>
              <a:t>Bertha-von-Suttner-Straße 5</a:t>
            </a:r>
          </a:p>
          <a:p>
            <a:r>
              <a:rPr lang="de-DE" sz="1400" dirty="0">
                <a:solidFill>
                  <a:schemeClr val="bg1"/>
                </a:solidFill>
                <a:latin typeface="Arial" panose="020B0604020202020204" pitchFamily="34" charset="0"/>
                <a:cs typeface="Arial" panose="020B0604020202020204" pitchFamily="34" charset="0"/>
              </a:rPr>
              <a:t>19061 Schwerin</a:t>
            </a:r>
          </a:p>
          <a:p>
            <a:r>
              <a:rPr lang="de-DE" sz="1400" dirty="0">
                <a:solidFill>
                  <a:schemeClr val="bg1"/>
                </a:solidFill>
                <a:latin typeface="Arial" panose="020B0604020202020204" pitchFamily="34" charset="0"/>
                <a:cs typeface="Arial" panose="020B0604020202020204" pitchFamily="34" charset="0"/>
              </a:rPr>
              <a:t>Telefon: (0431) 990748-0</a:t>
            </a:r>
          </a:p>
          <a:p>
            <a:r>
              <a:rPr lang="de-DE" sz="1400" b="1" u="sng" dirty="0">
                <a:solidFill>
                  <a:schemeClr val="bg1"/>
                </a:solidFill>
                <a:latin typeface="Arial" panose="020B0604020202020204" pitchFamily="34" charset="0"/>
                <a:cs typeface="Arial" panose="020B0604020202020204" pitchFamily="34" charset="0"/>
              </a:rPr>
              <a:t>info@hfuk-nord.de</a:t>
            </a:r>
          </a:p>
        </p:txBody>
      </p:sp>
      <p:pic>
        <p:nvPicPr>
          <p:cNvPr id="10" name="Grafik 9">
            <a:extLst>
              <a:ext uri="{FF2B5EF4-FFF2-40B4-BE49-F238E27FC236}">
                <a16:creationId xmlns:a16="http://schemas.microsoft.com/office/drawing/2014/main" id="{46BE19AE-43E2-B998-910F-9D9C04126876}"/>
              </a:ext>
            </a:extLst>
          </p:cNvPr>
          <p:cNvPicPr>
            <a:picLocks noChangeAspect="1"/>
          </p:cNvPicPr>
          <p:nvPr userDrawn="1"/>
        </p:nvPicPr>
        <p:blipFill>
          <a:blip r:embed="rId2"/>
          <a:srcRect/>
          <a:stretch/>
        </p:blipFill>
        <p:spPr>
          <a:xfrm>
            <a:off x="431800" y="410400"/>
            <a:ext cx="2377520" cy="435600"/>
          </a:xfrm>
          <a:prstGeom prst="rect">
            <a:avLst/>
          </a:prstGeom>
        </p:spPr>
      </p:pic>
      <p:sp>
        <p:nvSpPr>
          <p:cNvPr id="13" name="Textfeld 12"/>
          <p:cNvSpPr txBox="1">
            <a:spLocks/>
          </p:cNvSpPr>
          <p:nvPr userDrawn="1"/>
        </p:nvSpPr>
        <p:spPr>
          <a:xfrm>
            <a:off x="3240000" y="2088000"/>
            <a:ext cx="3070800" cy="766800"/>
          </a:xfrm>
          <a:prstGeom prst="rect">
            <a:avLst/>
          </a:prstGeom>
          <a:solidFill>
            <a:srgbClr val="004994"/>
          </a:solidFill>
        </p:spPr>
        <p:txBody>
          <a:bodyPr wrap="square" rtlCol="0" anchor="ctr">
            <a:spAutoFit/>
          </a:bodyPr>
          <a:lstStyle/>
          <a:p>
            <a:pPr algn="ctr"/>
            <a:r>
              <a:rPr lang="de-DE" sz="2400" b="1" dirty="0">
                <a:solidFill>
                  <a:schemeClr val="bg1"/>
                </a:solidFill>
                <a:latin typeface="Arial" panose="020B0604020202020204" pitchFamily="34" charset="0"/>
                <a:cs typeface="Arial" panose="020B0604020202020204" pitchFamily="34" charset="0"/>
              </a:rPr>
              <a:t>Vielen Dank</a:t>
            </a:r>
            <a:r>
              <a:rPr lang="de-DE" sz="2400" b="1" baseline="0" dirty="0">
                <a:solidFill>
                  <a:schemeClr val="bg1"/>
                </a:solidFill>
                <a:latin typeface="Arial" panose="020B0604020202020204" pitchFamily="34" charset="0"/>
                <a:cs typeface="Arial" panose="020B0604020202020204" pitchFamily="34" charset="0"/>
              </a:rPr>
              <a:t> für</a:t>
            </a:r>
            <a:endParaRPr lang="de-DE" sz="2400" b="1" dirty="0">
              <a:solidFill>
                <a:schemeClr val="bg1"/>
              </a:solidFill>
              <a:latin typeface="Arial" panose="020B0604020202020204" pitchFamily="34" charset="0"/>
              <a:cs typeface="Arial" panose="020B0604020202020204" pitchFamily="34" charset="0"/>
            </a:endParaRPr>
          </a:p>
        </p:txBody>
      </p:sp>
      <p:sp>
        <p:nvSpPr>
          <p:cNvPr id="14" name="Textfeld 13"/>
          <p:cNvSpPr txBox="1">
            <a:spLocks/>
          </p:cNvSpPr>
          <p:nvPr userDrawn="1"/>
        </p:nvSpPr>
        <p:spPr>
          <a:xfrm>
            <a:off x="3240000" y="2937600"/>
            <a:ext cx="3956400" cy="766800"/>
          </a:xfrm>
          <a:prstGeom prst="rect">
            <a:avLst/>
          </a:prstGeom>
          <a:solidFill>
            <a:srgbClr val="004994"/>
          </a:solidFill>
        </p:spPr>
        <p:txBody>
          <a:bodyPr wrap="square" rtlCol="0" anchor="ctr">
            <a:spAutoFit/>
          </a:bodyPr>
          <a:lstStyle/>
          <a:p>
            <a:pPr algn="ctr"/>
            <a:r>
              <a:rPr lang="de-DE" sz="2400" b="1" dirty="0">
                <a:solidFill>
                  <a:schemeClr val="bg1"/>
                </a:solidFill>
                <a:latin typeface="Arial" panose="020B0604020202020204" pitchFamily="34" charset="0"/>
                <a:cs typeface="Arial" panose="020B0604020202020204" pitchFamily="34" charset="0"/>
              </a:rPr>
              <a:t>Ihre Aufmerksamkeit.</a:t>
            </a:r>
          </a:p>
        </p:txBody>
      </p:sp>
      <p:pic>
        <p:nvPicPr>
          <p:cNvPr id="2" name="Grafik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85800" y="3268226"/>
            <a:ext cx="902886" cy="902886"/>
          </a:xfrm>
          <a:prstGeom prst="rect">
            <a:avLst/>
          </a:prstGeom>
        </p:spPr>
      </p:pic>
    </p:spTree>
    <p:extLst>
      <p:ext uri="{BB962C8B-B14F-4D97-AF65-F5344CB8AC3E}">
        <p14:creationId xmlns:p14="http://schemas.microsoft.com/office/powerpoint/2010/main" val="17648258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bschlussfolie mit Visitenkarte">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46BE19AE-43E2-B998-910F-9D9C04126876}"/>
              </a:ext>
            </a:extLst>
          </p:cNvPr>
          <p:cNvPicPr>
            <a:picLocks noChangeAspect="1"/>
          </p:cNvPicPr>
          <p:nvPr userDrawn="1"/>
        </p:nvPicPr>
        <p:blipFill>
          <a:blip r:embed="rId2"/>
          <a:srcRect/>
          <a:stretch/>
        </p:blipFill>
        <p:spPr>
          <a:xfrm>
            <a:off x="431800" y="410400"/>
            <a:ext cx="2377520" cy="435600"/>
          </a:xfrm>
          <a:prstGeom prst="rect">
            <a:avLst/>
          </a:prstGeom>
        </p:spPr>
      </p:pic>
      <p:sp>
        <p:nvSpPr>
          <p:cNvPr id="14" name="Rechteck 13">
            <a:extLst>
              <a:ext uri="{FF2B5EF4-FFF2-40B4-BE49-F238E27FC236}">
                <a16:creationId xmlns:a16="http://schemas.microsoft.com/office/drawing/2014/main" id="{DDA5202A-B0F2-707C-9A00-48B8610337B2}"/>
              </a:ext>
            </a:extLst>
          </p:cNvPr>
          <p:cNvSpPr/>
          <p:nvPr userDrawn="1"/>
        </p:nvSpPr>
        <p:spPr>
          <a:xfrm>
            <a:off x="431801" y="2016553"/>
            <a:ext cx="4068762" cy="1998536"/>
          </a:xfrm>
          <a:prstGeom prst="rect">
            <a:avLst/>
          </a:prstGeom>
          <a:solidFill>
            <a:srgbClr val="D513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17" name="Textfeld 16"/>
          <p:cNvSpPr txBox="1">
            <a:spLocks/>
          </p:cNvSpPr>
          <p:nvPr userDrawn="1"/>
        </p:nvSpPr>
        <p:spPr>
          <a:xfrm>
            <a:off x="4644585" y="2026800"/>
            <a:ext cx="3070800" cy="766800"/>
          </a:xfrm>
          <a:prstGeom prst="rect">
            <a:avLst/>
          </a:prstGeom>
          <a:solidFill>
            <a:srgbClr val="D51317"/>
          </a:solidFill>
        </p:spPr>
        <p:txBody>
          <a:bodyPr wrap="square" rtlCol="0" anchor="ctr">
            <a:spAutoFit/>
          </a:bodyPr>
          <a:lstStyle/>
          <a:p>
            <a:pPr algn="ctr"/>
            <a:r>
              <a:rPr lang="de-DE" sz="2400" b="1" dirty="0">
                <a:solidFill>
                  <a:schemeClr val="bg1"/>
                </a:solidFill>
                <a:latin typeface="Arial" panose="020B0604020202020204" pitchFamily="34" charset="0"/>
                <a:cs typeface="Arial" panose="020B0604020202020204" pitchFamily="34" charset="0"/>
              </a:rPr>
              <a:t>Vielen Dank</a:t>
            </a:r>
            <a:r>
              <a:rPr lang="de-DE" sz="2400" b="1" baseline="0" dirty="0">
                <a:solidFill>
                  <a:schemeClr val="bg1"/>
                </a:solidFill>
                <a:latin typeface="Arial" panose="020B0604020202020204" pitchFamily="34" charset="0"/>
                <a:cs typeface="Arial" panose="020B0604020202020204" pitchFamily="34" charset="0"/>
              </a:rPr>
              <a:t> für</a:t>
            </a:r>
            <a:endParaRPr lang="de-DE" sz="2400" b="1" dirty="0">
              <a:solidFill>
                <a:schemeClr val="bg1"/>
              </a:solidFill>
              <a:latin typeface="Arial" panose="020B0604020202020204" pitchFamily="34" charset="0"/>
              <a:cs typeface="Arial" panose="020B0604020202020204" pitchFamily="34" charset="0"/>
            </a:endParaRPr>
          </a:p>
        </p:txBody>
      </p:sp>
      <p:sp>
        <p:nvSpPr>
          <p:cNvPr id="18" name="Textfeld 17"/>
          <p:cNvSpPr txBox="1">
            <a:spLocks/>
          </p:cNvSpPr>
          <p:nvPr userDrawn="1"/>
        </p:nvSpPr>
        <p:spPr>
          <a:xfrm>
            <a:off x="4644585" y="2876400"/>
            <a:ext cx="3956400" cy="766800"/>
          </a:xfrm>
          <a:prstGeom prst="rect">
            <a:avLst/>
          </a:prstGeom>
          <a:solidFill>
            <a:srgbClr val="D51317"/>
          </a:solidFill>
        </p:spPr>
        <p:txBody>
          <a:bodyPr wrap="square" rtlCol="0" anchor="ctr">
            <a:spAutoFit/>
          </a:bodyPr>
          <a:lstStyle/>
          <a:p>
            <a:pPr algn="ctr"/>
            <a:r>
              <a:rPr lang="de-DE" sz="2400" b="1" dirty="0">
                <a:solidFill>
                  <a:schemeClr val="bg1"/>
                </a:solidFill>
                <a:latin typeface="Arial" panose="020B0604020202020204" pitchFamily="34" charset="0"/>
                <a:cs typeface="Arial" panose="020B0604020202020204" pitchFamily="34" charset="0"/>
              </a:rPr>
              <a:t>Ihre Aufmerksamkeit.</a:t>
            </a:r>
          </a:p>
        </p:txBody>
      </p:sp>
      <p:sp>
        <p:nvSpPr>
          <p:cNvPr id="3" name="Bildplatzhalter 2"/>
          <p:cNvSpPr>
            <a:spLocks noGrp="1"/>
          </p:cNvSpPr>
          <p:nvPr>
            <p:ph type="pic" sz="quarter" idx="10" hasCustomPrompt="1"/>
          </p:nvPr>
        </p:nvSpPr>
        <p:spPr>
          <a:xfrm>
            <a:off x="802403" y="2276870"/>
            <a:ext cx="1080000" cy="1080000"/>
          </a:xfrm>
        </p:spPr>
        <p:txBody>
          <a:bodyPr/>
          <a:lstStyle>
            <a:lvl1pPr marL="0" indent="0">
              <a:buNone/>
              <a:defRPr/>
            </a:lvl1pPr>
          </a:lstStyle>
          <a:p>
            <a:r>
              <a:rPr lang="de-DE" dirty="0"/>
              <a:t>Bitte Bild einfügen</a:t>
            </a:r>
          </a:p>
        </p:txBody>
      </p:sp>
      <p:sp>
        <p:nvSpPr>
          <p:cNvPr id="21" name="Textplatzhalter 20"/>
          <p:cNvSpPr>
            <a:spLocks noGrp="1"/>
          </p:cNvSpPr>
          <p:nvPr>
            <p:ph type="body" sz="quarter" idx="11" hasCustomPrompt="1"/>
          </p:nvPr>
        </p:nvSpPr>
        <p:spPr>
          <a:xfrm>
            <a:off x="2026426" y="2276870"/>
            <a:ext cx="2474137" cy="324960"/>
          </a:xfrm>
        </p:spPr>
        <p:txBody>
          <a:bodyPr/>
          <a:lstStyle>
            <a:lvl1pPr marL="0" indent="0">
              <a:buNone/>
              <a:defRPr sz="1400" b="1" baseline="0">
                <a:solidFill>
                  <a:schemeClr val="bg1"/>
                </a:solidFill>
                <a:latin typeface="Arial" panose="020B0604020202020204" pitchFamily="34" charset="0"/>
                <a:cs typeface="Arial" panose="020B0604020202020204" pitchFamily="34" charset="0"/>
              </a:defRPr>
            </a:lvl1pPr>
            <a:lvl2pPr marL="180000" indent="0">
              <a:buNone/>
              <a:defRPr/>
            </a:lvl2pPr>
            <a:lvl3pPr marL="360000" indent="0">
              <a:buNone/>
              <a:defRPr/>
            </a:lvl3pPr>
            <a:lvl4pPr marL="540000" indent="0">
              <a:buNone/>
              <a:defRPr/>
            </a:lvl4pPr>
            <a:lvl5pPr marL="720000" indent="0">
              <a:buNone/>
              <a:defRPr/>
            </a:lvl5pPr>
          </a:lstStyle>
          <a:p>
            <a:pPr lvl="0"/>
            <a:r>
              <a:rPr lang="de-DE" dirty="0"/>
              <a:t>Vorname Name</a:t>
            </a:r>
          </a:p>
        </p:txBody>
      </p:sp>
      <p:sp>
        <p:nvSpPr>
          <p:cNvPr id="23" name="Textplatzhalter 20"/>
          <p:cNvSpPr>
            <a:spLocks noGrp="1"/>
          </p:cNvSpPr>
          <p:nvPr>
            <p:ph type="body" sz="quarter" idx="12" hasCustomPrompt="1"/>
          </p:nvPr>
        </p:nvSpPr>
        <p:spPr>
          <a:xfrm>
            <a:off x="2026425" y="2537187"/>
            <a:ext cx="2474137" cy="324960"/>
          </a:xfrm>
        </p:spPr>
        <p:txBody>
          <a:bodyPr/>
          <a:lstStyle>
            <a:lvl1pPr marL="0" indent="0">
              <a:buNone/>
              <a:defRPr sz="1400" b="0" baseline="0">
                <a:solidFill>
                  <a:schemeClr val="bg1"/>
                </a:solidFill>
                <a:latin typeface="Arial" panose="020B0604020202020204" pitchFamily="34" charset="0"/>
                <a:cs typeface="Arial" panose="020B0604020202020204" pitchFamily="34" charset="0"/>
              </a:defRPr>
            </a:lvl1pPr>
            <a:lvl2pPr marL="180000" indent="0">
              <a:buNone/>
              <a:defRPr/>
            </a:lvl2pPr>
            <a:lvl3pPr marL="360000" indent="0">
              <a:buNone/>
              <a:defRPr/>
            </a:lvl3pPr>
            <a:lvl4pPr marL="540000" indent="0">
              <a:buNone/>
              <a:defRPr/>
            </a:lvl4pPr>
            <a:lvl5pPr marL="720000" indent="0">
              <a:buNone/>
              <a:defRPr/>
            </a:lvl5pPr>
          </a:lstStyle>
          <a:p>
            <a:pPr lvl="0"/>
            <a:r>
              <a:rPr lang="de-DE" b="0" dirty="0"/>
              <a:t>Position oder längerer Titel optional in 2 Zeilen</a:t>
            </a:r>
            <a:endParaRPr lang="de-DE" dirty="0"/>
          </a:p>
        </p:txBody>
      </p:sp>
      <p:sp>
        <p:nvSpPr>
          <p:cNvPr id="26" name="Textplatzhalter 20"/>
          <p:cNvSpPr>
            <a:spLocks noGrp="1"/>
          </p:cNvSpPr>
          <p:nvPr>
            <p:ph type="body" sz="quarter" idx="13" hasCustomPrompt="1"/>
          </p:nvPr>
        </p:nvSpPr>
        <p:spPr>
          <a:xfrm>
            <a:off x="2026424" y="3556800"/>
            <a:ext cx="2474137" cy="324960"/>
          </a:xfrm>
        </p:spPr>
        <p:txBody>
          <a:bodyPr/>
          <a:lstStyle>
            <a:lvl1pPr marL="0" indent="0">
              <a:buNone/>
              <a:defRPr sz="1400" b="0" baseline="0">
                <a:solidFill>
                  <a:schemeClr val="bg1"/>
                </a:solidFill>
                <a:latin typeface="Arial" panose="020B0604020202020204" pitchFamily="34" charset="0"/>
                <a:cs typeface="Arial" panose="020B0604020202020204" pitchFamily="34" charset="0"/>
              </a:defRPr>
            </a:lvl1pPr>
            <a:lvl2pPr marL="180000" indent="0">
              <a:buNone/>
              <a:defRPr/>
            </a:lvl2pPr>
            <a:lvl3pPr marL="360000" indent="0">
              <a:buNone/>
              <a:defRPr/>
            </a:lvl3pPr>
            <a:lvl4pPr marL="540000" indent="0">
              <a:buNone/>
              <a:defRPr/>
            </a:lvl4pPr>
            <a:lvl5pPr marL="720000" indent="0">
              <a:buNone/>
              <a:defRPr/>
            </a:lvl5pPr>
          </a:lstStyle>
          <a:p>
            <a:pPr lvl="0"/>
            <a:r>
              <a:rPr lang="de-DE" b="0" dirty="0"/>
              <a:t>Telefon: 000000</a:t>
            </a:r>
            <a:endParaRPr lang="de-DE" dirty="0"/>
          </a:p>
        </p:txBody>
      </p:sp>
      <p:sp>
        <p:nvSpPr>
          <p:cNvPr id="27" name="Textplatzhalter 20"/>
          <p:cNvSpPr>
            <a:spLocks noGrp="1"/>
          </p:cNvSpPr>
          <p:nvPr>
            <p:ph type="body" sz="quarter" idx="14" hasCustomPrompt="1"/>
          </p:nvPr>
        </p:nvSpPr>
        <p:spPr>
          <a:xfrm>
            <a:off x="2026800" y="3301200"/>
            <a:ext cx="2474137" cy="324960"/>
          </a:xfrm>
        </p:spPr>
        <p:txBody>
          <a:bodyPr/>
          <a:lstStyle>
            <a:lvl1pPr marL="0" indent="0">
              <a:buNone/>
              <a:defRPr sz="1400" b="1" u="sng" baseline="0">
                <a:solidFill>
                  <a:schemeClr val="bg1"/>
                </a:solidFill>
                <a:latin typeface="Arial" panose="020B0604020202020204" pitchFamily="34" charset="0"/>
                <a:cs typeface="Arial" panose="020B0604020202020204" pitchFamily="34" charset="0"/>
              </a:defRPr>
            </a:lvl1pPr>
            <a:lvl2pPr marL="180000" indent="0">
              <a:buNone/>
              <a:defRPr/>
            </a:lvl2pPr>
            <a:lvl3pPr marL="360000" indent="0">
              <a:buNone/>
              <a:defRPr/>
            </a:lvl3pPr>
            <a:lvl4pPr marL="540000" indent="0">
              <a:buNone/>
              <a:defRPr/>
            </a:lvl4pPr>
            <a:lvl5pPr marL="720000" indent="0">
              <a:buNone/>
              <a:defRPr/>
            </a:lvl5pPr>
          </a:lstStyle>
          <a:p>
            <a:pPr lvl="0"/>
            <a:r>
              <a:rPr lang="de-DE" dirty="0"/>
              <a:t>beispiel@hfuk-nord.de</a:t>
            </a:r>
          </a:p>
        </p:txBody>
      </p:sp>
    </p:spTree>
    <p:extLst>
      <p:ext uri="{BB962C8B-B14F-4D97-AF65-F5344CB8AC3E}">
        <p14:creationId xmlns:p14="http://schemas.microsoft.com/office/powerpoint/2010/main" val="29271311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enutzerdefiniertes Layout">
    <p:spTree>
      <p:nvGrpSpPr>
        <p:cNvPr id="1" name=""/>
        <p:cNvGrpSpPr/>
        <p:nvPr/>
      </p:nvGrpSpPr>
      <p:grpSpPr>
        <a:xfrm>
          <a:off x="0" y="0"/>
          <a:ext cx="0" cy="0"/>
          <a:chOff x="0" y="0"/>
          <a:chExt cx="0" cy="0"/>
        </a:xfrm>
      </p:grpSpPr>
      <p:sp>
        <p:nvSpPr>
          <p:cNvPr id="6" name="Titel 1">
            <a:extLst>
              <a:ext uri="{FF2B5EF4-FFF2-40B4-BE49-F238E27FC236}">
                <a16:creationId xmlns:a16="http://schemas.microsoft.com/office/drawing/2014/main" id="{E7D22450-43CF-3A40-FAEC-AB97226F3073}"/>
              </a:ext>
            </a:extLst>
          </p:cNvPr>
          <p:cNvSpPr txBox="1">
            <a:spLocks/>
          </p:cNvSpPr>
          <p:nvPr userDrawn="1"/>
        </p:nvSpPr>
        <p:spPr>
          <a:xfrm>
            <a:off x="431800" y="411163"/>
            <a:ext cx="8280400" cy="369332"/>
          </a:xfrm>
          <a:prstGeom prst="rect">
            <a:avLst/>
          </a:prstGeom>
        </p:spPr>
        <p:txBody>
          <a:bodyPr/>
          <a:lstStyle>
            <a:lvl1pPr algn="l" defTabSz="685800" rtl="0" eaLnBrk="1" latinLnBrk="0" hangingPunct="1">
              <a:lnSpc>
                <a:spcPct val="100000"/>
              </a:lnSpc>
              <a:spcBef>
                <a:spcPct val="0"/>
              </a:spcBef>
              <a:buNone/>
              <a:defRPr sz="2400" b="1" i="0" kern="1200" baseline="0">
                <a:solidFill>
                  <a:schemeClr val="tx1"/>
                </a:solidFill>
                <a:latin typeface="Source Sans 3" panose="020B0303030403020204" pitchFamily="34" charset="0"/>
                <a:ea typeface="+mj-ea"/>
                <a:cs typeface="+mj-cs"/>
              </a:defRPr>
            </a:lvl1pPr>
          </a:lstStyle>
          <a:p>
            <a:r>
              <a:rPr lang="de-DE" dirty="0">
                <a:latin typeface="Arial" panose="020B0604020202020204" pitchFamily="34" charset="0"/>
                <a:cs typeface="Arial" panose="020B0604020202020204" pitchFamily="34" charset="0"/>
              </a:rPr>
              <a:t>Übersicht der UV-Farben und Vorgaben HFUK</a:t>
            </a:r>
          </a:p>
        </p:txBody>
      </p:sp>
      <p:sp>
        <p:nvSpPr>
          <p:cNvPr id="7" name="Textfeld 6">
            <a:extLst>
              <a:ext uri="{FF2B5EF4-FFF2-40B4-BE49-F238E27FC236}">
                <a16:creationId xmlns:a16="http://schemas.microsoft.com/office/drawing/2014/main" id="{9ED17E9E-075C-5582-B8DC-83EE081AF799}"/>
              </a:ext>
            </a:extLst>
          </p:cNvPr>
          <p:cNvSpPr txBox="1"/>
          <p:nvPr userDrawn="1"/>
        </p:nvSpPr>
        <p:spPr>
          <a:xfrm>
            <a:off x="529901" y="1017190"/>
            <a:ext cx="884858"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Blau</a:t>
            </a:r>
          </a:p>
        </p:txBody>
      </p:sp>
      <p:sp>
        <p:nvSpPr>
          <p:cNvPr id="8" name="Rechteck 7">
            <a:extLst>
              <a:ext uri="{FF2B5EF4-FFF2-40B4-BE49-F238E27FC236}">
                <a16:creationId xmlns:a16="http://schemas.microsoft.com/office/drawing/2014/main" id="{7D1DB5E7-B4F2-B6A3-0173-6B76B9211711}"/>
              </a:ext>
            </a:extLst>
          </p:cNvPr>
          <p:cNvSpPr>
            <a:spLocks noChangeAspect="1"/>
          </p:cNvSpPr>
          <p:nvPr userDrawn="1"/>
        </p:nvSpPr>
        <p:spPr>
          <a:xfrm>
            <a:off x="431801" y="1347787"/>
            <a:ext cx="983274" cy="481872"/>
          </a:xfrm>
          <a:prstGeom prst="rect">
            <a:avLst/>
          </a:prstGeom>
          <a:solidFill>
            <a:srgbClr val="00499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9" name="Rechteck 8">
            <a:extLst>
              <a:ext uri="{FF2B5EF4-FFF2-40B4-BE49-F238E27FC236}">
                <a16:creationId xmlns:a16="http://schemas.microsoft.com/office/drawing/2014/main" id="{B2E44D99-CC99-CCDF-6163-E3A59F6B1029}"/>
              </a:ext>
            </a:extLst>
          </p:cNvPr>
          <p:cNvSpPr>
            <a:spLocks noChangeAspect="1"/>
          </p:cNvSpPr>
          <p:nvPr userDrawn="1"/>
        </p:nvSpPr>
        <p:spPr>
          <a:xfrm>
            <a:off x="431800" y="4177440"/>
            <a:ext cx="983274" cy="481872"/>
          </a:xfrm>
          <a:prstGeom prst="rect">
            <a:avLst/>
          </a:prstGeom>
          <a:solidFill>
            <a:srgbClr val="D4ED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10" name="Rechteck 9">
            <a:extLst>
              <a:ext uri="{FF2B5EF4-FFF2-40B4-BE49-F238E27FC236}">
                <a16:creationId xmlns:a16="http://schemas.microsoft.com/office/drawing/2014/main" id="{F507E592-B8A4-83B6-6218-F66529089DCD}"/>
              </a:ext>
            </a:extLst>
          </p:cNvPr>
          <p:cNvSpPr>
            <a:spLocks noChangeAspect="1"/>
          </p:cNvSpPr>
          <p:nvPr userDrawn="1"/>
        </p:nvSpPr>
        <p:spPr>
          <a:xfrm>
            <a:off x="431857" y="2479648"/>
            <a:ext cx="983274" cy="481872"/>
          </a:xfrm>
          <a:prstGeom prst="rect">
            <a:avLst/>
          </a:prstGeom>
          <a:solidFill>
            <a:srgbClr val="0095D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50</a:t>
            </a:r>
          </a:p>
        </p:txBody>
      </p:sp>
      <p:sp>
        <p:nvSpPr>
          <p:cNvPr id="11" name="Rechteck 10">
            <a:extLst>
              <a:ext uri="{FF2B5EF4-FFF2-40B4-BE49-F238E27FC236}">
                <a16:creationId xmlns:a16="http://schemas.microsoft.com/office/drawing/2014/main" id="{2F2116AE-1276-D0FB-E872-0D81AE471799}"/>
              </a:ext>
            </a:extLst>
          </p:cNvPr>
          <p:cNvSpPr>
            <a:spLocks noChangeAspect="1"/>
          </p:cNvSpPr>
          <p:nvPr userDrawn="1"/>
        </p:nvSpPr>
        <p:spPr>
          <a:xfrm>
            <a:off x="431800" y="3045579"/>
            <a:ext cx="983274" cy="481872"/>
          </a:xfrm>
          <a:prstGeom prst="rect">
            <a:avLst/>
          </a:prstGeom>
          <a:solidFill>
            <a:srgbClr val="4EBF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12" name="Rechteck 11">
            <a:extLst>
              <a:ext uri="{FF2B5EF4-FFF2-40B4-BE49-F238E27FC236}">
                <a16:creationId xmlns:a16="http://schemas.microsoft.com/office/drawing/2014/main" id="{9779F877-8C1D-1474-944E-69D875C0EF74}"/>
              </a:ext>
            </a:extLst>
          </p:cNvPr>
          <p:cNvSpPr>
            <a:spLocks noChangeAspect="1"/>
          </p:cNvSpPr>
          <p:nvPr userDrawn="1"/>
        </p:nvSpPr>
        <p:spPr>
          <a:xfrm>
            <a:off x="431800" y="3611509"/>
            <a:ext cx="983274" cy="481872"/>
          </a:xfrm>
          <a:prstGeom prst="rect">
            <a:avLst/>
          </a:prstGeom>
          <a:solidFill>
            <a:srgbClr val="A1DA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13" name="Rechteck 12">
            <a:extLst>
              <a:ext uri="{FF2B5EF4-FFF2-40B4-BE49-F238E27FC236}">
                <a16:creationId xmlns:a16="http://schemas.microsoft.com/office/drawing/2014/main" id="{B3D7275A-24A5-E3A4-77E4-E6BE121113EA}"/>
              </a:ext>
            </a:extLst>
          </p:cNvPr>
          <p:cNvSpPr>
            <a:spLocks noChangeAspect="1"/>
          </p:cNvSpPr>
          <p:nvPr userDrawn="1"/>
        </p:nvSpPr>
        <p:spPr>
          <a:xfrm>
            <a:off x="431800" y="1913718"/>
            <a:ext cx="983274" cy="481872"/>
          </a:xfrm>
          <a:prstGeom prst="rect">
            <a:avLst/>
          </a:prstGeom>
          <a:solidFill>
            <a:srgbClr val="0063A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14" name="Rechteck 13">
            <a:extLst>
              <a:ext uri="{FF2B5EF4-FFF2-40B4-BE49-F238E27FC236}">
                <a16:creationId xmlns:a16="http://schemas.microsoft.com/office/drawing/2014/main" id="{13A07D03-2745-525F-8D68-78FBBDD51074}"/>
              </a:ext>
            </a:extLst>
          </p:cNvPr>
          <p:cNvSpPr>
            <a:spLocks noChangeAspect="1"/>
          </p:cNvSpPr>
          <p:nvPr userDrawn="1"/>
        </p:nvSpPr>
        <p:spPr>
          <a:xfrm>
            <a:off x="1535061" y="1347787"/>
            <a:ext cx="983274" cy="481872"/>
          </a:xfrm>
          <a:prstGeom prst="rect">
            <a:avLst/>
          </a:prstGeom>
          <a:solidFill>
            <a:srgbClr val="0062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15" name="Rechteck 14">
            <a:extLst>
              <a:ext uri="{FF2B5EF4-FFF2-40B4-BE49-F238E27FC236}">
                <a16:creationId xmlns:a16="http://schemas.microsoft.com/office/drawing/2014/main" id="{8CD3850F-327A-997F-87A8-404D8CAB6C4D}"/>
              </a:ext>
            </a:extLst>
          </p:cNvPr>
          <p:cNvSpPr>
            <a:spLocks noChangeAspect="1"/>
          </p:cNvSpPr>
          <p:nvPr userDrawn="1"/>
        </p:nvSpPr>
        <p:spPr>
          <a:xfrm>
            <a:off x="1535060" y="4177440"/>
            <a:ext cx="983274" cy="481872"/>
          </a:xfrm>
          <a:prstGeom prst="rect">
            <a:avLst/>
          </a:prstGeom>
          <a:solidFill>
            <a:srgbClr val="ECF3D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16" name="Rechteck 15">
            <a:extLst>
              <a:ext uri="{FF2B5EF4-FFF2-40B4-BE49-F238E27FC236}">
                <a16:creationId xmlns:a16="http://schemas.microsoft.com/office/drawing/2014/main" id="{C87832AA-BA5C-CFA1-BB3D-C29A2F85A819}"/>
              </a:ext>
            </a:extLst>
          </p:cNvPr>
          <p:cNvSpPr>
            <a:spLocks noChangeAspect="1"/>
          </p:cNvSpPr>
          <p:nvPr userDrawn="1"/>
        </p:nvSpPr>
        <p:spPr>
          <a:xfrm>
            <a:off x="1535117" y="2479648"/>
            <a:ext cx="983274" cy="481872"/>
          </a:xfrm>
          <a:prstGeom prst="rect">
            <a:avLst/>
          </a:prstGeom>
          <a:solidFill>
            <a:srgbClr val="4CA2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50</a:t>
            </a:r>
          </a:p>
        </p:txBody>
      </p:sp>
      <p:sp>
        <p:nvSpPr>
          <p:cNvPr id="17" name="Rechteck 16">
            <a:extLst>
              <a:ext uri="{FF2B5EF4-FFF2-40B4-BE49-F238E27FC236}">
                <a16:creationId xmlns:a16="http://schemas.microsoft.com/office/drawing/2014/main" id="{75178679-AD97-BEE6-6D87-E0B5BFEE54A3}"/>
              </a:ext>
            </a:extLst>
          </p:cNvPr>
          <p:cNvSpPr>
            <a:spLocks noChangeAspect="1"/>
          </p:cNvSpPr>
          <p:nvPr userDrawn="1"/>
        </p:nvSpPr>
        <p:spPr>
          <a:xfrm>
            <a:off x="1535060" y="3045579"/>
            <a:ext cx="983274" cy="481872"/>
          </a:xfrm>
          <a:prstGeom prst="rect">
            <a:avLst/>
          </a:prstGeom>
          <a:solidFill>
            <a:srgbClr val="AFCA0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18" name="Rechteck 17">
            <a:extLst>
              <a:ext uri="{FF2B5EF4-FFF2-40B4-BE49-F238E27FC236}">
                <a16:creationId xmlns:a16="http://schemas.microsoft.com/office/drawing/2014/main" id="{26E06D70-777C-4DEF-5420-E75780165CF6}"/>
              </a:ext>
            </a:extLst>
          </p:cNvPr>
          <p:cNvSpPr>
            <a:spLocks noChangeAspect="1"/>
          </p:cNvSpPr>
          <p:nvPr userDrawn="1"/>
        </p:nvSpPr>
        <p:spPr>
          <a:xfrm>
            <a:off x="1535060" y="3611509"/>
            <a:ext cx="983274" cy="481872"/>
          </a:xfrm>
          <a:prstGeom prst="rect">
            <a:avLst/>
          </a:prstGeom>
          <a:solidFill>
            <a:srgbClr val="D5DF9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19" name="Rechteck 18">
            <a:extLst>
              <a:ext uri="{FF2B5EF4-FFF2-40B4-BE49-F238E27FC236}">
                <a16:creationId xmlns:a16="http://schemas.microsoft.com/office/drawing/2014/main" id="{8196849C-2842-C310-EFAA-EBBC7326BFC8}"/>
              </a:ext>
            </a:extLst>
          </p:cNvPr>
          <p:cNvSpPr>
            <a:spLocks noChangeAspect="1"/>
          </p:cNvSpPr>
          <p:nvPr userDrawn="1"/>
        </p:nvSpPr>
        <p:spPr>
          <a:xfrm>
            <a:off x="1535060" y="1913718"/>
            <a:ext cx="983274" cy="481872"/>
          </a:xfrm>
          <a:prstGeom prst="rect">
            <a:avLst/>
          </a:prstGeom>
          <a:solidFill>
            <a:srgbClr val="0081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20" name="Rechteck 19">
            <a:extLst>
              <a:ext uri="{FF2B5EF4-FFF2-40B4-BE49-F238E27FC236}">
                <a16:creationId xmlns:a16="http://schemas.microsoft.com/office/drawing/2014/main" id="{8545C384-920A-D66D-9C0E-5A3AC58BB4A6}"/>
              </a:ext>
            </a:extLst>
          </p:cNvPr>
          <p:cNvSpPr>
            <a:spLocks noChangeAspect="1"/>
          </p:cNvSpPr>
          <p:nvPr userDrawn="1"/>
        </p:nvSpPr>
        <p:spPr>
          <a:xfrm>
            <a:off x="2648253" y="1347787"/>
            <a:ext cx="983274" cy="481872"/>
          </a:xfrm>
          <a:prstGeom prst="rect">
            <a:avLst/>
          </a:prstGeom>
          <a:solidFill>
            <a:srgbClr val="681C1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21" name="Rechteck 20">
            <a:extLst>
              <a:ext uri="{FF2B5EF4-FFF2-40B4-BE49-F238E27FC236}">
                <a16:creationId xmlns:a16="http://schemas.microsoft.com/office/drawing/2014/main" id="{3A5BBE3B-6894-F104-7309-653B9AD2022C}"/>
              </a:ext>
            </a:extLst>
          </p:cNvPr>
          <p:cNvSpPr>
            <a:spLocks noChangeAspect="1"/>
          </p:cNvSpPr>
          <p:nvPr userDrawn="1"/>
        </p:nvSpPr>
        <p:spPr>
          <a:xfrm>
            <a:off x="2648252" y="4177440"/>
            <a:ext cx="983274" cy="481872"/>
          </a:xfrm>
          <a:prstGeom prst="rect">
            <a:avLst/>
          </a:prstGeom>
          <a:solidFill>
            <a:srgbClr val="FDED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22" name="Rechteck 21">
            <a:extLst>
              <a:ext uri="{FF2B5EF4-FFF2-40B4-BE49-F238E27FC236}">
                <a16:creationId xmlns:a16="http://schemas.microsoft.com/office/drawing/2014/main" id="{2A4AF8A3-6E6B-E8CF-229B-C08D85BD6E4D}"/>
              </a:ext>
            </a:extLst>
          </p:cNvPr>
          <p:cNvSpPr>
            <a:spLocks noChangeAspect="1"/>
          </p:cNvSpPr>
          <p:nvPr userDrawn="1"/>
        </p:nvSpPr>
        <p:spPr>
          <a:xfrm>
            <a:off x="2648309" y="2479648"/>
            <a:ext cx="983274" cy="481872"/>
          </a:xfrm>
          <a:prstGeom prst="rect">
            <a:avLst/>
          </a:prstGeom>
          <a:solidFill>
            <a:srgbClr val="D5131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50</a:t>
            </a:r>
          </a:p>
        </p:txBody>
      </p:sp>
      <p:sp>
        <p:nvSpPr>
          <p:cNvPr id="23" name="Rechteck 22">
            <a:extLst>
              <a:ext uri="{FF2B5EF4-FFF2-40B4-BE49-F238E27FC236}">
                <a16:creationId xmlns:a16="http://schemas.microsoft.com/office/drawing/2014/main" id="{E64635CB-7085-A0C3-CA06-FFAF48641B9E}"/>
              </a:ext>
            </a:extLst>
          </p:cNvPr>
          <p:cNvSpPr>
            <a:spLocks noChangeAspect="1"/>
          </p:cNvSpPr>
          <p:nvPr userDrawn="1"/>
        </p:nvSpPr>
        <p:spPr>
          <a:xfrm>
            <a:off x="2648252" y="3045579"/>
            <a:ext cx="983274" cy="481872"/>
          </a:xfrm>
          <a:prstGeom prst="rect">
            <a:avLst/>
          </a:prstGeom>
          <a:solidFill>
            <a:srgbClr val="F3544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24" name="Rechteck 23">
            <a:extLst>
              <a:ext uri="{FF2B5EF4-FFF2-40B4-BE49-F238E27FC236}">
                <a16:creationId xmlns:a16="http://schemas.microsoft.com/office/drawing/2014/main" id="{BA61FFA8-00AE-04BB-85BE-5B8D221939B7}"/>
              </a:ext>
            </a:extLst>
          </p:cNvPr>
          <p:cNvSpPr>
            <a:spLocks noChangeAspect="1"/>
          </p:cNvSpPr>
          <p:nvPr userDrawn="1"/>
        </p:nvSpPr>
        <p:spPr>
          <a:xfrm>
            <a:off x="2648252" y="3611509"/>
            <a:ext cx="983274" cy="481872"/>
          </a:xfrm>
          <a:prstGeom prst="rect">
            <a:avLst/>
          </a:prstGeom>
          <a:solidFill>
            <a:srgbClr val="F8C7C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25" name="Rechteck 24">
            <a:extLst>
              <a:ext uri="{FF2B5EF4-FFF2-40B4-BE49-F238E27FC236}">
                <a16:creationId xmlns:a16="http://schemas.microsoft.com/office/drawing/2014/main" id="{4CB2D098-8D73-9B6D-D76F-16ADBDBF8D37}"/>
              </a:ext>
            </a:extLst>
          </p:cNvPr>
          <p:cNvSpPr>
            <a:spLocks noChangeAspect="1"/>
          </p:cNvSpPr>
          <p:nvPr userDrawn="1"/>
        </p:nvSpPr>
        <p:spPr>
          <a:xfrm>
            <a:off x="2648252" y="1913718"/>
            <a:ext cx="983274" cy="481872"/>
          </a:xfrm>
          <a:prstGeom prst="rect">
            <a:avLst/>
          </a:prstGeom>
          <a:solidFill>
            <a:srgbClr val="9B1C1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26" name="Rechteck 25">
            <a:extLst>
              <a:ext uri="{FF2B5EF4-FFF2-40B4-BE49-F238E27FC236}">
                <a16:creationId xmlns:a16="http://schemas.microsoft.com/office/drawing/2014/main" id="{63692AB7-27AC-D392-1862-40F9EF1A7836}"/>
              </a:ext>
            </a:extLst>
          </p:cNvPr>
          <p:cNvSpPr>
            <a:spLocks noChangeAspect="1"/>
          </p:cNvSpPr>
          <p:nvPr userDrawn="1"/>
        </p:nvSpPr>
        <p:spPr>
          <a:xfrm>
            <a:off x="3765971" y="1347787"/>
            <a:ext cx="983274" cy="481872"/>
          </a:xfrm>
          <a:prstGeom prst="rect">
            <a:avLst/>
          </a:prstGeom>
          <a:solidFill>
            <a:srgbClr val="00434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27" name="Rechteck 26">
            <a:extLst>
              <a:ext uri="{FF2B5EF4-FFF2-40B4-BE49-F238E27FC236}">
                <a16:creationId xmlns:a16="http://schemas.microsoft.com/office/drawing/2014/main" id="{3368C1BD-FFCB-0256-AA2A-0EF5CFCD54A1}"/>
              </a:ext>
            </a:extLst>
          </p:cNvPr>
          <p:cNvSpPr>
            <a:spLocks noChangeAspect="1"/>
          </p:cNvSpPr>
          <p:nvPr userDrawn="1"/>
        </p:nvSpPr>
        <p:spPr>
          <a:xfrm>
            <a:off x="3765970" y="4177440"/>
            <a:ext cx="983274" cy="481872"/>
          </a:xfrm>
          <a:prstGeom prst="rect">
            <a:avLst/>
          </a:prstGeom>
          <a:solidFill>
            <a:srgbClr val="EBF6F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28" name="Rechteck 27">
            <a:extLst>
              <a:ext uri="{FF2B5EF4-FFF2-40B4-BE49-F238E27FC236}">
                <a16:creationId xmlns:a16="http://schemas.microsoft.com/office/drawing/2014/main" id="{D023D17D-43AE-5AA6-E339-99808810C189}"/>
              </a:ext>
            </a:extLst>
          </p:cNvPr>
          <p:cNvSpPr>
            <a:spLocks noChangeAspect="1"/>
          </p:cNvSpPr>
          <p:nvPr userDrawn="1"/>
        </p:nvSpPr>
        <p:spPr>
          <a:xfrm>
            <a:off x="3766027" y="2479648"/>
            <a:ext cx="983274" cy="481872"/>
          </a:xfrm>
          <a:prstGeom prst="rect">
            <a:avLst/>
          </a:prstGeom>
          <a:solidFill>
            <a:srgbClr val="007C8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50</a:t>
            </a:r>
          </a:p>
        </p:txBody>
      </p:sp>
      <p:sp>
        <p:nvSpPr>
          <p:cNvPr id="29" name="Rechteck 28">
            <a:extLst>
              <a:ext uri="{FF2B5EF4-FFF2-40B4-BE49-F238E27FC236}">
                <a16:creationId xmlns:a16="http://schemas.microsoft.com/office/drawing/2014/main" id="{DD9EDF49-FD1E-16C7-3E08-DFE6DFB1B45F}"/>
              </a:ext>
            </a:extLst>
          </p:cNvPr>
          <p:cNvSpPr>
            <a:spLocks noChangeAspect="1"/>
          </p:cNvSpPr>
          <p:nvPr userDrawn="1"/>
        </p:nvSpPr>
        <p:spPr>
          <a:xfrm>
            <a:off x="3765970" y="3045579"/>
            <a:ext cx="983274" cy="481872"/>
          </a:xfrm>
          <a:prstGeom prst="rect">
            <a:avLst/>
          </a:prstGeom>
          <a:solidFill>
            <a:srgbClr val="6EBCC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30" name="Rechteck 29">
            <a:extLst>
              <a:ext uri="{FF2B5EF4-FFF2-40B4-BE49-F238E27FC236}">
                <a16:creationId xmlns:a16="http://schemas.microsoft.com/office/drawing/2014/main" id="{3113E816-A05C-6A00-AAF4-89795B575095}"/>
              </a:ext>
            </a:extLst>
          </p:cNvPr>
          <p:cNvSpPr>
            <a:spLocks noChangeAspect="1"/>
          </p:cNvSpPr>
          <p:nvPr userDrawn="1"/>
        </p:nvSpPr>
        <p:spPr>
          <a:xfrm>
            <a:off x="3765970" y="3611509"/>
            <a:ext cx="983274" cy="481872"/>
          </a:xfrm>
          <a:prstGeom prst="rect">
            <a:avLst/>
          </a:prstGeom>
          <a:solidFill>
            <a:srgbClr val="A4D8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31" name="Rechteck 30">
            <a:extLst>
              <a:ext uri="{FF2B5EF4-FFF2-40B4-BE49-F238E27FC236}">
                <a16:creationId xmlns:a16="http://schemas.microsoft.com/office/drawing/2014/main" id="{9C81164C-1CFA-7064-39E4-B48588DAB150}"/>
              </a:ext>
            </a:extLst>
          </p:cNvPr>
          <p:cNvSpPr>
            <a:spLocks noChangeAspect="1"/>
          </p:cNvSpPr>
          <p:nvPr userDrawn="1"/>
        </p:nvSpPr>
        <p:spPr>
          <a:xfrm>
            <a:off x="3765970" y="1913718"/>
            <a:ext cx="983274" cy="481872"/>
          </a:xfrm>
          <a:prstGeom prst="rect">
            <a:avLst/>
          </a:prstGeom>
          <a:solidFill>
            <a:srgbClr val="0061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32" name="Rechteck 31">
            <a:extLst>
              <a:ext uri="{FF2B5EF4-FFF2-40B4-BE49-F238E27FC236}">
                <a16:creationId xmlns:a16="http://schemas.microsoft.com/office/drawing/2014/main" id="{405D2A88-AF43-14E5-82B3-D5222E59AF5A}"/>
              </a:ext>
            </a:extLst>
          </p:cNvPr>
          <p:cNvSpPr>
            <a:spLocks noChangeAspect="1"/>
          </p:cNvSpPr>
          <p:nvPr userDrawn="1"/>
        </p:nvSpPr>
        <p:spPr>
          <a:xfrm>
            <a:off x="4883689" y="1347787"/>
            <a:ext cx="983274" cy="481872"/>
          </a:xfrm>
          <a:prstGeom prst="rect">
            <a:avLst/>
          </a:prstGeom>
          <a:solidFill>
            <a:srgbClr val="B5510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33" name="Rechteck 32">
            <a:extLst>
              <a:ext uri="{FF2B5EF4-FFF2-40B4-BE49-F238E27FC236}">
                <a16:creationId xmlns:a16="http://schemas.microsoft.com/office/drawing/2014/main" id="{EC33E3E3-5F65-3FC8-8A9D-FFADDE5696CC}"/>
              </a:ext>
            </a:extLst>
          </p:cNvPr>
          <p:cNvSpPr>
            <a:spLocks noChangeAspect="1"/>
          </p:cNvSpPr>
          <p:nvPr userDrawn="1"/>
        </p:nvSpPr>
        <p:spPr>
          <a:xfrm>
            <a:off x="4883688" y="4177440"/>
            <a:ext cx="983274" cy="481872"/>
          </a:xfrm>
          <a:prstGeom prst="rect">
            <a:avLst/>
          </a:prstGeom>
          <a:solidFill>
            <a:srgbClr val="FAF4D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34" name="Rechteck 33">
            <a:extLst>
              <a:ext uri="{FF2B5EF4-FFF2-40B4-BE49-F238E27FC236}">
                <a16:creationId xmlns:a16="http://schemas.microsoft.com/office/drawing/2014/main" id="{3291D36E-4B27-B9E5-3C04-72DB16D6594A}"/>
              </a:ext>
            </a:extLst>
          </p:cNvPr>
          <p:cNvSpPr>
            <a:spLocks noChangeAspect="1"/>
          </p:cNvSpPr>
          <p:nvPr userDrawn="1"/>
        </p:nvSpPr>
        <p:spPr>
          <a:xfrm>
            <a:off x="4883745" y="2479648"/>
            <a:ext cx="983274" cy="481872"/>
          </a:xfrm>
          <a:prstGeom prst="rect">
            <a:avLst/>
          </a:prstGeom>
          <a:solidFill>
            <a:srgbClr val="F7A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50</a:t>
            </a:r>
          </a:p>
        </p:txBody>
      </p:sp>
      <p:sp>
        <p:nvSpPr>
          <p:cNvPr id="35" name="Rechteck 34">
            <a:extLst>
              <a:ext uri="{FF2B5EF4-FFF2-40B4-BE49-F238E27FC236}">
                <a16:creationId xmlns:a16="http://schemas.microsoft.com/office/drawing/2014/main" id="{A9670F4C-1327-8846-A8E1-CD29EC76F7D6}"/>
              </a:ext>
            </a:extLst>
          </p:cNvPr>
          <p:cNvSpPr>
            <a:spLocks noChangeAspect="1"/>
          </p:cNvSpPr>
          <p:nvPr userDrawn="1"/>
        </p:nvSpPr>
        <p:spPr>
          <a:xfrm>
            <a:off x="4883688" y="3045579"/>
            <a:ext cx="983274" cy="481872"/>
          </a:xfrm>
          <a:prstGeom prst="rect">
            <a:avLst/>
          </a:prstGeom>
          <a:solidFill>
            <a:srgbClr val="FFC67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36" name="Rechteck 35">
            <a:extLst>
              <a:ext uri="{FF2B5EF4-FFF2-40B4-BE49-F238E27FC236}">
                <a16:creationId xmlns:a16="http://schemas.microsoft.com/office/drawing/2014/main" id="{2439A139-D571-B6F7-0A9D-DA9119A71EE8}"/>
              </a:ext>
            </a:extLst>
          </p:cNvPr>
          <p:cNvSpPr>
            <a:spLocks noChangeAspect="1"/>
          </p:cNvSpPr>
          <p:nvPr userDrawn="1"/>
        </p:nvSpPr>
        <p:spPr>
          <a:xfrm>
            <a:off x="4883688" y="3611509"/>
            <a:ext cx="983274" cy="481872"/>
          </a:xfrm>
          <a:prstGeom prst="rect">
            <a:avLst/>
          </a:prstGeom>
          <a:solidFill>
            <a:srgbClr val="FFE4B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37" name="Rechteck 36">
            <a:extLst>
              <a:ext uri="{FF2B5EF4-FFF2-40B4-BE49-F238E27FC236}">
                <a16:creationId xmlns:a16="http://schemas.microsoft.com/office/drawing/2014/main" id="{5F64FB17-18B5-F41D-3F73-75F36A9947C9}"/>
              </a:ext>
            </a:extLst>
          </p:cNvPr>
          <p:cNvSpPr>
            <a:spLocks noChangeAspect="1"/>
          </p:cNvSpPr>
          <p:nvPr userDrawn="1"/>
        </p:nvSpPr>
        <p:spPr>
          <a:xfrm>
            <a:off x="4883688" y="1913718"/>
            <a:ext cx="983274" cy="481872"/>
          </a:xfrm>
          <a:prstGeom prst="rect">
            <a:avLst/>
          </a:prstGeom>
          <a:solidFill>
            <a:srgbClr val="DD75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38" name="Rechteck 37">
            <a:extLst>
              <a:ext uri="{FF2B5EF4-FFF2-40B4-BE49-F238E27FC236}">
                <a16:creationId xmlns:a16="http://schemas.microsoft.com/office/drawing/2014/main" id="{C8FF96E8-FEAF-CB68-E895-C9443509FF6A}"/>
              </a:ext>
            </a:extLst>
          </p:cNvPr>
          <p:cNvSpPr>
            <a:spLocks noChangeAspect="1"/>
          </p:cNvSpPr>
          <p:nvPr userDrawn="1"/>
        </p:nvSpPr>
        <p:spPr>
          <a:xfrm>
            <a:off x="6001406" y="1347787"/>
            <a:ext cx="983274" cy="481872"/>
          </a:xfrm>
          <a:prstGeom prst="rect">
            <a:avLst/>
          </a:prstGeom>
          <a:solidFill>
            <a:srgbClr val="5618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39" name="Rechteck 38">
            <a:extLst>
              <a:ext uri="{FF2B5EF4-FFF2-40B4-BE49-F238E27FC236}">
                <a16:creationId xmlns:a16="http://schemas.microsoft.com/office/drawing/2014/main" id="{E1BF9567-5B5E-FF8C-937C-49FCC4D13F17}"/>
              </a:ext>
            </a:extLst>
          </p:cNvPr>
          <p:cNvSpPr>
            <a:spLocks noChangeAspect="1"/>
          </p:cNvSpPr>
          <p:nvPr userDrawn="1"/>
        </p:nvSpPr>
        <p:spPr>
          <a:xfrm>
            <a:off x="6001406" y="4177440"/>
            <a:ext cx="983274" cy="481872"/>
          </a:xfrm>
          <a:prstGeom prst="rect">
            <a:avLst/>
          </a:prstGeom>
          <a:solidFill>
            <a:srgbClr val="F1D9E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40" name="Rechteck 39">
            <a:extLst>
              <a:ext uri="{FF2B5EF4-FFF2-40B4-BE49-F238E27FC236}">
                <a16:creationId xmlns:a16="http://schemas.microsoft.com/office/drawing/2014/main" id="{349845F8-3BA4-64E0-1028-B921B31F2DD1}"/>
              </a:ext>
            </a:extLst>
          </p:cNvPr>
          <p:cNvSpPr>
            <a:spLocks noChangeAspect="1"/>
          </p:cNvSpPr>
          <p:nvPr userDrawn="1"/>
        </p:nvSpPr>
        <p:spPr>
          <a:xfrm>
            <a:off x="6001463" y="2479648"/>
            <a:ext cx="983274" cy="481872"/>
          </a:xfrm>
          <a:prstGeom prst="rect">
            <a:avLst/>
          </a:prstGeom>
          <a:solidFill>
            <a:srgbClr val="B8117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50</a:t>
            </a:r>
          </a:p>
        </p:txBody>
      </p:sp>
      <p:sp>
        <p:nvSpPr>
          <p:cNvPr id="41" name="Rechteck 40">
            <a:extLst>
              <a:ext uri="{FF2B5EF4-FFF2-40B4-BE49-F238E27FC236}">
                <a16:creationId xmlns:a16="http://schemas.microsoft.com/office/drawing/2014/main" id="{A8DE2664-F800-A754-5A1E-C7A375BDA58F}"/>
              </a:ext>
            </a:extLst>
          </p:cNvPr>
          <p:cNvSpPr>
            <a:spLocks noChangeAspect="1"/>
          </p:cNvSpPr>
          <p:nvPr userDrawn="1"/>
        </p:nvSpPr>
        <p:spPr>
          <a:xfrm>
            <a:off x="6001406" y="3045579"/>
            <a:ext cx="983274" cy="481872"/>
          </a:xfrm>
          <a:prstGeom prst="rect">
            <a:avLst/>
          </a:prstGeom>
          <a:solidFill>
            <a:srgbClr val="CB5D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42" name="Rechteck 41">
            <a:extLst>
              <a:ext uri="{FF2B5EF4-FFF2-40B4-BE49-F238E27FC236}">
                <a16:creationId xmlns:a16="http://schemas.microsoft.com/office/drawing/2014/main" id="{86C14984-BC9B-7393-3A1E-56029F321D91}"/>
              </a:ext>
            </a:extLst>
          </p:cNvPr>
          <p:cNvSpPr>
            <a:spLocks noChangeAspect="1"/>
          </p:cNvSpPr>
          <p:nvPr userDrawn="1"/>
        </p:nvSpPr>
        <p:spPr>
          <a:xfrm>
            <a:off x="6001406" y="3611509"/>
            <a:ext cx="983274" cy="481872"/>
          </a:xfrm>
          <a:prstGeom prst="rect">
            <a:avLst/>
          </a:prstGeom>
          <a:solidFill>
            <a:srgbClr val="EDBA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43" name="Rechteck 42">
            <a:extLst>
              <a:ext uri="{FF2B5EF4-FFF2-40B4-BE49-F238E27FC236}">
                <a16:creationId xmlns:a16="http://schemas.microsoft.com/office/drawing/2014/main" id="{B960BDA3-438C-7F6C-AA73-3E986A8D42AA}"/>
              </a:ext>
            </a:extLst>
          </p:cNvPr>
          <p:cNvSpPr>
            <a:spLocks noChangeAspect="1"/>
          </p:cNvSpPr>
          <p:nvPr userDrawn="1"/>
        </p:nvSpPr>
        <p:spPr>
          <a:xfrm>
            <a:off x="6001406" y="1913718"/>
            <a:ext cx="983274" cy="481872"/>
          </a:xfrm>
          <a:prstGeom prst="rect">
            <a:avLst/>
          </a:prstGeom>
          <a:solidFill>
            <a:srgbClr val="88186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44" name="Rechteck 43">
            <a:extLst>
              <a:ext uri="{FF2B5EF4-FFF2-40B4-BE49-F238E27FC236}">
                <a16:creationId xmlns:a16="http://schemas.microsoft.com/office/drawing/2014/main" id="{E58502F9-E1ED-F1F9-EA1E-C62E4B8314B8}"/>
              </a:ext>
            </a:extLst>
          </p:cNvPr>
          <p:cNvSpPr>
            <a:spLocks noChangeAspect="1"/>
          </p:cNvSpPr>
          <p:nvPr userDrawn="1"/>
        </p:nvSpPr>
        <p:spPr>
          <a:xfrm>
            <a:off x="7119124" y="1347787"/>
            <a:ext cx="983274" cy="481872"/>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70</a:t>
            </a:r>
          </a:p>
        </p:txBody>
      </p:sp>
      <p:sp>
        <p:nvSpPr>
          <p:cNvPr id="45" name="Rechteck 44">
            <a:extLst>
              <a:ext uri="{FF2B5EF4-FFF2-40B4-BE49-F238E27FC236}">
                <a16:creationId xmlns:a16="http://schemas.microsoft.com/office/drawing/2014/main" id="{BB59B8D4-4CD8-84EF-099B-B4723738E6A9}"/>
              </a:ext>
            </a:extLst>
          </p:cNvPr>
          <p:cNvSpPr>
            <a:spLocks noChangeAspect="1"/>
          </p:cNvSpPr>
          <p:nvPr userDrawn="1"/>
        </p:nvSpPr>
        <p:spPr>
          <a:xfrm>
            <a:off x="7119123" y="4177440"/>
            <a:ext cx="983274" cy="481872"/>
          </a:xfrm>
          <a:prstGeom prst="rect">
            <a:avLst/>
          </a:prstGeom>
          <a:solidFill>
            <a:srgbClr val="EDED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10</a:t>
            </a:r>
          </a:p>
        </p:txBody>
      </p:sp>
      <p:sp>
        <p:nvSpPr>
          <p:cNvPr id="46" name="Rechteck 45">
            <a:extLst>
              <a:ext uri="{FF2B5EF4-FFF2-40B4-BE49-F238E27FC236}">
                <a16:creationId xmlns:a16="http://schemas.microsoft.com/office/drawing/2014/main" id="{09D245F9-3E58-7558-A743-FE6C97530E36}"/>
              </a:ext>
            </a:extLst>
          </p:cNvPr>
          <p:cNvSpPr>
            <a:spLocks noChangeAspect="1"/>
          </p:cNvSpPr>
          <p:nvPr userDrawn="1"/>
        </p:nvSpPr>
        <p:spPr>
          <a:xfrm>
            <a:off x="7119181" y="2479648"/>
            <a:ext cx="983274" cy="481872"/>
          </a:xfrm>
          <a:prstGeom prst="rect">
            <a:avLst/>
          </a:prstGeom>
          <a:solidFill>
            <a:srgbClr val="5555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1"/>
                </a:solidFill>
                <a:latin typeface="Arial" panose="020B0604020202020204" pitchFamily="34" charset="0"/>
                <a:cs typeface="Arial" panose="020B0604020202020204" pitchFamily="34" charset="0"/>
              </a:rPr>
              <a:t>50</a:t>
            </a:r>
          </a:p>
        </p:txBody>
      </p:sp>
      <p:sp>
        <p:nvSpPr>
          <p:cNvPr id="47" name="Rechteck 46">
            <a:extLst>
              <a:ext uri="{FF2B5EF4-FFF2-40B4-BE49-F238E27FC236}">
                <a16:creationId xmlns:a16="http://schemas.microsoft.com/office/drawing/2014/main" id="{0A8BAA51-CCC2-D79B-CBB3-D30A53776853}"/>
              </a:ext>
            </a:extLst>
          </p:cNvPr>
          <p:cNvSpPr>
            <a:spLocks noChangeAspect="1"/>
          </p:cNvSpPr>
          <p:nvPr userDrawn="1"/>
        </p:nvSpPr>
        <p:spPr>
          <a:xfrm>
            <a:off x="7119123" y="3045579"/>
            <a:ext cx="983274" cy="481872"/>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30</a:t>
            </a:r>
          </a:p>
        </p:txBody>
      </p:sp>
      <p:sp>
        <p:nvSpPr>
          <p:cNvPr id="48" name="Rechteck 47">
            <a:extLst>
              <a:ext uri="{FF2B5EF4-FFF2-40B4-BE49-F238E27FC236}">
                <a16:creationId xmlns:a16="http://schemas.microsoft.com/office/drawing/2014/main" id="{8BA59A70-B002-6CDF-755F-B5E93C1816F8}"/>
              </a:ext>
            </a:extLst>
          </p:cNvPr>
          <p:cNvSpPr>
            <a:spLocks noChangeAspect="1"/>
          </p:cNvSpPr>
          <p:nvPr userDrawn="1"/>
        </p:nvSpPr>
        <p:spPr>
          <a:xfrm>
            <a:off x="7119123" y="3611509"/>
            <a:ext cx="983274" cy="481872"/>
          </a:xfrm>
          <a:prstGeom prst="rect">
            <a:avLst/>
          </a:prstGeom>
          <a:solidFill>
            <a:srgbClr val="C6C6C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solidFill>
                  <a:schemeClr val="bg2"/>
                </a:solidFill>
                <a:latin typeface="Arial" panose="020B0604020202020204" pitchFamily="34" charset="0"/>
                <a:cs typeface="Arial" panose="020B0604020202020204" pitchFamily="34" charset="0"/>
              </a:rPr>
              <a:t>20</a:t>
            </a:r>
          </a:p>
        </p:txBody>
      </p:sp>
      <p:sp>
        <p:nvSpPr>
          <p:cNvPr id="49" name="Rechteck 48">
            <a:extLst>
              <a:ext uri="{FF2B5EF4-FFF2-40B4-BE49-F238E27FC236}">
                <a16:creationId xmlns:a16="http://schemas.microsoft.com/office/drawing/2014/main" id="{30702548-3F41-B6F6-8A89-23C1E4DB34EB}"/>
              </a:ext>
            </a:extLst>
          </p:cNvPr>
          <p:cNvSpPr>
            <a:spLocks noChangeAspect="1"/>
          </p:cNvSpPr>
          <p:nvPr userDrawn="1"/>
        </p:nvSpPr>
        <p:spPr>
          <a:xfrm>
            <a:off x="7119123" y="1913718"/>
            <a:ext cx="983274" cy="481872"/>
          </a:xfrm>
          <a:prstGeom prst="rect">
            <a:avLst/>
          </a:prstGeom>
          <a:solidFill>
            <a:srgbClr val="3C3C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de-DE" dirty="0">
                <a:latin typeface="Arial" panose="020B0604020202020204" pitchFamily="34" charset="0"/>
                <a:cs typeface="Arial" panose="020B0604020202020204" pitchFamily="34" charset="0"/>
              </a:rPr>
              <a:t>60</a:t>
            </a:r>
          </a:p>
        </p:txBody>
      </p:sp>
      <p:sp>
        <p:nvSpPr>
          <p:cNvPr id="50" name="Textfeld 49">
            <a:extLst>
              <a:ext uri="{FF2B5EF4-FFF2-40B4-BE49-F238E27FC236}">
                <a16:creationId xmlns:a16="http://schemas.microsoft.com/office/drawing/2014/main" id="{92575232-9A2C-95C8-2DCE-15421CA140F6}"/>
              </a:ext>
            </a:extLst>
          </p:cNvPr>
          <p:cNvSpPr txBox="1"/>
          <p:nvPr userDrawn="1"/>
        </p:nvSpPr>
        <p:spPr>
          <a:xfrm>
            <a:off x="1611520" y="1017190"/>
            <a:ext cx="936154"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Grün</a:t>
            </a:r>
          </a:p>
        </p:txBody>
      </p:sp>
      <p:sp>
        <p:nvSpPr>
          <p:cNvPr id="51" name="Textfeld 50">
            <a:extLst>
              <a:ext uri="{FF2B5EF4-FFF2-40B4-BE49-F238E27FC236}">
                <a16:creationId xmlns:a16="http://schemas.microsoft.com/office/drawing/2014/main" id="{A961059A-A272-0F9B-FE68-EC8C1FC59084}"/>
              </a:ext>
            </a:extLst>
          </p:cNvPr>
          <p:cNvSpPr txBox="1"/>
          <p:nvPr userDrawn="1"/>
        </p:nvSpPr>
        <p:spPr>
          <a:xfrm>
            <a:off x="2796848" y="1017190"/>
            <a:ext cx="769441"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Rot</a:t>
            </a:r>
          </a:p>
        </p:txBody>
      </p:sp>
      <p:sp>
        <p:nvSpPr>
          <p:cNvPr id="52" name="Textfeld 51">
            <a:extLst>
              <a:ext uri="{FF2B5EF4-FFF2-40B4-BE49-F238E27FC236}">
                <a16:creationId xmlns:a16="http://schemas.microsoft.com/office/drawing/2014/main" id="{ACDD2DDF-A284-8D87-E85B-CFA67542EA00}"/>
              </a:ext>
            </a:extLst>
          </p:cNvPr>
          <p:cNvSpPr txBox="1"/>
          <p:nvPr userDrawn="1"/>
        </p:nvSpPr>
        <p:spPr>
          <a:xfrm>
            <a:off x="3772049" y="1017190"/>
            <a:ext cx="1077218"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Türkis</a:t>
            </a:r>
          </a:p>
        </p:txBody>
      </p:sp>
      <p:sp>
        <p:nvSpPr>
          <p:cNvPr id="53" name="Textfeld 52">
            <a:extLst>
              <a:ext uri="{FF2B5EF4-FFF2-40B4-BE49-F238E27FC236}">
                <a16:creationId xmlns:a16="http://schemas.microsoft.com/office/drawing/2014/main" id="{CD0B60E8-CA1F-DDA9-3461-6ECFB8042EC2}"/>
              </a:ext>
            </a:extLst>
          </p:cNvPr>
          <p:cNvSpPr txBox="1"/>
          <p:nvPr userDrawn="1"/>
        </p:nvSpPr>
        <p:spPr>
          <a:xfrm>
            <a:off x="4838319" y="1017190"/>
            <a:ext cx="1192634"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Orange</a:t>
            </a:r>
          </a:p>
        </p:txBody>
      </p:sp>
      <p:sp>
        <p:nvSpPr>
          <p:cNvPr id="54" name="Textfeld 53">
            <a:extLst>
              <a:ext uri="{FF2B5EF4-FFF2-40B4-BE49-F238E27FC236}">
                <a16:creationId xmlns:a16="http://schemas.microsoft.com/office/drawing/2014/main" id="{D1FB8067-9F03-0A7E-265C-AEDEE3EB109A}"/>
              </a:ext>
            </a:extLst>
          </p:cNvPr>
          <p:cNvSpPr txBox="1"/>
          <p:nvPr userDrawn="1"/>
        </p:nvSpPr>
        <p:spPr>
          <a:xfrm>
            <a:off x="5987295" y="1017190"/>
            <a:ext cx="1085875"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Violett</a:t>
            </a:r>
          </a:p>
        </p:txBody>
      </p:sp>
      <p:sp>
        <p:nvSpPr>
          <p:cNvPr id="55" name="Textfeld 54">
            <a:extLst>
              <a:ext uri="{FF2B5EF4-FFF2-40B4-BE49-F238E27FC236}">
                <a16:creationId xmlns:a16="http://schemas.microsoft.com/office/drawing/2014/main" id="{F9D55CD1-8949-5682-5B88-2F1C8D9580B0}"/>
              </a:ext>
            </a:extLst>
          </p:cNvPr>
          <p:cNvSpPr txBox="1"/>
          <p:nvPr userDrawn="1"/>
        </p:nvSpPr>
        <p:spPr>
          <a:xfrm>
            <a:off x="7200392" y="1017190"/>
            <a:ext cx="923330" cy="276999"/>
          </a:xfrm>
          <a:prstGeom prst="rect">
            <a:avLst/>
          </a:prstGeom>
          <a:noFill/>
        </p:spPr>
        <p:txBody>
          <a:bodyPr wrap="none" lIns="0" tIns="0" rIns="0" bIns="0" rtlCol="0">
            <a:spAutoFit/>
          </a:bodyPr>
          <a:lstStyle/>
          <a:p>
            <a:r>
              <a:rPr lang="de-DE" b="1" dirty="0">
                <a:solidFill>
                  <a:schemeClr val="bg2"/>
                </a:solidFill>
                <a:latin typeface="Arial" panose="020B0604020202020204" pitchFamily="34" charset="0"/>
                <a:cs typeface="Arial" panose="020B0604020202020204" pitchFamily="34" charset="0"/>
              </a:rPr>
              <a:t>UV Grau</a:t>
            </a:r>
          </a:p>
        </p:txBody>
      </p:sp>
      <p:sp>
        <p:nvSpPr>
          <p:cNvPr id="56" name="Rechteck 55">
            <a:extLst>
              <a:ext uri="{FF2B5EF4-FFF2-40B4-BE49-F238E27FC236}">
                <a16:creationId xmlns:a16="http://schemas.microsoft.com/office/drawing/2014/main" id="{DF05A0C8-7BB3-F1C6-1D9A-3D27D5D46A7D}"/>
              </a:ext>
            </a:extLst>
          </p:cNvPr>
          <p:cNvSpPr/>
          <p:nvPr userDrawn="1"/>
        </p:nvSpPr>
        <p:spPr>
          <a:xfrm>
            <a:off x="294198" y="1268543"/>
            <a:ext cx="1240862" cy="649989"/>
          </a:xfrm>
          <a:prstGeom prst="rect">
            <a:avLst/>
          </a:prstGeom>
          <a:noFill/>
          <a:ln w="508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
        <p:nvSpPr>
          <p:cNvPr id="57" name="Rechteck 56">
            <a:extLst>
              <a:ext uri="{FF2B5EF4-FFF2-40B4-BE49-F238E27FC236}">
                <a16:creationId xmlns:a16="http://schemas.microsoft.com/office/drawing/2014/main" id="{DF05A0C8-7BB3-F1C6-1D9A-3D27D5D46A7D}"/>
              </a:ext>
            </a:extLst>
          </p:cNvPr>
          <p:cNvSpPr/>
          <p:nvPr userDrawn="1"/>
        </p:nvSpPr>
        <p:spPr>
          <a:xfrm>
            <a:off x="2518334" y="2400405"/>
            <a:ext cx="1247636" cy="649989"/>
          </a:xfrm>
          <a:prstGeom prst="rect">
            <a:avLst/>
          </a:prstGeom>
          <a:noFill/>
          <a:ln w="508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de-DE">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6929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31800" y="411163"/>
            <a:ext cx="5616575" cy="369332"/>
          </a:xfrm>
          <a:prstGeom prst="rect">
            <a:avLst/>
          </a:prstGeom>
        </p:spPr>
        <p:txBody>
          <a:bodyPr vert="horz" wrap="square" lIns="0" tIns="0" rIns="91440" bIns="0" rtlCol="0" anchor="t" anchorCtr="0">
            <a:spAutoFit/>
          </a:bodyPr>
          <a:lstStyle/>
          <a:p>
            <a:r>
              <a:rPr lang="de-DE" dirty="0"/>
              <a:t>Mastertitelformat bearbeiten</a:t>
            </a:r>
            <a:endParaRPr lang="en-US" dirty="0"/>
          </a:p>
        </p:txBody>
      </p:sp>
      <p:sp>
        <p:nvSpPr>
          <p:cNvPr id="3" name="Text Placeholder 2"/>
          <p:cNvSpPr>
            <a:spLocks noGrp="1"/>
          </p:cNvSpPr>
          <p:nvPr>
            <p:ph type="body" idx="1"/>
          </p:nvPr>
        </p:nvSpPr>
        <p:spPr>
          <a:xfrm>
            <a:off x="431800" y="1347788"/>
            <a:ext cx="8280400" cy="3311525"/>
          </a:xfrm>
          <a:prstGeom prst="rect">
            <a:avLst/>
          </a:prstGeom>
        </p:spPr>
        <p:txBody>
          <a:bodyPr vert="horz" lIns="0" tIns="0" rIns="90000" bIns="0" rtlCol="0">
            <a:noAutofit/>
          </a:bodyPr>
          <a:lstStyle/>
          <a:p>
            <a:pPr lvl="0"/>
            <a:r>
              <a:rPr lang="de-DE" dirty="0"/>
              <a:t>Mastertextformat bearbeiten</a:t>
            </a:r>
          </a:p>
          <a:p>
            <a:pPr lvl="1"/>
            <a:r>
              <a:rPr lang="de-DE" dirty="0"/>
              <a:t>Zweite Ebene</a:t>
            </a:r>
          </a:p>
          <a:p>
            <a:pPr lvl="2"/>
            <a:r>
              <a:rPr lang="de-DE" dirty="0"/>
              <a:t>Dritte Ebene</a:t>
            </a:r>
          </a:p>
          <a:p>
            <a:pPr lvl="3"/>
            <a:r>
              <a:rPr lang="de-DE" dirty="0"/>
              <a:t>Vierte Ebene</a:t>
            </a:r>
          </a:p>
          <a:p>
            <a:pPr lvl="4"/>
            <a:r>
              <a:rPr lang="de-DE" dirty="0"/>
              <a:t>Fünfte Ebene</a:t>
            </a:r>
            <a:endParaRPr lang="en-US" dirty="0"/>
          </a:p>
        </p:txBody>
      </p:sp>
      <p:sp>
        <p:nvSpPr>
          <p:cNvPr id="4" name="Date Placeholder 3"/>
          <p:cNvSpPr>
            <a:spLocks noGrp="1"/>
          </p:cNvSpPr>
          <p:nvPr>
            <p:ph type="dt" sz="half" idx="2"/>
          </p:nvPr>
        </p:nvSpPr>
        <p:spPr>
          <a:xfrm>
            <a:off x="7201798" y="4767263"/>
            <a:ext cx="755201" cy="273844"/>
          </a:xfrm>
          <a:prstGeom prst="rect">
            <a:avLst/>
          </a:prstGeom>
        </p:spPr>
        <p:txBody>
          <a:bodyPr vert="horz" lIns="91440" tIns="45720" rIns="91440" bIns="45720" rtlCol="0" anchor="ctr"/>
          <a:lstStyle>
            <a:lvl1pPr algn="r">
              <a:defRPr sz="900" baseline="0">
                <a:solidFill>
                  <a:schemeClr val="bg2"/>
                </a:solidFill>
                <a:latin typeface="Arial" panose="020B0604020202020204" pitchFamily="34" charset="0"/>
                <a:cs typeface="Arial" panose="020B0604020202020204" pitchFamily="34" charset="0"/>
              </a:defRPr>
            </a:lvl1pPr>
          </a:lstStyle>
          <a:p>
            <a:fld id="{A406C6F2-8BCE-7041-ADA8-D23620A91968}" type="datetime1">
              <a:rPr lang="de-DE" smtClean="0"/>
              <a:pPr/>
              <a:t>05.03.2026</a:t>
            </a:fld>
            <a:endParaRPr lang="de-DE" dirty="0"/>
          </a:p>
        </p:txBody>
      </p:sp>
      <p:sp>
        <p:nvSpPr>
          <p:cNvPr id="5" name="Footer Placeholder 4"/>
          <p:cNvSpPr>
            <a:spLocks noGrp="1"/>
          </p:cNvSpPr>
          <p:nvPr>
            <p:ph type="ftr" sz="quarter" idx="3"/>
          </p:nvPr>
        </p:nvSpPr>
        <p:spPr>
          <a:xfrm>
            <a:off x="4643439" y="4767263"/>
            <a:ext cx="2558360" cy="273844"/>
          </a:xfrm>
          <a:prstGeom prst="rect">
            <a:avLst/>
          </a:prstGeom>
        </p:spPr>
        <p:txBody>
          <a:bodyPr vert="horz" lIns="91440" tIns="45720" rIns="91440" bIns="45720" rtlCol="0" anchor="ctr"/>
          <a:lstStyle>
            <a:lvl1pPr algn="r">
              <a:defRPr sz="900" baseline="0">
                <a:solidFill>
                  <a:schemeClr val="bg2"/>
                </a:solidFill>
                <a:latin typeface="Arial" panose="020B0604020202020204" pitchFamily="34" charset="0"/>
                <a:cs typeface="Arial" panose="020B0604020202020204" pitchFamily="34" charset="0"/>
              </a:defRPr>
            </a:lvl1pPr>
          </a:lstStyle>
          <a:p>
            <a:endParaRPr lang="de-DE" dirty="0"/>
          </a:p>
        </p:txBody>
      </p:sp>
      <p:sp>
        <p:nvSpPr>
          <p:cNvPr id="6" name="Slide Number Placeholder 5"/>
          <p:cNvSpPr>
            <a:spLocks noGrp="1"/>
          </p:cNvSpPr>
          <p:nvPr>
            <p:ph type="sldNum" sz="quarter" idx="4"/>
          </p:nvPr>
        </p:nvSpPr>
        <p:spPr>
          <a:xfrm>
            <a:off x="7956999" y="4767263"/>
            <a:ext cx="755201" cy="273844"/>
          </a:xfrm>
          <a:prstGeom prst="rect">
            <a:avLst/>
          </a:prstGeom>
        </p:spPr>
        <p:txBody>
          <a:bodyPr vert="horz" lIns="91440" tIns="45720" rIns="91440" bIns="45720" rtlCol="0" anchor="ctr"/>
          <a:lstStyle>
            <a:lvl1pPr algn="r">
              <a:defRPr sz="900" baseline="0">
                <a:solidFill>
                  <a:schemeClr val="bg2"/>
                </a:solidFill>
                <a:latin typeface="Arial" panose="020B0604020202020204" pitchFamily="34" charset="0"/>
                <a:cs typeface="Arial" panose="020B0604020202020204" pitchFamily="34" charset="0"/>
              </a:defRPr>
            </a:lvl1pPr>
          </a:lstStyle>
          <a:p>
            <a:fld id="{8C043E37-E65C-9242-A631-D8A37265D480}" type="slidenum">
              <a:rPr lang="de-DE" smtClean="0"/>
              <a:pPr/>
              <a:t>‹Nr.›</a:t>
            </a:fld>
            <a:endParaRPr lang="de-DE" dirty="0"/>
          </a:p>
        </p:txBody>
      </p:sp>
    </p:spTree>
    <p:extLst>
      <p:ext uri="{BB962C8B-B14F-4D97-AF65-F5344CB8AC3E}">
        <p14:creationId xmlns:p14="http://schemas.microsoft.com/office/powerpoint/2010/main" val="1115477948"/>
      </p:ext>
    </p:extLst>
  </p:cSld>
  <p:clrMap bg1="lt1" tx1="dk1" bg2="lt2" tx2="dk2" accent1="accent1" accent2="accent2" accent3="accent3" accent4="accent4" accent5="accent5" accent6="accent6" hlink="hlink" folHlink="folHlink"/>
  <p:sldLayoutIdLst>
    <p:sldLayoutId id="2147483708" r:id="rId1"/>
    <p:sldLayoutId id="2147483675" r:id="rId2"/>
    <p:sldLayoutId id="2147483662" r:id="rId3"/>
    <p:sldLayoutId id="2147483679" r:id="rId4"/>
    <p:sldLayoutId id="2147483684" r:id="rId5"/>
    <p:sldLayoutId id="2147483680" r:id="rId6"/>
    <p:sldLayoutId id="2147483682" r:id="rId7"/>
    <p:sldLayoutId id="2147483683" r:id="rId8"/>
    <p:sldLayoutId id="2147483701" r:id="rId9"/>
    <p:sldLayoutId id="2147483694" r:id="rId10"/>
    <p:sldLayoutId id="2147483695" r:id="rId11"/>
    <p:sldLayoutId id="2147483700" r:id="rId12"/>
    <p:sldLayoutId id="2147483686" r:id="rId13"/>
    <p:sldLayoutId id="2147483696" r:id="rId14"/>
    <p:sldLayoutId id="2147483685" r:id="rId15"/>
    <p:sldLayoutId id="2147483692" r:id="rId16"/>
    <p:sldLayoutId id="2147483705" r:id="rId17"/>
    <p:sldLayoutId id="2147483706" r:id="rId18"/>
    <p:sldLayoutId id="2147483707" r:id="rId19"/>
  </p:sldLayoutIdLst>
  <p:hf hdr="0"/>
  <p:txStyles>
    <p:titleStyle>
      <a:lvl1pPr algn="l" defTabSz="685800" rtl="0" eaLnBrk="1" latinLnBrk="0" hangingPunct="1">
        <a:lnSpc>
          <a:spcPct val="100000"/>
        </a:lnSpc>
        <a:spcBef>
          <a:spcPct val="0"/>
        </a:spcBef>
        <a:buNone/>
        <a:defRPr sz="2400" b="1" i="0" kern="1200" baseline="0">
          <a:solidFill>
            <a:srgbClr val="D51317"/>
          </a:solidFill>
          <a:latin typeface="Arial" panose="020B0604020202020204" pitchFamily="34" charset="0"/>
          <a:ea typeface="+mj-ea"/>
          <a:cs typeface="Arial" panose="020B0604020202020204" pitchFamily="34" charset="0"/>
        </a:defRPr>
      </a:lvl1pPr>
    </p:titleStyle>
    <p:bodyStyle>
      <a:lvl1pPr marL="180000" indent="-180000" algn="l" defTabSz="685800" rtl="0" eaLnBrk="1" latinLnBrk="0" hangingPunct="1">
        <a:lnSpc>
          <a:spcPct val="120000"/>
        </a:lnSpc>
        <a:spcBef>
          <a:spcPts val="600"/>
        </a:spcBef>
        <a:buFont typeface="Arial" panose="020B0604020202020204" pitchFamily="34" charset="0"/>
        <a:buChar char="•"/>
        <a:defRPr sz="1800" kern="1200" baseline="0">
          <a:solidFill>
            <a:schemeClr val="bg2"/>
          </a:solidFill>
          <a:latin typeface="Arial" panose="020B0604020202020204" pitchFamily="34" charset="0"/>
          <a:ea typeface="+mn-ea"/>
          <a:cs typeface="Arial" panose="020B0604020202020204" pitchFamily="34" charset="0"/>
        </a:defRPr>
      </a:lvl1pPr>
      <a:lvl2pPr marL="360000" indent="-180000" algn="l" defTabSz="685800" rtl="0" eaLnBrk="1" latinLnBrk="0" hangingPunct="1">
        <a:lnSpc>
          <a:spcPct val="120000"/>
        </a:lnSpc>
        <a:spcBef>
          <a:spcPts val="600"/>
        </a:spcBef>
        <a:buFont typeface="Arial" panose="020B0604020202020204" pitchFamily="34" charset="0"/>
        <a:buChar char="•"/>
        <a:defRPr sz="1800" kern="1200" baseline="0">
          <a:solidFill>
            <a:schemeClr val="bg2"/>
          </a:solidFill>
          <a:latin typeface="Arial" panose="020B0604020202020204" pitchFamily="34" charset="0"/>
          <a:ea typeface="+mn-ea"/>
          <a:cs typeface="Arial" panose="020B0604020202020204" pitchFamily="34" charset="0"/>
        </a:defRPr>
      </a:lvl2pPr>
      <a:lvl3pPr marL="540000" indent="-180000" algn="l" defTabSz="685800" rtl="0" eaLnBrk="1" latinLnBrk="0" hangingPunct="1">
        <a:lnSpc>
          <a:spcPct val="120000"/>
        </a:lnSpc>
        <a:spcBef>
          <a:spcPts val="600"/>
        </a:spcBef>
        <a:buFont typeface="Arial" panose="020B0604020202020204" pitchFamily="34" charset="0"/>
        <a:buChar char="•"/>
        <a:defRPr sz="1800" kern="1200" baseline="0">
          <a:solidFill>
            <a:schemeClr val="bg2"/>
          </a:solidFill>
          <a:latin typeface="Arial" panose="020B0604020202020204" pitchFamily="34" charset="0"/>
          <a:ea typeface="+mn-ea"/>
          <a:cs typeface="Arial" panose="020B0604020202020204" pitchFamily="34" charset="0"/>
        </a:defRPr>
      </a:lvl3pPr>
      <a:lvl4pPr marL="720000" indent="-180000" algn="l" defTabSz="685800" rtl="0" eaLnBrk="1" latinLnBrk="0" hangingPunct="1">
        <a:lnSpc>
          <a:spcPct val="120000"/>
        </a:lnSpc>
        <a:spcBef>
          <a:spcPts val="600"/>
        </a:spcBef>
        <a:buFont typeface="Arial" panose="020B0604020202020204" pitchFamily="34" charset="0"/>
        <a:buChar char="•"/>
        <a:defRPr sz="1800" kern="1200" baseline="0">
          <a:solidFill>
            <a:schemeClr val="bg2"/>
          </a:solidFill>
          <a:latin typeface="Arial" panose="020B0604020202020204" pitchFamily="34" charset="0"/>
          <a:ea typeface="+mn-ea"/>
          <a:cs typeface="Arial" panose="020B0604020202020204" pitchFamily="34" charset="0"/>
        </a:defRPr>
      </a:lvl4pPr>
      <a:lvl5pPr marL="900000" indent="-180000" algn="l" defTabSz="685800" rtl="0" eaLnBrk="1" latinLnBrk="0" hangingPunct="1">
        <a:lnSpc>
          <a:spcPct val="120000"/>
        </a:lnSpc>
        <a:spcBef>
          <a:spcPts val="600"/>
        </a:spcBef>
        <a:buFont typeface="Arial" panose="020B0604020202020204" pitchFamily="34" charset="0"/>
        <a:buChar char="•"/>
        <a:defRPr sz="1800" kern="1200" baseline="0">
          <a:solidFill>
            <a:schemeClr val="bg2"/>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72" userDrawn="1">
          <p15:clr>
            <a:srgbClr val="F26B43"/>
          </p15:clr>
        </p15:guide>
        <p15:guide id="2" pos="5488" userDrawn="1">
          <p15:clr>
            <a:srgbClr val="F26B43"/>
          </p15:clr>
        </p15:guide>
        <p15:guide id="3" pos="1950" userDrawn="1">
          <p15:clr>
            <a:srgbClr val="F26B43"/>
          </p15:clr>
        </p15:guide>
        <p15:guide id="4" pos="3810" userDrawn="1">
          <p15:clr>
            <a:srgbClr val="F26B43"/>
          </p15:clr>
        </p15:guide>
        <p15:guide id="5" pos="2041" userDrawn="1">
          <p15:clr>
            <a:srgbClr val="F26B43"/>
          </p15:clr>
        </p15:guide>
        <p15:guide id="6" pos="3719" userDrawn="1">
          <p15:clr>
            <a:srgbClr val="F26B43"/>
          </p15:clr>
        </p15:guide>
        <p15:guide id="7" pos="2835" userDrawn="1">
          <p15:clr>
            <a:srgbClr val="F26B43"/>
          </p15:clr>
        </p15:guide>
        <p15:guide id="8" pos="2925" userDrawn="1">
          <p15:clr>
            <a:srgbClr val="F26B43"/>
          </p15:clr>
        </p15:guide>
        <p15:guide id="9" orient="horz" pos="259" userDrawn="1">
          <p15:clr>
            <a:srgbClr val="F26B43"/>
          </p15:clr>
        </p15:guide>
        <p15:guide id="10" orient="horz" pos="667" userDrawn="1">
          <p15:clr>
            <a:srgbClr val="F26B43"/>
          </p15:clr>
        </p15:guide>
        <p15:guide id="11" orient="horz" pos="849" userDrawn="1">
          <p15:clr>
            <a:srgbClr val="F26B43"/>
          </p15:clr>
        </p15:guide>
        <p15:guide id="12" orient="horz" pos="293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8.xml"/><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Feuer, Natur, Flamme, Rauch enthält.&#10;&#10;KI-generierte Inhalte können fehlerhaft sein.">
            <a:extLst>
              <a:ext uri="{FF2B5EF4-FFF2-40B4-BE49-F238E27FC236}">
                <a16:creationId xmlns:a16="http://schemas.microsoft.com/office/drawing/2014/main" id="{16FE233A-1B5B-55AB-68CE-FD5C91A39368}"/>
              </a:ext>
            </a:extLst>
          </p:cNvPr>
          <p:cNvPicPr>
            <a:picLocks noChangeAspect="1"/>
          </p:cNvPicPr>
          <p:nvPr/>
        </p:nvPicPr>
        <p:blipFill>
          <a:blip r:embed="rId3"/>
          <a:srcRect r="2013"/>
          <a:stretch/>
        </p:blipFill>
        <p:spPr>
          <a:xfrm>
            <a:off x="3210733" y="1245599"/>
            <a:ext cx="5933267" cy="3412801"/>
          </a:xfrm>
          <a:prstGeom prst="rect">
            <a:avLst/>
          </a:prstGeom>
        </p:spPr>
      </p:pic>
      <p:sp>
        <p:nvSpPr>
          <p:cNvPr id="2" name="Textplatzhalter 1">
            <a:extLst>
              <a:ext uri="{FF2B5EF4-FFF2-40B4-BE49-F238E27FC236}">
                <a16:creationId xmlns:a16="http://schemas.microsoft.com/office/drawing/2014/main" id="{C56F8E58-44C6-12B5-6995-0A109B7C24A2}"/>
              </a:ext>
            </a:extLst>
          </p:cNvPr>
          <p:cNvSpPr>
            <a:spLocks noGrp="1"/>
          </p:cNvSpPr>
          <p:nvPr>
            <p:ph type="body" sz="quarter" idx="15"/>
          </p:nvPr>
        </p:nvSpPr>
        <p:spPr/>
        <p:txBody>
          <a:bodyPr/>
          <a:lstStyle/>
          <a:p>
            <a:r>
              <a:rPr lang="de-DE" dirty="0"/>
              <a:t>Vegetationsbrand Sicherheit</a:t>
            </a:r>
          </a:p>
        </p:txBody>
      </p:sp>
      <p:sp>
        <p:nvSpPr>
          <p:cNvPr id="3" name="Textplatzhalter 2">
            <a:extLst>
              <a:ext uri="{FF2B5EF4-FFF2-40B4-BE49-F238E27FC236}">
                <a16:creationId xmlns:a16="http://schemas.microsoft.com/office/drawing/2014/main" id="{BDC869B9-E1C7-059F-A749-BBCF519846EF}"/>
              </a:ext>
            </a:extLst>
          </p:cNvPr>
          <p:cNvSpPr>
            <a:spLocks noGrp="1"/>
          </p:cNvSpPr>
          <p:nvPr>
            <p:ph type="body" sz="quarter" idx="16"/>
          </p:nvPr>
        </p:nvSpPr>
        <p:spPr/>
        <p:txBody>
          <a:bodyPr/>
          <a:lstStyle/>
          <a:p>
            <a:endParaRPr lang="de-DE" dirty="0"/>
          </a:p>
          <a:p>
            <a:r>
              <a:rPr lang="de-DE" dirty="0"/>
              <a:t>Gut vorbereitet, um sicher zu handeln.</a:t>
            </a:r>
          </a:p>
        </p:txBody>
      </p:sp>
      <p:sp>
        <p:nvSpPr>
          <p:cNvPr id="4" name="Textplatzhalter 3">
            <a:extLst>
              <a:ext uri="{FF2B5EF4-FFF2-40B4-BE49-F238E27FC236}">
                <a16:creationId xmlns:a16="http://schemas.microsoft.com/office/drawing/2014/main" id="{1FF7E15B-8756-5604-2F51-1C0890B17B2F}"/>
              </a:ext>
            </a:extLst>
          </p:cNvPr>
          <p:cNvSpPr>
            <a:spLocks noGrp="1"/>
          </p:cNvSpPr>
          <p:nvPr>
            <p:ph type="body" sz="quarter" idx="17"/>
          </p:nvPr>
        </p:nvSpPr>
        <p:spPr/>
        <p:txBody>
          <a:bodyPr/>
          <a:lstStyle/>
          <a:p>
            <a:r>
              <a:rPr lang="de-DE" dirty="0"/>
              <a:t>Eine Fortbildung für Feuerwehren und Einsatzkräfte, die sich auf ein zunehmendes Einsatzszenario vorbereiten wollen.</a:t>
            </a:r>
          </a:p>
        </p:txBody>
      </p:sp>
    </p:spTree>
    <p:extLst>
      <p:ext uri="{BB962C8B-B14F-4D97-AF65-F5344CB8AC3E}">
        <p14:creationId xmlns:p14="http://schemas.microsoft.com/office/powerpoint/2010/main" val="37853452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137E3122-8694-8351-8332-08016E7C0273}"/>
              </a:ext>
            </a:extLst>
          </p:cNvPr>
          <p:cNvSpPr>
            <a:spLocks noGrp="1"/>
          </p:cNvSpPr>
          <p:nvPr>
            <p:ph type="body" sz="quarter" idx="10"/>
          </p:nvPr>
        </p:nvSpPr>
        <p:spPr>
          <a:xfrm>
            <a:off x="1510917" y="1463754"/>
            <a:ext cx="6122166" cy="1107996"/>
          </a:xfrm>
        </p:spPr>
        <p:txBody>
          <a:bodyPr/>
          <a:lstStyle/>
          <a:p>
            <a:r>
              <a:rPr lang="de-DE" dirty="0">
                <a:solidFill>
                  <a:srgbClr val="D51317"/>
                </a:solidFill>
              </a:rPr>
              <a:t>Kein Feld, Busch</a:t>
            </a:r>
            <a:r>
              <a:rPr lang="de-DE" dirty="0"/>
              <a:t> oder</a:t>
            </a:r>
            <a:r>
              <a:rPr lang="de-DE" dirty="0">
                <a:solidFill>
                  <a:srgbClr val="D51317"/>
                </a:solidFill>
              </a:rPr>
              <a:t> Baum ist es wert, dass Einsatzkräfte unnötig in Gefahr gebracht werden!</a:t>
            </a:r>
          </a:p>
        </p:txBody>
      </p:sp>
      <p:sp>
        <p:nvSpPr>
          <p:cNvPr id="3" name="Textplatzhalter 2">
            <a:extLst>
              <a:ext uri="{FF2B5EF4-FFF2-40B4-BE49-F238E27FC236}">
                <a16:creationId xmlns:a16="http://schemas.microsoft.com/office/drawing/2014/main" id="{2ECFC59C-865D-AF0D-87CD-F86072EEF20F}"/>
              </a:ext>
            </a:extLst>
          </p:cNvPr>
          <p:cNvSpPr>
            <a:spLocks noGrp="1"/>
          </p:cNvSpPr>
          <p:nvPr>
            <p:ph type="body" sz="quarter" idx="11"/>
          </p:nvPr>
        </p:nvSpPr>
        <p:spPr>
          <a:xfrm>
            <a:off x="1510917" y="2571750"/>
            <a:ext cx="3324136" cy="598260"/>
          </a:xfrm>
        </p:spPr>
        <p:txBody>
          <a:bodyPr/>
          <a:lstStyle/>
          <a:p>
            <a:r>
              <a:rPr lang="de-DE" dirty="0">
                <a:solidFill>
                  <a:srgbClr val="D51317"/>
                </a:solidFill>
              </a:rPr>
              <a:t>Mike </a:t>
            </a:r>
            <a:r>
              <a:rPr lang="de-DE" dirty="0" err="1">
                <a:solidFill>
                  <a:srgbClr val="D51317"/>
                </a:solidFill>
              </a:rPr>
              <a:t>Benefield</a:t>
            </a:r>
            <a:r>
              <a:rPr lang="de-DE" dirty="0">
                <a:solidFill>
                  <a:srgbClr val="D51317"/>
                </a:solidFill>
              </a:rPr>
              <a:t> – US Einsatzleiter a.D. </a:t>
            </a:r>
          </a:p>
        </p:txBody>
      </p:sp>
      <p:pic>
        <p:nvPicPr>
          <p:cNvPr id="4" name="Grafik 3">
            <a:extLst>
              <a:ext uri="{FF2B5EF4-FFF2-40B4-BE49-F238E27FC236}">
                <a16:creationId xmlns:a16="http://schemas.microsoft.com/office/drawing/2014/main" id="{C3CBFCE6-94FA-0795-86DE-6521F752C501}"/>
              </a:ext>
            </a:extLst>
          </p:cNvPr>
          <p:cNvPicPr>
            <a:picLocks noChangeAspect="1"/>
          </p:cNvPicPr>
          <p:nvPr/>
        </p:nvPicPr>
        <p:blipFill rotWithShape="1">
          <a:blip r:embed="rId3">
            <a:extLst>
              <a:ext uri="{28A0092B-C50C-407E-A947-70E740481C1C}">
                <a14:useLocalDpi xmlns:a14="http://schemas.microsoft.com/office/drawing/2010/main" val="0"/>
              </a:ext>
            </a:extLst>
          </a:blip>
          <a:srcRect r="52527" b="7507"/>
          <a:stretch/>
        </p:blipFill>
        <p:spPr bwMode="auto">
          <a:xfrm>
            <a:off x="1510917" y="3679746"/>
            <a:ext cx="1025525" cy="935990"/>
          </a:xfrm>
          <a:prstGeom prst="rect">
            <a:avLst/>
          </a:prstGeom>
          <a:noFill/>
          <a:ln>
            <a:noFill/>
          </a:ln>
          <a:extLst>
            <a:ext uri="{53640926-AAD7-44D8-BBD7-CCE9431645EC}">
              <a14:shadowObscured xmlns:a14="http://schemas.microsoft.com/office/drawing/2010/main"/>
            </a:ext>
          </a:extLst>
        </p:spPr>
      </p:pic>
      <p:pic>
        <p:nvPicPr>
          <p:cNvPr id="5" name="Grafik 4">
            <a:extLst>
              <a:ext uri="{FF2B5EF4-FFF2-40B4-BE49-F238E27FC236}">
                <a16:creationId xmlns:a16="http://schemas.microsoft.com/office/drawing/2014/main" id="{1CC19ACF-5B7A-31E9-EFC8-AB1D05DCC77A}"/>
              </a:ext>
            </a:extLst>
          </p:cNvPr>
          <p:cNvPicPr>
            <a:picLocks noChangeAspect="1"/>
          </p:cNvPicPr>
          <p:nvPr/>
        </p:nvPicPr>
        <p:blipFill>
          <a:blip r:embed="rId4"/>
          <a:stretch>
            <a:fillRect/>
          </a:stretch>
        </p:blipFill>
        <p:spPr>
          <a:xfrm>
            <a:off x="2635627" y="3679746"/>
            <a:ext cx="982345" cy="935990"/>
          </a:xfrm>
          <a:prstGeom prst="rect">
            <a:avLst/>
          </a:prstGeom>
          <a:ln>
            <a:noFill/>
          </a:ln>
          <a:effectLst/>
        </p:spPr>
      </p:pic>
      <p:pic>
        <p:nvPicPr>
          <p:cNvPr id="6" name="Grafik 5">
            <a:extLst>
              <a:ext uri="{FF2B5EF4-FFF2-40B4-BE49-F238E27FC236}">
                <a16:creationId xmlns:a16="http://schemas.microsoft.com/office/drawing/2014/main" id="{3E40B949-4B7F-9C7B-5E2F-32673F1659DD}"/>
              </a:ext>
            </a:extLst>
          </p:cNvPr>
          <p:cNvPicPr>
            <a:picLocks noChangeAspect="1"/>
          </p:cNvPicPr>
          <p:nvPr/>
        </p:nvPicPr>
        <p:blipFill rotWithShape="1">
          <a:blip r:embed="rId5"/>
          <a:srcRect l="-1" r="48853" b="5634"/>
          <a:stretch/>
        </p:blipFill>
        <p:spPr bwMode="auto">
          <a:xfrm>
            <a:off x="3855641" y="3679746"/>
            <a:ext cx="982345" cy="935990"/>
          </a:xfrm>
          <a:prstGeom prst="rect">
            <a:avLst/>
          </a:prstGeom>
          <a:ln>
            <a:noFill/>
          </a:ln>
          <a:extLst>
            <a:ext uri="{53640926-AAD7-44D8-BBD7-CCE9431645EC}">
              <a14:shadowObscured xmlns:a14="http://schemas.microsoft.com/office/drawing/2010/main"/>
            </a:ext>
          </a:extLst>
        </p:spPr>
      </p:pic>
      <p:pic>
        <p:nvPicPr>
          <p:cNvPr id="7" name="Grafik 6">
            <a:extLst>
              <a:ext uri="{FF2B5EF4-FFF2-40B4-BE49-F238E27FC236}">
                <a16:creationId xmlns:a16="http://schemas.microsoft.com/office/drawing/2014/main" id="{428E1112-0174-7549-C41E-492CF1EFE654}"/>
              </a:ext>
            </a:extLst>
          </p:cNvPr>
          <p:cNvPicPr>
            <a:picLocks noChangeAspect="1"/>
          </p:cNvPicPr>
          <p:nvPr/>
        </p:nvPicPr>
        <p:blipFill rotWithShape="1">
          <a:blip r:embed="rId6"/>
          <a:srcRect r="52828"/>
          <a:stretch/>
        </p:blipFill>
        <p:spPr bwMode="auto">
          <a:xfrm>
            <a:off x="4924759" y="3636703"/>
            <a:ext cx="1030471" cy="1098275"/>
          </a:xfrm>
          <a:prstGeom prst="rect">
            <a:avLst/>
          </a:prstGeom>
          <a:ln>
            <a:noFill/>
          </a:ln>
          <a:extLst>
            <a:ext uri="{53640926-AAD7-44D8-BBD7-CCE9431645EC}">
              <a14:shadowObscured xmlns:a14="http://schemas.microsoft.com/office/drawing/2010/main"/>
            </a:ext>
          </a:extLst>
        </p:spPr>
      </p:pic>
      <p:pic>
        <p:nvPicPr>
          <p:cNvPr id="8" name="Grafik 7">
            <a:extLst>
              <a:ext uri="{FF2B5EF4-FFF2-40B4-BE49-F238E27FC236}">
                <a16:creationId xmlns:a16="http://schemas.microsoft.com/office/drawing/2014/main" id="{62D289CA-04E3-8EB1-C562-2689DD2526F3}"/>
              </a:ext>
            </a:extLst>
          </p:cNvPr>
          <p:cNvPicPr>
            <a:picLocks noChangeAspect="1"/>
          </p:cNvPicPr>
          <p:nvPr/>
        </p:nvPicPr>
        <p:blipFill rotWithShape="1">
          <a:blip r:embed="rId7"/>
          <a:srcRect l="-8" t="731" r="55419" b="-731"/>
          <a:stretch/>
        </p:blipFill>
        <p:spPr bwMode="auto">
          <a:xfrm>
            <a:off x="6042003" y="3636703"/>
            <a:ext cx="1030471" cy="10153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8826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Bildplatzhalter 12" descr="Ein Bild, das Natur, Feuer, draußen, Wildfeuer enthält.&#10;&#10;KI-generierte Inhalte können fehlerhaft sein.">
            <a:extLst>
              <a:ext uri="{FF2B5EF4-FFF2-40B4-BE49-F238E27FC236}">
                <a16:creationId xmlns:a16="http://schemas.microsoft.com/office/drawing/2014/main" id="{9CBD7E47-336F-E9E5-B340-C093E89C5EC4}"/>
              </a:ext>
            </a:extLst>
          </p:cNvPr>
          <p:cNvPicPr>
            <a:picLocks noGrp="1" noChangeAspect="1"/>
          </p:cNvPicPr>
          <p:nvPr>
            <p:ph type="pic" sz="quarter" idx="10"/>
          </p:nvPr>
        </p:nvPicPr>
        <p:blipFill>
          <a:blip r:embed="rId3"/>
          <a:srcRect t="115" b="115"/>
          <a:stretch>
            <a:fillRect/>
          </a:stretch>
        </p:blipFill>
        <p:spPr/>
      </p:pic>
      <p:sp>
        <p:nvSpPr>
          <p:cNvPr id="3" name="Textplatzhalter 2"/>
          <p:cNvSpPr>
            <a:spLocks noGrp="1"/>
          </p:cNvSpPr>
          <p:nvPr>
            <p:ph type="body" sz="quarter" idx="11"/>
          </p:nvPr>
        </p:nvSpPr>
        <p:spPr>
          <a:xfrm>
            <a:off x="0" y="3022584"/>
            <a:ext cx="6833937" cy="1238500"/>
          </a:xfrm>
        </p:spPr>
        <p:txBody>
          <a:bodyPr/>
          <a:lstStyle/>
          <a:p>
            <a:r>
              <a:rPr lang="de-DE" dirty="0"/>
              <a:t>Grundlagen für einheitliche Kommunikation</a:t>
            </a:r>
          </a:p>
        </p:txBody>
      </p:sp>
    </p:spTree>
    <p:extLst>
      <p:ext uri="{BB962C8B-B14F-4D97-AF65-F5344CB8AC3E}">
        <p14:creationId xmlns:p14="http://schemas.microsoft.com/office/powerpoint/2010/main" val="3678192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2232C2E7-4581-69EC-D475-D394CC06BC0D}"/>
              </a:ext>
            </a:extLst>
          </p:cNvPr>
          <p:cNvSpPr>
            <a:spLocks noGrp="1"/>
          </p:cNvSpPr>
          <p:nvPr>
            <p:ph type="dt" sz="half" idx="10"/>
          </p:nvPr>
        </p:nvSpPr>
        <p:spPr/>
        <p:txBody>
          <a:bodyPr/>
          <a:lstStyle/>
          <a:p>
            <a:fld id="{F7ACFB41-4DB4-C54D-B2E2-20079889E5DE}" type="datetime1">
              <a:rPr lang="de-DE" smtClean="0"/>
              <a:t>05.03.2026</a:t>
            </a:fld>
            <a:endParaRPr lang="de-DE"/>
          </a:p>
        </p:txBody>
      </p:sp>
      <p:sp>
        <p:nvSpPr>
          <p:cNvPr id="4" name="Fußzeilenplatzhalter 3">
            <a:extLst>
              <a:ext uri="{FF2B5EF4-FFF2-40B4-BE49-F238E27FC236}">
                <a16:creationId xmlns:a16="http://schemas.microsoft.com/office/drawing/2014/main" id="{0219A333-7B40-FAE1-A189-B6E60DBFFCA7}"/>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1C2FF42B-7B9E-1122-0AEF-38537F2532CA}"/>
              </a:ext>
            </a:extLst>
          </p:cNvPr>
          <p:cNvSpPr>
            <a:spLocks noGrp="1"/>
          </p:cNvSpPr>
          <p:nvPr>
            <p:ph type="sldNum" sz="quarter" idx="12"/>
          </p:nvPr>
        </p:nvSpPr>
        <p:spPr/>
        <p:txBody>
          <a:bodyPr/>
          <a:lstStyle/>
          <a:p>
            <a:fld id="{8C043E37-E65C-9242-A631-D8A37265D480}" type="slidenum">
              <a:rPr lang="de-DE" smtClean="0"/>
              <a:t>4</a:t>
            </a:fld>
            <a:endParaRPr lang="de-DE"/>
          </a:p>
        </p:txBody>
      </p:sp>
      <p:sp>
        <p:nvSpPr>
          <p:cNvPr id="2" name="Titel 1">
            <a:extLst>
              <a:ext uri="{FF2B5EF4-FFF2-40B4-BE49-F238E27FC236}">
                <a16:creationId xmlns:a16="http://schemas.microsoft.com/office/drawing/2014/main" id="{59CD4DA7-11D8-00C4-BE45-7F20B2057AC0}"/>
              </a:ext>
            </a:extLst>
          </p:cNvPr>
          <p:cNvSpPr>
            <a:spLocks noGrp="1"/>
          </p:cNvSpPr>
          <p:nvPr>
            <p:ph type="title"/>
          </p:nvPr>
        </p:nvSpPr>
        <p:spPr/>
        <p:txBody>
          <a:bodyPr/>
          <a:lstStyle/>
          <a:p>
            <a:r>
              <a:rPr lang="de-DE" dirty="0">
                <a:solidFill>
                  <a:srgbClr val="D51317"/>
                </a:solidFill>
              </a:rPr>
              <a:t>Grund</a:t>
            </a:r>
            <a:r>
              <a:rPr lang="de-DE" dirty="0"/>
              <a:t>begriffe zur einheitlichen Bezeichnung</a:t>
            </a:r>
            <a:endParaRPr lang="de-DE" dirty="0">
              <a:solidFill>
                <a:srgbClr val="D51317"/>
              </a:solidFill>
            </a:endParaRPr>
          </a:p>
        </p:txBody>
      </p:sp>
      <p:pic>
        <p:nvPicPr>
          <p:cNvPr id="11" name="Inhaltsplatzhalter 10" descr="Ein Bild, das Text, Grafikdesign, Grafiken, Poster enthält.&#10;&#10;KI-generierte Inhalte können fehlerhaft sein.">
            <a:extLst>
              <a:ext uri="{FF2B5EF4-FFF2-40B4-BE49-F238E27FC236}">
                <a16:creationId xmlns:a16="http://schemas.microsoft.com/office/drawing/2014/main" id="{753F913F-FC3B-6107-AE78-661031228385}"/>
              </a:ext>
            </a:extLst>
          </p:cNvPr>
          <p:cNvPicPr>
            <a:picLocks noGrp="1" noChangeAspect="1"/>
          </p:cNvPicPr>
          <p:nvPr>
            <p:ph sz="quarter" idx="13"/>
          </p:nvPr>
        </p:nvPicPr>
        <p:blipFill>
          <a:blip r:embed="rId3"/>
          <a:srcRect l="11220" t="5247" r="10176" b="4277"/>
          <a:stretch/>
        </p:blipFill>
        <p:spPr>
          <a:xfrm>
            <a:off x="1869755" y="771750"/>
            <a:ext cx="5547368" cy="3600000"/>
          </a:xfrm>
        </p:spPr>
      </p:pic>
    </p:spTree>
    <p:extLst>
      <p:ext uri="{BB962C8B-B14F-4D97-AF65-F5344CB8AC3E}">
        <p14:creationId xmlns:p14="http://schemas.microsoft.com/office/powerpoint/2010/main" val="2798359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2232C2E7-4581-69EC-D475-D394CC06BC0D}"/>
              </a:ext>
            </a:extLst>
          </p:cNvPr>
          <p:cNvSpPr>
            <a:spLocks noGrp="1"/>
          </p:cNvSpPr>
          <p:nvPr>
            <p:ph type="dt" sz="half" idx="10"/>
          </p:nvPr>
        </p:nvSpPr>
        <p:spPr/>
        <p:txBody>
          <a:bodyPr/>
          <a:lstStyle/>
          <a:p>
            <a:fld id="{F7ACFB41-4DB4-C54D-B2E2-20079889E5DE}" type="datetime1">
              <a:rPr lang="de-DE" smtClean="0"/>
              <a:t>05.03.2026</a:t>
            </a:fld>
            <a:endParaRPr lang="de-DE"/>
          </a:p>
        </p:txBody>
      </p:sp>
      <p:sp>
        <p:nvSpPr>
          <p:cNvPr id="4" name="Fußzeilenplatzhalter 3">
            <a:extLst>
              <a:ext uri="{FF2B5EF4-FFF2-40B4-BE49-F238E27FC236}">
                <a16:creationId xmlns:a16="http://schemas.microsoft.com/office/drawing/2014/main" id="{0219A333-7B40-FAE1-A189-B6E60DBFFCA7}"/>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1C2FF42B-7B9E-1122-0AEF-38537F2532CA}"/>
              </a:ext>
            </a:extLst>
          </p:cNvPr>
          <p:cNvSpPr>
            <a:spLocks noGrp="1"/>
          </p:cNvSpPr>
          <p:nvPr>
            <p:ph type="sldNum" sz="quarter" idx="12"/>
          </p:nvPr>
        </p:nvSpPr>
        <p:spPr/>
        <p:txBody>
          <a:bodyPr/>
          <a:lstStyle/>
          <a:p>
            <a:fld id="{8C043E37-E65C-9242-A631-D8A37265D480}" type="slidenum">
              <a:rPr lang="de-DE" smtClean="0"/>
              <a:t>5</a:t>
            </a:fld>
            <a:endParaRPr lang="de-DE"/>
          </a:p>
        </p:txBody>
      </p:sp>
      <p:sp>
        <p:nvSpPr>
          <p:cNvPr id="2" name="Titel 1">
            <a:extLst>
              <a:ext uri="{FF2B5EF4-FFF2-40B4-BE49-F238E27FC236}">
                <a16:creationId xmlns:a16="http://schemas.microsoft.com/office/drawing/2014/main" id="{59CD4DA7-11D8-00C4-BE45-7F20B2057AC0}"/>
              </a:ext>
            </a:extLst>
          </p:cNvPr>
          <p:cNvSpPr>
            <a:spLocks noGrp="1"/>
          </p:cNvSpPr>
          <p:nvPr>
            <p:ph type="title"/>
          </p:nvPr>
        </p:nvSpPr>
        <p:spPr/>
        <p:txBody>
          <a:bodyPr/>
          <a:lstStyle/>
          <a:p>
            <a:r>
              <a:rPr lang="de-DE" dirty="0"/>
              <a:t>Die windgetriebene Feuerfront </a:t>
            </a:r>
            <a:endParaRPr lang="de-DE" dirty="0">
              <a:solidFill>
                <a:srgbClr val="D51317"/>
              </a:solidFill>
            </a:endParaRPr>
          </a:p>
        </p:txBody>
      </p:sp>
      <p:pic>
        <p:nvPicPr>
          <p:cNvPr id="20" name="Vorlage PPP Sicherheit">
            <a:hlinkClick r:id="" action="ppaction://media"/>
            <a:extLst>
              <a:ext uri="{FF2B5EF4-FFF2-40B4-BE49-F238E27FC236}">
                <a16:creationId xmlns:a16="http://schemas.microsoft.com/office/drawing/2014/main" id="{CC8E88FD-2634-653A-ADE9-CCA9B0327EB0}"/>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1377950" y="1058863"/>
            <a:ext cx="6388100" cy="3600450"/>
          </a:xfrm>
        </p:spPr>
      </p:pic>
    </p:spTree>
    <p:extLst>
      <p:ext uri="{BB962C8B-B14F-4D97-AF65-F5344CB8AC3E}">
        <p14:creationId xmlns:p14="http://schemas.microsoft.com/office/powerpoint/2010/main" val="137878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367"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2232C2E7-4581-69EC-D475-D394CC06BC0D}"/>
              </a:ext>
            </a:extLst>
          </p:cNvPr>
          <p:cNvSpPr>
            <a:spLocks noGrp="1"/>
          </p:cNvSpPr>
          <p:nvPr>
            <p:ph type="dt" sz="half" idx="10"/>
          </p:nvPr>
        </p:nvSpPr>
        <p:spPr/>
        <p:txBody>
          <a:bodyPr/>
          <a:lstStyle/>
          <a:p>
            <a:fld id="{F7ACFB41-4DB4-C54D-B2E2-20079889E5DE}" type="datetime1">
              <a:rPr lang="de-DE" smtClean="0"/>
              <a:t>05.03.2026</a:t>
            </a:fld>
            <a:endParaRPr lang="de-DE"/>
          </a:p>
        </p:txBody>
      </p:sp>
      <p:sp>
        <p:nvSpPr>
          <p:cNvPr id="4" name="Fußzeilenplatzhalter 3">
            <a:extLst>
              <a:ext uri="{FF2B5EF4-FFF2-40B4-BE49-F238E27FC236}">
                <a16:creationId xmlns:a16="http://schemas.microsoft.com/office/drawing/2014/main" id="{0219A333-7B40-FAE1-A189-B6E60DBFFCA7}"/>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1C2FF42B-7B9E-1122-0AEF-38537F2532CA}"/>
              </a:ext>
            </a:extLst>
          </p:cNvPr>
          <p:cNvSpPr>
            <a:spLocks noGrp="1"/>
          </p:cNvSpPr>
          <p:nvPr>
            <p:ph type="sldNum" sz="quarter" idx="12"/>
          </p:nvPr>
        </p:nvSpPr>
        <p:spPr/>
        <p:txBody>
          <a:bodyPr/>
          <a:lstStyle/>
          <a:p>
            <a:fld id="{8C043E37-E65C-9242-A631-D8A37265D480}" type="slidenum">
              <a:rPr lang="de-DE" smtClean="0"/>
              <a:t>6</a:t>
            </a:fld>
            <a:endParaRPr lang="de-DE"/>
          </a:p>
        </p:txBody>
      </p:sp>
      <p:sp>
        <p:nvSpPr>
          <p:cNvPr id="2" name="Titel 1">
            <a:extLst>
              <a:ext uri="{FF2B5EF4-FFF2-40B4-BE49-F238E27FC236}">
                <a16:creationId xmlns:a16="http://schemas.microsoft.com/office/drawing/2014/main" id="{59CD4DA7-11D8-00C4-BE45-7F20B2057AC0}"/>
              </a:ext>
            </a:extLst>
          </p:cNvPr>
          <p:cNvSpPr>
            <a:spLocks noGrp="1"/>
          </p:cNvSpPr>
          <p:nvPr>
            <p:ph type="title"/>
          </p:nvPr>
        </p:nvSpPr>
        <p:spPr/>
        <p:txBody>
          <a:bodyPr/>
          <a:lstStyle/>
          <a:p>
            <a:r>
              <a:rPr lang="de-DE" dirty="0">
                <a:solidFill>
                  <a:srgbClr val="D51317"/>
                </a:solidFill>
              </a:rPr>
              <a:t>Flammenhöhe </a:t>
            </a:r>
            <a:r>
              <a:rPr lang="de-DE" dirty="0"/>
              <a:t>oder</a:t>
            </a:r>
            <a:r>
              <a:rPr lang="de-DE" dirty="0">
                <a:solidFill>
                  <a:srgbClr val="D51317"/>
                </a:solidFill>
              </a:rPr>
              <a:t> Flammenlänge</a:t>
            </a:r>
          </a:p>
        </p:txBody>
      </p:sp>
      <p:pic>
        <p:nvPicPr>
          <p:cNvPr id="14" name="Inhaltsplatzhalter 13" descr="Ein Bild, das draußen, Feuerwehrmann, Himmel, Text enthält.&#10;&#10;KI-generierte Inhalte können fehlerhaft sein.">
            <a:extLst>
              <a:ext uri="{FF2B5EF4-FFF2-40B4-BE49-F238E27FC236}">
                <a16:creationId xmlns:a16="http://schemas.microsoft.com/office/drawing/2014/main" id="{83DA1A18-D177-FCB1-237E-4A58AE120FDD}"/>
              </a:ext>
            </a:extLst>
          </p:cNvPr>
          <p:cNvPicPr>
            <a:picLocks noGrp="1" noChangeAspect="1"/>
          </p:cNvPicPr>
          <p:nvPr>
            <p:ph sz="quarter" idx="13"/>
          </p:nvPr>
        </p:nvPicPr>
        <p:blipFill>
          <a:blip r:embed="rId3"/>
          <a:stretch>
            <a:fillRect/>
          </a:stretch>
        </p:blipFill>
        <p:spPr>
          <a:xfrm>
            <a:off x="1377147" y="1058863"/>
            <a:ext cx="6389706" cy="3600450"/>
          </a:xfrm>
        </p:spPr>
      </p:pic>
    </p:spTree>
    <p:extLst>
      <p:ext uri="{BB962C8B-B14F-4D97-AF65-F5344CB8AC3E}">
        <p14:creationId xmlns:p14="http://schemas.microsoft.com/office/powerpoint/2010/main" val="265518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4AB25A47-5903-49EC-86CE-8A4FE8AB40F5}"/>
              </a:ext>
            </a:extLst>
          </p:cNvPr>
          <p:cNvSpPr>
            <a:spLocks noGrp="1"/>
          </p:cNvSpPr>
          <p:nvPr>
            <p:ph type="dt" sz="half" idx="10"/>
          </p:nvPr>
        </p:nvSpPr>
        <p:spPr/>
        <p:txBody>
          <a:bodyPr/>
          <a:lstStyle/>
          <a:p>
            <a:fld id="{36208B49-42B3-6C4B-A7FB-523DF556BE45}" type="datetime1">
              <a:rPr lang="de-DE" smtClean="0"/>
              <a:t>05.03.2026</a:t>
            </a:fld>
            <a:endParaRPr lang="de-DE"/>
          </a:p>
        </p:txBody>
      </p:sp>
      <p:sp>
        <p:nvSpPr>
          <p:cNvPr id="4" name="Fußzeilenplatzhalter 3">
            <a:extLst>
              <a:ext uri="{FF2B5EF4-FFF2-40B4-BE49-F238E27FC236}">
                <a16:creationId xmlns:a16="http://schemas.microsoft.com/office/drawing/2014/main" id="{90B173F1-D9D1-B38D-4797-491943D943E0}"/>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2DFC45ED-135F-7A2F-F572-A5E0887470F6}"/>
              </a:ext>
            </a:extLst>
          </p:cNvPr>
          <p:cNvSpPr>
            <a:spLocks noGrp="1"/>
          </p:cNvSpPr>
          <p:nvPr>
            <p:ph type="sldNum" sz="quarter" idx="12"/>
          </p:nvPr>
        </p:nvSpPr>
        <p:spPr/>
        <p:txBody>
          <a:bodyPr/>
          <a:lstStyle/>
          <a:p>
            <a:fld id="{8C043E37-E65C-9242-A631-D8A37265D480}" type="slidenum">
              <a:rPr lang="de-DE" smtClean="0"/>
              <a:t>7</a:t>
            </a:fld>
            <a:endParaRPr lang="de-DE"/>
          </a:p>
        </p:txBody>
      </p:sp>
      <p:pic>
        <p:nvPicPr>
          <p:cNvPr id="14" name="Vorlage PPP Sicherheit(1)">
            <a:hlinkClick r:id="" action="ppaction://media"/>
            <a:extLst>
              <a:ext uri="{FF2B5EF4-FFF2-40B4-BE49-F238E27FC236}">
                <a16:creationId xmlns:a16="http://schemas.microsoft.com/office/drawing/2014/main" id="{D41114BC-0136-4DC8-F62F-FDBD48995D1D}"/>
              </a:ext>
            </a:extLst>
          </p:cNvPr>
          <p:cNvPicPr>
            <a:picLocks noGrp="1" noChangeAspect="1"/>
          </p:cNvPicPr>
          <p:nvPr>
            <p:ph sz="quarter" idx="15"/>
            <a:videoFile r:link="rId2"/>
            <p:extLst>
              <p:ext uri="{DAA4B4D4-6D71-4841-9C94-3DE7FCFB9230}">
                <p14:media xmlns:p14="http://schemas.microsoft.com/office/powerpoint/2010/main" r:embed="rId1"/>
              </p:ext>
            </p:extLst>
          </p:nvPr>
        </p:nvPicPr>
        <p:blipFill>
          <a:blip r:embed="rId5"/>
          <a:stretch>
            <a:fillRect/>
          </a:stretch>
        </p:blipFill>
        <p:spPr>
          <a:xfrm>
            <a:off x="431800" y="1605096"/>
            <a:ext cx="4810760" cy="2712269"/>
          </a:xfrm>
        </p:spPr>
      </p:pic>
      <p:sp>
        <p:nvSpPr>
          <p:cNvPr id="2" name="Titel 1">
            <a:extLst>
              <a:ext uri="{FF2B5EF4-FFF2-40B4-BE49-F238E27FC236}">
                <a16:creationId xmlns:a16="http://schemas.microsoft.com/office/drawing/2014/main" id="{D96FAB56-A140-1A9A-6FDC-FE44453778E5}"/>
              </a:ext>
            </a:extLst>
          </p:cNvPr>
          <p:cNvSpPr>
            <a:spLocks noGrp="1"/>
          </p:cNvSpPr>
          <p:nvPr>
            <p:ph type="title"/>
          </p:nvPr>
        </p:nvSpPr>
        <p:spPr>
          <a:xfrm>
            <a:off x="431800" y="411163"/>
            <a:ext cx="4068763" cy="738664"/>
          </a:xfrm>
        </p:spPr>
        <p:txBody>
          <a:bodyPr/>
          <a:lstStyle/>
          <a:p>
            <a:r>
              <a:rPr lang="de-DE" dirty="0">
                <a:solidFill>
                  <a:srgbClr val="D51317"/>
                </a:solidFill>
              </a:rPr>
              <a:t>Die Kontrollschwelle – sicheres Arbeiten </a:t>
            </a:r>
          </a:p>
        </p:txBody>
      </p:sp>
      <p:pic>
        <p:nvPicPr>
          <p:cNvPr id="32" name="Grafik 31" descr="Ein Bild, das Text, Gras, draußen, Feuerwehrmann enthält.&#10;&#10;KI-generierte Inhalte können fehlerhaft sein.">
            <a:extLst>
              <a:ext uri="{FF2B5EF4-FFF2-40B4-BE49-F238E27FC236}">
                <a16:creationId xmlns:a16="http://schemas.microsoft.com/office/drawing/2014/main" id="{6B2BAED7-3874-F568-57B2-699630226FE2}"/>
              </a:ext>
            </a:extLst>
          </p:cNvPr>
          <p:cNvPicPr>
            <a:picLocks noChangeAspect="1"/>
          </p:cNvPicPr>
          <p:nvPr/>
        </p:nvPicPr>
        <p:blipFill>
          <a:blip r:embed="rId6"/>
          <a:stretch>
            <a:fillRect/>
          </a:stretch>
        </p:blipFill>
        <p:spPr>
          <a:xfrm>
            <a:off x="5472879" y="0"/>
            <a:ext cx="3671121" cy="4752260"/>
          </a:xfrm>
          <a:prstGeom prst="rect">
            <a:avLst/>
          </a:prstGeom>
        </p:spPr>
      </p:pic>
    </p:spTree>
    <p:extLst>
      <p:ext uri="{BB962C8B-B14F-4D97-AF65-F5344CB8AC3E}">
        <p14:creationId xmlns:p14="http://schemas.microsoft.com/office/powerpoint/2010/main" val="118410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0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Bildplatzhalter 7" descr="Ein Bild, das Gelände, draußen, Werkzeug enthält.&#10;&#10;KI-generierte Inhalte können fehlerhaft sein.">
            <a:extLst>
              <a:ext uri="{FF2B5EF4-FFF2-40B4-BE49-F238E27FC236}">
                <a16:creationId xmlns:a16="http://schemas.microsoft.com/office/drawing/2014/main" id="{876AD072-A209-5B30-8821-35615F0A0C7C}"/>
              </a:ext>
            </a:extLst>
          </p:cNvPr>
          <p:cNvPicPr>
            <a:picLocks noGrp="1" noChangeAspect="1"/>
          </p:cNvPicPr>
          <p:nvPr>
            <p:ph type="pic" sz="quarter" idx="10"/>
          </p:nvPr>
        </p:nvPicPr>
        <p:blipFill>
          <a:blip r:embed="rId3"/>
          <a:srcRect t="58" b="58"/>
          <a:stretch>
            <a:fillRect/>
          </a:stretch>
        </p:blipFill>
        <p:spPr/>
      </p:pic>
      <p:sp>
        <p:nvSpPr>
          <p:cNvPr id="3" name="Textplatzhalter 2"/>
          <p:cNvSpPr>
            <a:spLocks noGrp="1"/>
          </p:cNvSpPr>
          <p:nvPr>
            <p:ph type="body" sz="quarter" idx="11"/>
          </p:nvPr>
        </p:nvSpPr>
        <p:spPr>
          <a:xfrm>
            <a:off x="0" y="3022584"/>
            <a:ext cx="6833937" cy="1238500"/>
          </a:xfrm>
        </p:spPr>
        <p:txBody>
          <a:bodyPr/>
          <a:lstStyle/>
          <a:p>
            <a:r>
              <a:rPr lang="de-DE" dirty="0"/>
              <a:t>Lehren aus der Vergangenheit</a:t>
            </a:r>
          </a:p>
        </p:txBody>
      </p:sp>
    </p:spTree>
    <p:extLst>
      <p:ext uri="{BB962C8B-B14F-4D97-AF65-F5344CB8AC3E}">
        <p14:creationId xmlns:p14="http://schemas.microsoft.com/office/powerpoint/2010/main" val="3733934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75148058-5E2C-23B5-9266-40E60F9E62E1}"/>
              </a:ext>
            </a:extLst>
          </p:cNvPr>
          <p:cNvSpPr>
            <a:spLocks noGrp="1"/>
          </p:cNvSpPr>
          <p:nvPr>
            <p:ph type="dt" sz="half" idx="10"/>
          </p:nvPr>
        </p:nvSpPr>
        <p:spPr/>
        <p:txBody>
          <a:bodyPr/>
          <a:lstStyle/>
          <a:p>
            <a:fld id="{E57D67C7-0CA9-0B4B-BCFE-218230CE6445}" type="datetime1">
              <a:rPr lang="de-DE" smtClean="0"/>
              <a:t>05.03.2026</a:t>
            </a:fld>
            <a:endParaRPr lang="de-DE" dirty="0"/>
          </a:p>
        </p:txBody>
      </p:sp>
      <p:sp>
        <p:nvSpPr>
          <p:cNvPr id="4" name="Fußzeilenplatzhalter 3">
            <a:extLst>
              <a:ext uri="{FF2B5EF4-FFF2-40B4-BE49-F238E27FC236}">
                <a16:creationId xmlns:a16="http://schemas.microsoft.com/office/drawing/2014/main" id="{C5E3CFD7-4238-3616-FCFE-64AF79F9BD19}"/>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C5E188EA-9C57-2455-F59E-8348391B3551}"/>
              </a:ext>
            </a:extLst>
          </p:cNvPr>
          <p:cNvSpPr>
            <a:spLocks noGrp="1"/>
          </p:cNvSpPr>
          <p:nvPr>
            <p:ph type="sldNum" sz="quarter" idx="12"/>
          </p:nvPr>
        </p:nvSpPr>
        <p:spPr/>
        <p:txBody>
          <a:bodyPr/>
          <a:lstStyle/>
          <a:p>
            <a:fld id="{8C043E37-E65C-9242-A631-D8A37265D480}" type="slidenum">
              <a:rPr lang="de-DE" smtClean="0"/>
              <a:t>9</a:t>
            </a:fld>
            <a:endParaRPr lang="de-DE" dirty="0"/>
          </a:p>
        </p:txBody>
      </p:sp>
      <p:sp>
        <p:nvSpPr>
          <p:cNvPr id="7" name="Inhaltsplatzhalter 6">
            <a:extLst>
              <a:ext uri="{FF2B5EF4-FFF2-40B4-BE49-F238E27FC236}">
                <a16:creationId xmlns:a16="http://schemas.microsoft.com/office/drawing/2014/main" id="{866DDCE9-C33C-C622-6A95-339B84D90FFE}"/>
              </a:ext>
            </a:extLst>
          </p:cNvPr>
          <p:cNvSpPr>
            <a:spLocks noGrp="1"/>
          </p:cNvSpPr>
          <p:nvPr>
            <p:ph sz="quarter" idx="14"/>
          </p:nvPr>
        </p:nvSpPr>
        <p:spPr/>
        <p:txBody>
          <a:bodyPr/>
          <a:lstStyle/>
          <a:p>
            <a:r>
              <a:rPr lang="de-DE" b="1" dirty="0">
                <a:effectLst/>
              </a:rPr>
              <a:t>12,5%: Herz-Kreislaufprobleme, Schwächeanfälle</a:t>
            </a:r>
            <a:r>
              <a:rPr lang="de-DE" dirty="0"/>
              <a:t> – häufig bei körperlich anstrengenden Einsätzen wie der Brandbekämpfung.</a:t>
            </a:r>
          </a:p>
          <a:p>
            <a:r>
              <a:rPr lang="de-DE" b="1" dirty="0">
                <a:effectLst/>
              </a:rPr>
              <a:t>2,5%: Verbrennungen</a:t>
            </a:r>
            <a:r>
              <a:rPr lang="de-DE" dirty="0"/>
              <a:t> - Nur ein geringer Teil der Unfälle sind direkte Verbrennungen!</a:t>
            </a:r>
          </a:p>
          <a:p>
            <a:endParaRPr lang="de-DE" dirty="0"/>
          </a:p>
        </p:txBody>
      </p:sp>
      <p:sp>
        <p:nvSpPr>
          <p:cNvPr id="6" name="Inhaltsplatzhalter 5">
            <a:extLst>
              <a:ext uri="{FF2B5EF4-FFF2-40B4-BE49-F238E27FC236}">
                <a16:creationId xmlns:a16="http://schemas.microsoft.com/office/drawing/2014/main" id="{7D27A738-3F7A-2004-2A43-862C9917A1C2}"/>
              </a:ext>
            </a:extLst>
          </p:cNvPr>
          <p:cNvSpPr>
            <a:spLocks noGrp="1"/>
          </p:cNvSpPr>
          <p:nvPr>
            <p:ph sz="quarter" idx="13"/>
          </p:nvPr>
        </p:nvSpPr>
        <p:spPr/>
        <p:txBody>
          <a:bodyPr/>
          <a:lstStyle/>
          <a:p>
            <a:r>
              <a:rPr lang="de-DE" b="1" dirty="0">
                <a:effectLst/>
              </a:rPr>
              <a:t>37,5%: S</a:t>
            </a:r>
            <a:r>
              <a:rPr lang="de-DE" dirty="0"/>
              <a:t>tolper-</a:t>
            </a:r>
            <a:r>
              <a:rPr lang="de-DE" b="1" dirty="0">
                <a:effectLst/>
              </a:rPr>
              <a:t>R</a:t>
            </a:r>
            <a:r>
              <a:rPr lang="de-DE" dirty="0"/>
              <a:t>utsch-</a:t>
            </a:r>
            <a:r>
              <a:rPr lang="de-DE" b="1" dirty="0">
                <a:effectLst/>
              </a:rPr>
              <a:t>S</a:t>
            </a:r>
            <a:r>
              <a:rPr lang="de-DE" dirty="0"/>
              <a:t>turz-Verletzungen (</a:t>
            </a:r>
            <a:r>
              <a:rPr lang="de-DE" b="1" dirty="0">
                <a:effectLst/>
              </a:rPr>
              <a:t>SRS</a:t>
            </a:r>
            <a:r>
              <a:rPr lang="de-DE" dirty="0"/>
              <a:t>), also beispielsweise ein Bänderriss nach Umknicken – häufig durch Unaufmerksamkeiten im unebenen Gelände verursacht. </a:t>
            </a:r>
          </a:p>
          <a:p>
            <a:r>
              <a:rPr lang="de-DE" b="1" dirty="0">
                <a:effectLst/>
              </a:rPr>
              <a:t>35%: Vergiftungen (z. B. durch Rauchgas)</a:t>
            </a:r>
            <a:r>
              <a:rPr lang="de-DE" dirty="0"/>
              <a:t> – bei Arbeiten an der Front oder plötzlichem Drehen des Windes. </a:t>
            </a:r>
          </a:p>
          <a:p>
            <a:endParaRPr lang="de-DE" dirty="0"/>
          </a:p>
        </p:txBody>
      </p:sp>
      <p:sp>
        <p:nvSpPr>
          <p:cNvPr id="2" name="Titel 1">
            <a:extLst>
              <a:ext uri="{FF2B5EF4-FFF2-40B4-BE49-F238E27FC236}">
                <a16:creationId xmlns:a16="http://schemas.microsoft.com/office/drawing/2014/main" id="{525D9F71-5938-F361-71FC-3EF9C2303ADA}"/>
              </a:ext>
            </a:extLst>
          </p:cNvPr>
          <p:cNvSpPr>
            <a:spLocks noGrp="1"/>
          </p:cNvSpPr>
          <p:nvPr>
            <p:ph type="title"/>
          </p:nvPr>
        </p:nvSpPr>
        <p:spPr/>
        <p:txBody>
          <a:bodyPr/>
          <a:lstStyle/>
          <a:p>
            <a:r>
              <a:rPr lang="de-DE" dirty="0">
                <a:solidFill>
                  <a:srgbClr val="D51317"/>
                </a:solidFill>
              </a:rPr>
              <a:t>Was lernen wir aus der Unfallstatistik?</a:t>
            </a:r>
          </a:p>
        </p:txBody>
      </p:sp>
      <p:pic>
        <p:nvPicPr>
          <p:cNvPr id="8" name="Grafik 7">
            <a:extLst>
              <a:ext uri="{FF2B5EF4-FFF2-40B4-BE49-F238E27FC236}">
                <a16:creationId xmlns:a16="http://schemas.microsoft.com/office/drawing/2014/main" id="{86A426F2-7439-65B4-7478-46C74CF04BF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3616642"/>
            <a:ext cx="960755" cy="935990"/>
          </a:xfrm>
          <a:prstGeom prst="rect">
            <a:avLst/>
          </a:prstGeom>
          <a:noFill/>
        </p:spPr>
      </p:pic>
      <p:sp>
        <p:nvSpPr>
          <p:cNvPr id="9" name="Textfeld 8">
            <a:extLst>
              <a:ext uri="{FF2B5EF4-FFF2-40B4-BE49-F238E27FC236}">
                <a16:creationId xmlns:a16="http://schemas.microsoft.com/office/drawing/2014/main" id="{5EC87CC3-7B76-9F99-A4D4-79D8E1027237}"/>
              </a:ext>
            </a:extLst>
          </p:cNvPr>
          <p:cNvSpPr txBox="1"/>
          <p:nvPr/>
        </p:nvSpPr>
        <p:spPr>
          <a:xfrm>
            <a:off x="5604193" y="3899971"/>
            <a:ext cx="3321743" cy="369332"/>
          </a:xfrm>
          <a:prstGeom prst="rect">
            <a:avLst/>
          </a:prstGeom>
          <a:noFill/>
        </p:spPr>
        <p:txBody>
          <a:bodyPr wrap="none" rtlCol="0">
            <a:spAutoFit/>
          </a:bodyPr>
          <a:lstStyle/>
          <a:p>
            <a:r>
              <a:rPr lang="de-DE" dirty="0"/>
              <a:t>Auf korrekten Fußschutz achten!</a:t>
            </a:r>
          </a:p>
        </p:txBody>
      </p:sp>
    </p:spTree>
    <p:extLst>
      <p:ext uri="{BB962C8B-B14F-4D97-AF65-F5344CB8AC3E}">
        <p14:creationId xmlns:p14="http://schemas.microsoft.com/office/powerpoint/2010/main" val="3613187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10</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2753360" cy="3311525"/>
          </a:xfrm>
        </p:spPr>
        <p:txBody>
          <a:bodyPr/>
          <a:lstStyle/>
          <a:p>
            <a:r>
              <a:rPr lang="de-DE" dirty="0">
                <a:effectLst/>
              </a:rPr>
              <a:t>Im Zuge der Alarmfahrt mit Sonder- und Wegerecht kam das Fahrzeug im Verlauf des Kreuzungsbereiches nach rechts von der Fahrbahn ab und überschlug sich.</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0" y="411163"/>
            <a:ext cx="2844799" cy="738664"/>
          </a:xfrm>
        </p:spPr>
        <p:txBody>
          <a:bodyPr/>
          <a:lstStyle/>
          <a:p>
            <a:r>
              <a:rPr lang="de-DE" dirty="0">
                <a:solidFill>
                  <a:srgbClr val="D51317"/>
                </a:solidFill>
              </a:rPr>
              <a:t>Unfälle auf Anfahrt</a:t>
            </a:r>
          </a:p>
        </p:txBody>
      </p:sp>
      <p:pic>
        <p:nvPicPr>
          <p:cNvPr id="29" name="Grafik 28" descr="Ein Bild, das Text, Gras, draußen, Himmel enthält.&#10;&#10;KI-generierte Inhalte können fehlerhaft sein.">
            <a:extLst>
              <a:ext uri="{FF2B5EF4-FFF2-40B4-BE49-F238E27FC236}">
                <a16:creationId xmlns:a16="http://schemas.microsoft.com/office/drawing/2014/main" id="{92FE4A58-9BDF-82D3-448A-450AB4D1B36D}"/>
              </a:ext>
            </a:extLst>
          </p:cNvPr>
          <p:cNvPicPr>
            <a:picLocks noChangeAspect="1"/>
          </p:cNvPicPr>
          <p:nvPr/>
        </p:nvPicPr>
        <p:blipFill>
          <a:blip r:embed="rId3"/>
          <a:srcRect l="23084"/>
          <a:stretch/>
        </p:blipFill>
        <p:spPr>
          <a:xfrm>
            <a:off x="3741638" y="699313"/>
            <a:ext cx="5402362" cy="3960000"/>
          </a:xfrm>
          <a:prstGeom prst="rect">
            <a:avLst/>
          </a:prstGeom>
        </p:spPr>
      </p:pic>
      <p:sp>
        <p:nvSpPr>
          <p:cNvPr id="30" name="Textfeld 29">
            <a:extLst>
              <a:ext uri="{FF2B5EF4-FFF2-40B4-BE49-F238E27FC236}">
                <a16:creationId xmlns:a16="http://schemas.microsoft.com/office/drawing/2014/main" id="{CA27BB46-7B20-5615-A537-992B4C197F1F}"/>
              </a:ext>
            </a:extLst>
          </p:cNvPr>
          <p:cNvSpPr txBox="1"/>
          <p:nvPr/>
        </p:nvSpPr>
        <p:spPr>
          <a:xfrm rot="19998752">
            <a:off x="4501754" y="2113517"/>
            <a:ext cx="4053347" cy="1015663"/>
          </a:xfrm>
          <a:prstGeom prst="rect">
            <a:avLst/>
          </a:prstGeom>
          <a:noFill/>
        </p:spPr>
        <p:txBody>
          <a:bodyPr wrap="square" rtlCol="0">
            <a:spAutoFit/>
          </a:bodyPr>
          <a:lstStyle/>
          <a:p>
            <a:r>
              <a:rPr lang="de-DE" sz="6000" dirty="0">
                <a:solidFill>
                  <a:schemeClr val="bg1"/>
                </a:solidFill>
              </a:rPr>
              <a:t>Symbolbild</a:t>
            </a:r>
          </a:p>
        </p:txBody>
      </p:sp>
    </p:spTree>
    <p:extLst>
      <p:ext uri="{BB962C8B-B14F-4D97-AF65-F5344CB8AC3E}">
        <p14:creationId xmlns:p14="http://schemas.microsoft.com/office/powerpoint/2010/main" val="1182811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11</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3362960" cy="3311525"/>
          </a:xfrm>
        </p:spPr>
        <p:txBody>
          <a:bodyPr/>
          <a:lstStyle/>
          <a:p>
            <a:r>
              <a:rPr lang="de-DE" dirty="0"/>
              <a:t>Angepasste </a:t>
            </a:r>
            <a:r>
              <a:rPr lang="de-DE" b="1" dirty="0"/>
              <a:t>Geschwindigkeit</a:t>
            </a:r>
            <a:r>
              <a:rPr lang="de-DE" dirty="0"/>
              <a:t> gerade bei wasserführenden Fahrzeugen</a:t>
            </a:r>
            <a:endParaRPr lang="de-DE" sz="800" dirty="0"/>
          </a:p>
          <a:p>
            <a:r>
              <a:rPr lang="de-DE" b="1" dirty="0"/>
              <a:t>Fahrzeugkontrolle</a:t>
            </a:r>
            <a:r>
              <a:rPr lang="de-DE" dirty="0"/>
              <a:t> vor jedem Einsatz</a:t>
            </a:r>
            <a:endParaRPr lang="de-DE" sz="800" dirty="0"/>
          </a:p>
          <a:p>
            <a:r>
              <a:rPr lang="de-DE" dirty="0"/>
              <a:t>Fahren nur mit vollem oder leeren </a:t>
            </a:r>
            <a:r>
              <a:rPr lang="de-DE" b="1" dirty="0"/>
              <a:t>Wassertank</a:t>
            </a:r>
            <a:r>
              <a:rPr lang="de-DE" dirty="0"/>
              <a:t> </a:t>
            </a:r>
          </a:p>
          <a:p>
            <a:r>
              <a:rPr lang="de-DE" b="1" dirty="0"/>
              <a:t>Geländefahrtraining</a:t>
            </a:r>
            <a:r>
              <a:rPr lang="de-DE" dirty="0"/>
              <a:t> für Maschinisten</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1" y="411163"/>
            <a:ext cx="2873374" cy="738664"/>
          </a:xfrm>
        </p:spPr>
        <p:txBody>
          <a:bodyPr/>
          <a:lstStyle/>
          <a:p>
            <a:r>
              <a:rPr lang="de-DE" dirty="0">
                <a:solidFill>
                  <a:srgbClr val="D51317"/>
                </a:solidFill>
              </a:rPr>
              <a:t>Unfälle auf Anfahrt</a:t>
            </a:r>
          </a:p>
        </p:txBody>
      </p:sp>
      <p:pic>
        <p:nvPicPr>
          <p:cNvPr id="17" name="Grafik 16" descr="Ein Bild, das Text, Landfahrzeug, Fahrzeug, Reifen enthält.&#10;&#10;KI-generierte Inhalte können fehlerhaft sein.">
            <a:extLst>
              <a:ext uri="{FF2B5EF4-FFF2-40B4-BE49-F238E27FC236}">
                <a16:creationId xmlns:a16="http://schemas.microsoft.com/office/drawing/2014/main" id="{9370EF3C-EBB5-996E-F6DA-4A1FDB6DD7BB}"/>
              </a:ext>
            </a:extLst>
          </p:cNvPr>
          <p:cNvPicPr>
            <a:picLocks noChangeAspect="1"/>
          </p:cNvPicPr>
          <p:nvPr/>
        </p:nvPicPr>
        <p:blipFill>
          <a:blip r:embed="rId3"/>
          <a:srcRect l="3972" r="2047"/>
          <a:stretch/>
        </p:blipFill>
        <p:spPr>
          <a:xfrm>
            <a:off x="3741420" y="1383550"/>
            <a:ext cx="5402580" cy="3240000"/>
          </a:xfrm>
          <a:prstGeom prst="rect">
            <a:avLst/>
          </a:prstGeom>
        </p:spPr>
      </p:pic>
    </p:spTree>
    <p:extLst>
      <p:ext uri="{BB962C8B-B14F-4D97-AF65-F5344CB8AC3E}">
        <p14:creationId xmlns:p14="http://schemas.microsoft.com/office/powerpoint/2010/main" val="642198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12</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3362960" cy="3311525"/>
          </a:xfrm>
        </p:spPr>
        <p:txBody>
          <a:bodyPr/>
          <a:lstStyle/>
          <a:p>
            <a:r>
              <a:rPr lang="de-DE" dirty="0"/>
              <a:t>International und auch in Deutschland Standard bei der Brandbekämpfung</a:t>
            </a:r>
          </a:p>
          <a:p>
            <a:r>
              <a:rPr lang="de-DE" dirty="0"/>
              <a:t>Jeder Einsatz im Bereich Vegetationsbrand sollte anhand des Schemas beurteilt und die Mannschaft eingeteilt werden.</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0" y="411163"/>
            <a:ext cx="3225799" cy="369332"/>
          </a:xfrm>
        </p:spPr>
        <p:txBody>
          <a:bodyPr/>
          <a:lstStyle/>
          <a:p>
            <a:r>
              <a:rPr lang="de-DE" dirty="0">
                <a:solidFill>
                  <a:srgbClr val="D51317"/>
                </a:solidFill>
              </a:rPr>
              <a:t>Das LACES- Schema</a:t>
            </a:r>
          </a:p>
        </p:txBody>
      </p:sp>
      <p:pic>
        <p:nvPicPr>
          <p:cNvPr id="12" name="Grafik 11" descr="Ein Bild, das Text, Schrift, Screenshot enthält.&#10;&#10;KI-generierte Inhalte können fehlerhaft sein.">
            <a:extLst>
              <a:ext uri="{FF2B5EF4-FFF2-40B4-BE49-F238E27FC236}">
                <a16:creationId xmlns:a16="http://schemas.microsoft.com/office/drawing/2014/main" id="{605F8E30-419D-558C-80D2-D0007E774786}"/>
              </a:ext>
            </a:extLst>
          </p:cNvPr>
          <p:cNvPicPr>
            <a:picLocks noChangeAspect="1"/>
          </p:cNvPicPr>
          <p:nvPr/>
        </p:nvPicPr>
        <p:blipFill>
          <a:blip r:embed="rId3"/>
          <a:stretch>
            <a:fillRect/>
          </a:stretch>
        </p:blipFill>
        <p:spPr>
          <a:xfrm>
            <a:off x="3918859" y="1099263"/>
            <a:ext cx="5225141" cy="2944973"/>
          </a:xfrm>
          <a:prstGeom prst="rect">
            <a:avLst/>
          </a:prstGeom>
        </p:spPr>
      </p:pic>
    </p:spTree>
    <p:extLst>
      <p:ext uri="{BB962C8B-B14F-4D97-AF65-F5344CB8AC3E}">
        <p14:creationId xmlns:p14="http://schemas.microsoft.com/office/powerpoint/2010/main" val="2286994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2232C2E7-4581-69EC-D475-D394CC06BC0D}"/>
              </a:ext>
            </a:extLst>
          </p:cNvPr>
          <p:cNvSpPr>
            <a:spLocks noGrp="1"/>
          </p:cNvSpPr>
          <p:nvPr>
            <p:ph type="dt" sz="half" idx="10"/>
          </p:nvPr>
        </p:nvSpPr>
        <p:spPr/>
        <p:txBody>
          <a:bodyPr/>
          <a:lstStyle/>
          <a:p>
            <a:fld id="{F7ACFB41-4DB4-C54D-B2E2-20079889E5DE}" type="datetime1">
              <a:rPr lang="de-DE" smtClean="0"/>
              <a:t>05.03.2026</a:t>
            </a:fld>
            <a:endParaRPr lang="de-DE"/>
          </a:p>
        </p:txBody>
      </p:sp>
      <p:sp>
        <p:nvSpPr>
          <p:cNvPr id="4" name="Fußzeilenplatzhalter 3">
            <a:extLst>
              <a:ext uri="{FF2B5EF4-FFF2-40B4-BE49-F238E27FC236}">
                <a16:creationId xmlns:a16="http://schemas.microsoft.com/office/drawing/2014/main" id="{0219A333-7B40-FAE1-A189-B6E60DBFFCA7}"/>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1C2FF42B-7B9E-1122-0AEF-38537F2532CA}"/>
              </a:ext>
            </a:extLst>
          </p:cNvPr>
          <p:cNvSpPr>
            <a:spLocks noGrp="1"/>
          </p:cNvSpPr>
          <p:nvPr>
            <p:ph type="sldNum" sz="quarter" idx="12"/>
          </p:nvPr>
        </p:nvSpPr>
        <p:spPr/>
        <p:txBody>
          <a:bodyPr/>
          <a:lstStyle/>
          <a:p>
            <a:fld id="{8C043E37-E65C-9242-A631-D8A37265D480}" type="slidenum">
              <a:rPr lang="de-DE" smtClean="0"/>
              <a:t>13</a:t>
            </a:fld>
            <a:endParaRPr lang="de-DE"/>
          </a:p>
        </p:txBody>
      </p:sp>
      <p:sp>
        <p:nvSpPr>
          <p:cNvPr id="2" name="Titel 1">
            <a:extLst>
              <a:ext uri="{FF2B5EF4-FFF2-40B4-BE49-F238E27FC236}">
                <a16:creationId xmlns:a16="http://schemas.microsoft.com/office/drawing/2014/main" id="{59CD4DA7-11D8-00C4-BE45-7F20B2057AC0}"/>
              </a:ext>
            </a:extLst>
          </p:cNvPr>
          <p:cNvSpPr>
            <a:spLocks noGrp="1"/>
          </p:cNvSpPr>
          <p:nvPr>
            <p:ph type="title"/>
          </p:nvPr>
        </p:nvSpPr>
        <p:spPr/>
        <p:txBody>
          <a:bodyPr/>
          <a:lstStyle/>
          <a:p>
            <a:r>
              <a:rPr lang="de-DE" dirty="0">
                <a:solidFill>
                  <a:srgbClr val="D51317"/>
                </a:solidFill>
              </a:rPr>
              <a:t>Das LACES-Schema im Einsatz</a:t>
            </a:r>
          </a:p>
        </p:txBody>
      </p:sp>
      <p:pic>
        <p:nvPicPr>
          <p:cNvPr id="9" name="Inhaltsplatzhalter 8" descr="Ein Bild, das Text, Karte, Skifahren, Schnee enthält.&#10;&#10;KI-generierte Inhalte können fehlerhaft sein.">
            <a:extLst>
              <a:ext uri="{FF2B5EF4-FFF2-40B4-BE49-F238E27FC236}">
                <a16:creationId xmlns:a16="http://schemas.microsoft.com/office/drawing/2014/main" id="{EB31D2BE-9B1B-CA41-0A27-C1D0A416BCF8}"/>
              </a:ext>
            </a:extLst>
          </p:cNvPr>
          <p:cNvPicPr>
            <a:picLocks noGrp="1" noChangeAspect="1"/>
          </p:cNvPicPr>
          <p:nvPr>
            <p:ph sz="quarter" idx="13"/>
          </p:nvPr>
        </p:nvPicPr>
        <p:blipFill>
          <a:blip r:embed="rId3"/>
          <a:stretch>
            <a:fillRect/>
          </a:stretch>
        </p:blipFill>
        <p:spPr>
          <a:xfrm>
            <a:off x="1871281" y="1058863"/>
            <a:ext cx="5401437" cy="3600450"/>
          </a:xfrm>
        </p:spPr>
      </p:pic>
      <p:sp>
        <p:nvSpPr>
          <p:cNvPr id="6" name="Textfeld 5">
            <a:extLst>
              <a:ext uri="{FF2B5EF4-FFF2-40B4-BE49-F238E27FC236}">
                <a16:creationId xmlns:a16="http://schemas.microsoft.com/office/drawing/2014/main" id="{DB5BD947-F187-9F49-3582-C0BC7D960727}"/>
              </a:ext>
            </a:extLst>
          </p:cNvPr>
          <p:cNvSpPr txBox="1"/>
          <p:nvPr/>
        </p:nvSpPr>
        <p:spPr>
          <a:xfrm>
            <a:off x="123824" y="2248584"/>
            <a:ext cx="1838325" cy="646331"/>
          </a:xfrm>
          <a:prstGeom prst="rect">
            <a:avLst/>
          </a:prstGeom>
          <a:noFill/>
        </p:spPr>
        <p:txBody>
          <a:bodyPr wrap="square" rtlCol="0">
            <a:spAutoFit/>
          </a:bodyPr>
          <a:lstStyle/>
          <a:p>
            <a:r>
              <a:rPr lang="de-DE" b="1" dirty="0">
                <a:solidFill>
                  <a:srgbClr val="0070C0"/>
                </a:solidFill>
                <a:latin typeface="Arial" panose="020B0604020202020204" pitchFamily="34" charset="0"/>
                <a:cs typeface="Arial" panose="020B0604020202020204" pitchFamily="34" charset="0"/>
              </a:rPr>
              <a:t>Welche Punkte fehlen hier?</a:t>
            </a:r>
          </a:p>
        </p:txBody>
      </p:sp>
    </p:spTree>
    <p:extLst>
      <p:ext uri="{BB962C8B-B14F-4D97-AF65-F5344CB8AC3E}">
        <p14:creationId xmlns:p14="http://schemas.microsoft.com/office/powerpoint/2010/main" val="2972547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978475B-F1A9-69C1-D85A-D9631CD76DE1}"/>
              </a:ext>
            </a:extLst>
          </p:cNvPr>
          <p:cNvSpPr>
            <a:spLocks noGrp="1"/>
          </p:cNvSpPr>
          <p:nvPr>
            <p:ph type="body" sz="quarter" idx="10"/>
          </p:nvPr>
        </p:nvSpPr>
        <p:spPr>
          <a:xfrm>
            <a:off x="1510916" y="1833086"/>
            <a:ext cx="6314823" cy="738664"/>
          </a:xfrm>
        </p:spPr>
        <p:txBody>
          <a:bodyPr/>
          <a:lstStyle/>
          <a:p>
            <a:r>
              <a:rPr lang="de-DE" dirty="0">
                <a:solidFill>
                  <a:srgbClr val="D51317"/>
                </a:solidFill>
              </a:rPr>
              <a:t>Das LACES-Schema sollten alle Einsatzkräfte zu jedem Zeitpunkt sicher anwenden können!</a:t>
            </a:r>
          </a:p>
        </p:txBody>
      </p:sp>
      <p:sp>
        <p:nvSpPr>
          <p:cNvPr id="3" name="Textplatzhalter 2">
            <a:extLst>
              <a:ext uri="{FF2B5EF4-FFF2-40B4-BE49-F238E27FC236}">
                <a16:creationId xmlns:a16="http://schemas.microsoft.com/office/drawing/2014/main" id="{A494BA36-0F25-CF6A-8D27-E28C20159711}"/>
              </a:ext>
            </a:extLst>
          </p:cNvPr>
          <p:cNvSpPr>
            <a:spLocks noGrp="1"/>
          </p:cNvSpPr>
          <p:nvPr>
            <p:ph type="body" sz="quarter" idx="11"/>
          </p:nvPr>
        </p:nvSpPr>
        <p:spPr>
          <a:xfrm>
            <a:off x="1510917" y="2571750"/>
            <a:ext cx="4406997" cy="598260"/>
          </a:xfrm>
        </p:spPr>
        <p:txBody>
          <a:bodyPr/>
          <a:lstStyle/>
          <a:p>
            <a:r>
              <a:rPr lang="de-DE" dirty="0">
                <a:solidFill>
                  <a:srgbClr val="D51317"/>
                </a:solidFill>
              </a:rPr>
              <a:t>Louis Evert – Gründer &amp; Ausbilder bei FireToolBox</a:t>
            </a:r>
          </a:p>
        </p:txBody>
      </p:sp>
      <p:cxnSp>
        <p:nvCxnSpPr>
          <p:cNvPr id="5" name="Verbinder: gekrümmt 4">
            <a:extLst>
              <a:ext uri="{FF2B5EF4-FFF2-40B4-BE49-F238E27FC236}">
                <a16:creationId xmlns:a16="http://schemas.microsoft.com/office/drawing/2014/main" id="{751970AA-06C1-5EB2-B12C-D5FD4F9BACC0}"/>
              </a:ext>
            </a:extLst>
          </p:cNvPr>
          <p:cNvCxnSpPr>
            <a:cxnSpLocks/>
            <a:endCxn id="8" idx="1"/>
          </p:cNvCxnSpPr>
          <p:nvPr/>
        </p:nvCxnSpPr>
        <p:spPr>
          <a:xfrm flipV="1">
            <a:off x="5780131" y="3537284"/>
            <a:ext cx="1061540" cy="457200"/>
          </a:xfrm>
          <a:prstGeom prst="curvedConnector3">
            <a:avLst/>
          </a:prstGeom>
          <a:ln>
            <a:solidFill>
              <a:srgbClr val="0070C0"/>
            </a:solidFill>
            <a:tailEnd type="triangle"/>
          </a:ln>
        </p:spPr>
        <p:style>
          <a:lnRef idx="2">
            <a:schemeClr val="accent1"/>
          </a:lnRef>
          <a:fillRef idx="0">
            <a:schemeClr val="accent1"/>
          </a:fillRef>
          <a:effectRef idx="1">
            <a:schemeClr val="accent1"/>
          </a:effectRef>
          <a:fontRef idx="minor">
            <a:schemeClr val="tx1"/>
          </a:fontRef>
        </p:style>
      </p:cxnSp>
      <p:sp>
        <p:nvSpPr>
          <p:cNvPr id="6" name="Textfeld 5">
            <a:extLst>
              <a:ext uri="{FF2B5EF4-FFF2-40B4-BE49-F238E27FC236}">
                <a16:creationId xmlns:a16="http://schemas.microsoft.com/office/drawing/2014/main" id="{4CB123C2-4193-A008-B3FF-C5369E05362C}"/>
              </a:ext>
            </a:extLst>
          </p:cNvPr>
          <p:cNvSpPr txBox="1"/>
          <p:nvPr/>
        </p:nvSpPr>
        <p:spPr>
          <a:xfrm>
            <a:off x="1345639" y="3809818"/>
            <a:ext cx="4485523" cy="369332"/>
          </a:xfrm>
          <a:prstGeom prst="rect">
            <a:avLst/>
          </a:prstGeom>
          <a:noFill/>
        </p:spPr>
        <p:txBody>
          <a:bodyPr wrap="none" rtlCol="0">
            <a:spAutoFit/>
          </a:bodyPr>
          <a:lstStyle/>
          <a:p>
            <a:r>
              <a:rPr lang="de-DE" b="1" dirty="0">
                <a:solidFill>
                  <a:srgbClr val="0070C0"/>
                </a:solidFill>
                <a:latin typeface="Arial" panose="020B0604020202020204" pitchFamily="34" charset="0"/>
                <a:cs typeface="Arial" panose="020B0604020202020204" pitchFamily="34" charset="0"/>
              </a:rPr>
              <a:t>Dazu</a:t>
            </a:r>
            <a:r>
              <a:rPr lang="de-DE" b="1" dirty="0">
                <a:solidFill>
                  <a:srgbClr val="0070C0"/>
                </a:solidFill>
              </a:rPr>
              <a:t> schaut euch gern folgendes Video an</a:t>
            </a:r>
          </a:p>
        </p:txBody>
      </p:sp>
      <p:pic>
        <p:nvPicPr>
          <p:cNvPr id="8" name="Grafik 7" descr="Ein Bild, das weiß, Muster, Grafiken, Design enthält.&#10;&#10;KI-generierte Inhalte können fehlerhaft sein.">
            <a:extLst>
              <a:ext uri="{FF2B5EF4-FFF2-40B4-BE49-F238E27FC236}">
                <a16:creationId xmlns:a16="http://schemas.microsoft.com/office/drawing/2014/main" id="{05AEE31F-54D3-1723-956A-79F318A731DB}"/>
              </a:ext>
            </a:extLst>
          </p:cNvPr>
          <p:cNvPicPr>
            <a:picLocks noChangeAspect="1"/>
          </p:cNvPicPr>
          <p:nvPr/>
        </p:nvPicPr>
        <p:blipFill>
          <a:blip r:embed="rId3"/>
          <a:srcRect l="31207" t="30984" r="30529" b="31598"/>
          <a:stretch/>
        </p:blipFill>
        <p:spPr>
          <a:xfrm>
            <a:off x="6841671" y="2574986"/>
            <a:ext cx="1968137" cy="1924595"/>
          </a:xfrm>
          <a:prstGeom prst="rect">
            <a:avLst/>
          </a:prstGeom>
        </p:spPr>
      </p:pic>
    </p:spTree>
    <p:extLst>
      <p:ext uri="{BB962C8B-B14F-4D97-AF65-F5344CB8AC3E}">
        <p14:creationId xmlns:p14="http://schemas.microsoft.com/office/powerpoint/2010/main" val="3168597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Grafik 14" descr="Ein Bild, das draußen, Feuer, Himmel, Natur enthält.&#10;&#10;KI-generierte Inhalte können fehlerhaft sein.">
            <a:extLst>
              <a:ext uri="{FF2B5EF4-FFF2-40B4-BE49-F238E27FC236}">
                <a16:creationId xmlns:a16="http://schemas.microsoft.com/office/drawing/2014/main" id="{085FE341-77EF-DC03-9983-B48F6D872CFE}"/>
              </a:ext>
            </a:extLst>
          </p:cNvPr>
          <p:cNvPicPr>
            <a:picLocks noChangeAspect="1"/>
          </p:cNvPicPr>
          <p:nvPr/>
        </p:nvPicPr>
        <p:blipFill>
          <a:blip r:embed="rId3"/>
          <a:stretch>
            <a:fillRect/>
          </a:stretch>
        </p:blipFill>
        <p:spPr>
          <a:xfrm>
            <a:off x="9053" y="0"/>
            <a:ext cx="9125893" cy="5143500"/>
          </a:xfrm>
          <a:prstGeom prst="rect">
            <a:avLst/>
          </a:prstGeom>
        </p:spPr>
      </p:pic>
      <p:sp>
        <p:nvSpPr>
          <p:cNvPr id="3" name="Textplatzhalter 2">
            <a:extLst>
              <a:ext uri="{FF2B5EF4-FFF2-40B4-BE49-F238E27FC236}">
                <a16:creationId xmlns:a16="http://schemas.microsoft.com/office/drawing/2014/main" id="{ADAAED0F-0339-901C-7E38-8A38D30F7FB5}"/>
              </a:ext>
            </a:extLst>
          </p:cNvPr>
          <p:cNvSpPr>
            <a:spLocks noGrp="1"/>
          </p:cNvSpPr>
          <p:nvPr>
            <p:ph type="body" sz="quarter" idx="11"/>
          </p:nvPr>
        </p:nvSpPr>
        <p:spPr/>
        <p:txBody>
          <a:bodyPr/>
          <a:lstStyle/>
          <a:p>
            <a:r>
              <a:rPr lang="de-DE" dirty="0"/>
              <a:t>Das sichere Arbeiten am Einsatzort</a:t>
            </a:r>
          </a:p>
        </p:txBody>
      </p:sp>
    </p:spTree>
    <p:extLst>
      <p:ext uri="{BB962C8B-B14F-4D97-AF65-F5344CB8AC3E}">
        <p14:creationId xmlns:p14="http://schemas.microsoft.com/office/powerpoint/2010/main" val="1901940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16</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p:txBody>
          <a:bodyPr/>
          <a:lstStyle/>
          <a:p>
            <a:pPr marL="0" indent="0" algn="ctr">
              <a:buNone/>
            </a:pPr>
            <a:r>
              <a:rPr lang="de-DE" b="1" dirty="0"/>
              <a:t>Auf der Anfahrt</a:t>
            </a:r>
          </a:p>
          <a:p>
            <a:r>
              <a:rPr lang="de-DE" dirty="0"/>
              <a:t>Einhaltung der StVO</a:t>
            </a:r>
          </a:p>
          <a:p>
            <a:r>
              <a:rPr lang="de-DE" dirty="0"/>
              <a:t>Zufahrten zum EO erkunden</a:t>
            </a:r>
          </a:p>
          <a:p>
            <a:r>
              <a:rPr lang="de-DE" dirty="0"/>
              <a:t>Geschwindigkeit den Sichtverhältnissen &amp; Wegbeschaffenheit anpassen</a:t>
            </a:r>
          </a:p>
          <a:p>
            <a:r>
              <a:rPr lang="de-DE" dirty="0"/>
              <a:t>Rückwärts anfahren zum Brand</a:t>
            </a:r>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lgn="ctr">
              <a:buNone/>
            </a:pPr>
            <a:r>
              <a:rPr lang="de-DE" b="1" dirty="0"/>
              <a:t>Vor dem Einsatz</a:t>
            </a:r>
          </a:p>
          <a:p>
            <a:r>
              <a:rPr lang="de-DE" dirty="0"/>
              <a:t>Einsatzplanung (AAO, Einsatzpläne)</a:t>
            </a:r>
          </a:p>
          <a:p>
            <a:r>
              <a:rPr lang="de-DE" dirty="0"/>
              <a:t>Ankauf geeigneter Technik &amp; notwendiger PSA</a:t>
            </a:r>
          </a:p>
          <a:p>
            <a:r>
              <a:rPr lang="de-DE" dirty="0"/>
              <a:t>Impfberatung </a:t>
            </a:r>
          </a:p>
          <a:p>
            <a:r>
              <a:rPr lang="de-DE" dirty="0"/>
              <a:t>Die persönliche Fitness</a:t>
            </a:r>
          </a:p>
          <a:p>
            <a:r>
              <a:rPr lang="de-DE" b="1" dirty="0"/>
              <a:t>Wiederholtes Training aller Einsatzkräfte</a:t>
            </a:r>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Wo beginnt das sichere Arbeiten?</a:t>
            </a:r>
          </a:p>
        </p:txBody>
      </p:sp>
      <p:pic>
        <p:nvPicPr>
          <p:cNvPr id="14" name="Grafik 13" descr="Ein Bild, das Baum, draußen, Text, Natur enthält.&#10;&#10;KI-generierte Inhalte können fehlerhaft sein.">
            <a:extLst>
              <a:ext uri="{FF2B5EF4-FFF2-40B4-BE49-F238E27FC236}">
                <a16:creationId xmlns:a16="http://schemas.microsoft.com/office/drawing/2014/main" id="{F1A9916E-5DF2-3280-9D2A-DB829010CD6C}"/>
              </a:ext>
            </a:extLst>
          </p:cNvPr>
          <p:cNvPicPr>
            <a:picLocks noChangeAspect="1"/>
          </p:cNvPicPr>
          <p:nvPr/>
        </p:nvPicPr>
        <p:blipFill>
          <a:blip r:embed="rId3"/>
          <a:stretch>
            <a:fillRect/>
          </a:stretch>
        </p:blipFill>
        <p:spPr>
          <a:xfrm>
            <a:off x="5667429" y="-1"/>
            <a:ext cx="3476571" cy="4767263"/>
          </a:xfrm>
          <a:prstGeom prst="rect">
            <a:avLst/>
          </a:prstGeom>
        </p:spPr>
      </p:pic>
    </p:spTree>
    <p:extLst>
      <p:ext uri="{BB962C8B-B14F-4D97-AF65-F5344CB8AC3E}">
        <p14:creationId xmlns:p14="http://schemas.microsoft.com/office/powerpoint/2010/main" val="3502360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17</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a:xfrm>
            <a:off x="3240089" y="1058863"/>
            <a:ext cx="2558360" cy="3600450"/>
          </a:xfrm>
        </p:spPr>
        <p:txBody>
          <a:bodyPr/>
          <a:lstStyle/>
          <a:p>
            <a:pPr marL="0" indent="0">
              <a:buNone/>
            </a:pPr>
            <a:r>
              <a:rPr lang="de-DE" b="1" dirty="0"/>
              <a:t>4. Einsatzbereit im Rauch!</a:t>
            </a:r>
          </a:p>
          <a:p>
            <a:pPr marL="0" indent="0">
              <a:buNone/>
            </a:pPr>
            <a:r>
              <a:rPr lang="de-DE" dirty="0"/>
              <a:t>Fenster &amp; Türen zu         und alle Lichter an</a:t>
            </a:r>
          </a:p>
          <a:p>
            <a:pPr marL="0" indent="0">
              <a:buNone/>
            </a:pPr>
            <a:r>
              <a:rPr lang="de-DE" b="1" dirty="0"/>
              <a:t>5. Eigenschutz vor!</a:t>
            </a:r>
          </a:p>
          <a:p>
            <a:pPr marL="0" indent="0">
              <a:buNone/>
            </a:pPr>
            <a:r>
              <a:rPr lang="de-DE" dirty="0"/>
              <a:t>Schnellangriff verbleibt im Fahrzeug</a:t>
            </a:r>
          </a:p>
          <a:p>
            <a:pPr marL="0" indent="0">
              <a:buNone/>
            </a:pPr>
            <a:r>
              <a:rPr lang="de-DE" b="1" dirty="0"/>
              <a:t> </a:t>
            </a:r>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buNone/>
            </a:pPr>
            <a:r>
              <a:rPr lang="de-DE" b="1" dirty="0"/>
              <a:t>1. Gelände erkunden!</a:t>
            </a:r>
          </a:p>
          <a:p>
            <a:pPr marL="0" indent="0">
              <a:buNone/>
            </a:pPr>
            <a:r>
              <a:rPr lang="de-DE" dirty="0"/>
              <a:t>Keine Fahrt durch unbekanntes Gelände</a:t>
            </a:r>
          </a:p>
          <a:p>
            <a:pPr marL="0" indent="0">
              <a:buNone/>
            </a:pPr>
            <a:r>
              <a:rPr lang="de-DE" b="1" dirty="0"/>
              <a:t>2. Standort sichern!</a:t>
            </a:r>
          </a:p>
          <a:p>
            <a:pPr marL="0" indent="0">
              <a:buNone/>
            </a:pPr>
            <a:r>
              <a:rPr lang="de-DE" dirty="0"/>
              <a:t>Nicht unmittelbar am Feuer auf trockener Vegetation stehen</a:t>
            </a:r>
          </a:p>
          <a:p>
            <a:pPr marL="0" indent="0">
              <a:buNone/>
            </a:pPr>
            <a:r>
              <a:rPr lang="de-DE" b="1" dirty="0"/>
              <a:t>3. Rückzug immer möglich!</a:t>
            </a:r>
          </a:p>
          <a:p>
            <a:pPr marL="0" indent="0">
              <a:buNone/>
            </a:pPr>
            <a:r>
              <a:rPr lang="de-DE" dirty="0"/>
              <a:t>In Fluchtrichtung stehen</a:t>
            </a:r>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5 Grundsätze Fahrzeugeinsatz</a:t>
            </a:r>
          </a:p>
        </p:txBody>
      </p:sp>
      <p:pic>
        <p:nvPicPr>
          <p:cNvPr id="18" name="Grafik 17" descr="Ein Bild, das Feuerwehrmann, Feuer, draußen, Notdienst enthält.&#10;&#10;KI-generierte Inhalte können fehlerhaft sein.">
            <a:extLst>
              <a:ext uri="{FF2B5EF4-FFF2-40B4-BE49-F238E27FC236}">
                <a16:creationId xmlns:a16="http://schemas.microsoft.com/office/drawing/2014/main" id="{CF54545D-CE11-218D-FEE5-78C1ECCEC23E}"/>
              </a:ext>
            </a:extLst>
          </p:cNvPr>
          <p:cNvPicPr>
            <a:picLocks noChangeAspect="1"/>
          </p:cNvPicPr>
          <p:nvPr/>
        </p:nvPicPr>
        <p:blipFill>
          <a:blip r:embed="rId3"/>
          <a:srcRect l="5752" r="1"/>
          <a:stretch/>
        </p:blipFill>
        <p:spPr>
          <a:xfrm>
            <a:off x="5683914" y="0"/>
            <a:ext cx="3460086" cy="4752000"/>
          </a:xfrm>
          <a:prstGeom prst="rect">
            <a:avLst/>
          </a:prstGeom>
        </p:spPr>
      </p:pic>
    </p:spTree>
    <p:extLst>
      <p:ext uri="{BB962C8B-B14F-4D97-AF65-F5344CB8AC3E}">
        <p14:creationId xmlns:p14="http://schemas.microsoft.com/office/powerpoint/2010/main" val="2719294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18</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a:xfrm>
            <a:off x="3240089" y="1058863"/>
            <a:ext cx="2558360" cy="3600450"/>
          </a:xfrm>
        </p:spPr>
        <p:txBody>
          <a:bodyPr/>
          <a:lstStyle/>
          <a:p>
            <a:pPr marL="0" indent="0">
              <a:buNone/>
            </a:pPr>
            <a:r>
              <a:rPr lang="de-DE" b="1" dirty="0"/>
              <a:t>Befahrbarkeit testen!</a:t>
            </a:r>
          </a:p>
          <a:p>
            <a:pPr marL="0" indent="0">
              <a:buNone/>
            </a:pPr>
            <a:r>
              <a:rPr lang="de-DE" dirty="0"/>
              <a:t>Kann mein Fahrzeug das Gelände befahren?</a:t>
            </a:r>
          </a:p>
          <a:p>
            <a:pPr marL="0" indent="0">
              <a:buNone/>
            </a:pPr>
            <a:endParaRPr lang="de-DE" i="1" dirty="0"/>
          </a:p>
          <a:p>
            <a:pPr marL="0" indent="0">
              <a:buNone/>
            </a:pPr>
            <a:r>
              <a:rPr lang="de-DE" i="1" dirty="0"/>
              <a:t>Kritisch hinterfragen!</a:t>
            </a:r>
          </a:p>
          <a:p>
            <a:pPr marL="0" indent="0">
              <a:buNone/>
            </a:pPr>
            <a:r>
              <a:rPr lang="de-DE" dirty="0"/>
              <a:t>Muss der ELW oder RTW auf das Feld?</a:t>
            </a:r>
          </a:p>
          <a:p>
            <a:pPr marL="0" indent="0">
              <a:buNone/>
            </a:pPr>
            <a:r>
              <a:rPr lang="de-DE" b="1" dirty="0"/>
              <a:t> </a:t>
            </a:r>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buNone/>
            </a:pPr>
            <a:r>
              <a:rPr lang="de-DE" b="1" dirty="0"/>
              <a:t>Immer auf den Wind achten!</a:t>
            </a:r>
          </a:p>
          <a:p>
            <a:pPr marL="0" indent="0">
              <a:buNone/>
            </a:pPr>
            <a:r>
              <a:rPr lang="de-DE" dirty="0"/>
              <a:t>Drehende und zunehmende Winde beeinflussen das Feuer</a:t>
            </a:r>
          </a:p>
          <a:p>
            <a:pPr marL="0" indent="0">
              <a:buNone/>
            </a:pPr>
            <a:r>
              <a:rPr lang="de-DE" b="1" dirty="0"/>
              <a:t>Kontrollschwelle beachten!</a:t>
            </a:r>
          </a:p>
          <a:p>
            <a:pPr marL="0" indent="0">
              <a:buNone/>
            </a:pPr>
            <a:r>
              <a:rPr lang="de-DE" dirty="0"/>
              <a:t>Habe ich die richtige &amp; effektive Ausrüstung    für dieses Feuer?</a:t>
            </a:r>
          </a:p>
          <a:p>
            <a:pPr marL="0" indent="0">
              <a:buNone/>
            </a:pPr>
            <a:endParaRPr lang="de-DE" dirty="0"/>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Flächenbrandbekämpfung</a:t>
            </a:r>
          </a:p>
        </p:txBody>
      </p:sp>
      <p:pic>
        <p:nvPicPr>
          <p:cNvPr id="11" name="Grafik 10" descr="Ein Bild, das draußen, Feuerwehrmann, Kleidung, Feuer enthält.&#10;&#10;KI-generierte Inhalte können fehlerhaft sein.">
            <a:extLst>
              <a:ext uri="{FF2B5EF4-FFF2-40B4-BE49-F238E27FC236}">
                <a16:creationId xmlns:a16="http://schemas.microsoft.com/office/drawing/2014/main" id="{F7912D7A-BDA8-55DE-F00F-B82BA30B7BD4}"/>
              </a:ext>
            </a:extLst>
          </p:cNvPr>
          <p:cNvPicPr>
            <a:picLocks noChangeAspect="1"/>
          </p:cNvPicPr>
          <p:nvPr/>
        </p:nvPicPr>
        <p:blipFill>
          <a:blip r:embed="rId3"/>
          <a:srcRect l="5753"/>
          <a:stretch/>
        </p:blipFill>
        <p:spPr>
          <a:xfrm>
            <a:off x="5683914" y="0"/>
            <a:ext cx="3460086" cy="4752000"/>
          </a:xfrm>
          <a:prstGeom prst="rect">
            <a:avLst/>
          </a:prstGeom>
        </p:spPr>
      </p:pic>
    </p:spTree>
    <p:extLst>
      <p:ext uri="{BB962C8B-B14F-4D97-AF65-F5344CB8AC3E}">
        <p14:creationId xmlns:p14="http://schemas.microsoft.com/office/powerpoint/2010/main" val="3322426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ECC51F7E-D317-5E9E-E264-C713BA34303E}"/>
              </a:ext>
            </a:extLst>
          </p:cNvPr>
          <p:cNvSpPr>
            <a:spLocks noGrp="1"/>
          </p:cNvSpPr>
          <p:nvPr>
            <p:ph type="dt" sz="half" idx="10"/>
          </p:nvPr>
        </p:nvSpPr>
        <p:spPr/>
        <p:txBody>
          <a:bodyPr/>
          <a:lstStyle/>
          <a:p>
            <a:fld id="{DFA30548-E3A3-C443-BABE-CBDCE168FEAD}" type="datetime1">
              <a:rPr lang="de-DE" smtClean="0"/>
              <a:t>05.03.2026</a:t>
            </a:fld>
            <a:endParaRPr lang="de-DE" dirty="0"/>
          </a:p>
        </p:txBody>
      </p:sp>
      <p:sp>
        <p:nvSpPr>
          <p:cNvPr id="4" name="Fußzeilenplatzhalter 3">
            <a:extLst>
              <a:ext uri="{FF2B5EF4-FFF2-40B4-BE49-F238E27FC236}">
                <a16:creationId xmlns:a16="http://schemas.microsoft.com/office/drawing/2014/main" id="{66166586-09DD-DB38-7AF6-F70DF4D302CE}"/>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E3FC9F0D-D61F-8BA5-FD08-758B07087FDE}"/>
              </a:ext>
            </a:extLst>
          </p:cNvPr>
          <p:cNvSpPr>
            <a:spLocks noGrp="1"/>
          </p:cNvSpPr>
          <p:nvPr>
            <p:ph type="sldNum" sz="quarter" idx="12"/>
          </p:nvPr>
        </p:nvSpPr>
        <p:spPr/>
        <p:txBody>
          <a:bodyPr/>
          <a:lstStyle/>
          <a:p>
            <a:fld id="{8C043E37-E65C-9242-A631-D8A37265D480}" type="slidenum">
              <a:rPr lang="de-DE" smtClean="0"/>
              <a:t>19</a:t>
            </a:fld>
            <a:endParaRPr lang="de-DE"/>
          </a:p>
        </p:txBody>
      </p:sp>
      <p:pic>
        <p:nvPicPr>
          <p:cNvPr id="12" name="Inhaltsplatzhalter 11" descr="Ein Bild, das draußen, Landfahrzeug, Fahrzeug, Gras enthält.&#10;&#10;KI-generierte Inhalte können fehlerhaft sein.">
            <a:extLst>
              <a:ext uri="{FF2B5EF4-FFF2-40B4-BE49-F238E27FC236}">
                <a16:creationId xmlns:a16="http://schemas.microsoft.com/office/drawing/2014/main" id="{E415DA7C-9E52-5DD9-AB04-D93951B41FB8}"/>
              </a:ext>
            </a:extLst>
          </p:cNvPr>
          <p:cNvPicPr>
            <a:picLocks noGrp="1" noChangeAspect="1"/>
          </p:cNvPicPr>
          <p:nvPr>
            <p:ph sz="quarter" idx="18"/>
          </p:nvPr>
        </p:nvPicPr>
        <p:blipFill>
          <a:blip r:embed="rId3"/>
          <a:stretch>
            <a:fillRect/>
          </a:stretch>
        </p:blipFill>
        <p:spPr>
          <a:xfrm>
            <a:off x="6048375" y="1135089"/>
            <a:ext cx="2663825" cy="3447998"/>
          </a:xfrm>
        </p:spPr>
      </p:pic>
      <p:pic>
        <p:nvPicPr>
          <p:cNvPr id="10" name="Inhaltsplatzhalter 9" descr="Ein Bild, das draußen, Himmel, Fahrzeug, Traktor enthält.&#10;&#10;KI-generierte Inhalte können fehlerhaft sein.">
            <a:extLst>
              <a:ext uri="{FF2B5EF4-FFF2-40B4-BE49-F238E27FC236}">
                <a16:creationId xmlns:a16="http://schemas.microsoft.com/office/drawing/2014/main" id="{EC73398E-9ECF-2831-76A4-7457A15707EF}"/>
              </a:ext>
            </a:extLst>
          </p:cNvPr>
          <p:cNvPicPr>
            <a:picLocks noGrp="1" noChangeAspect="1"/>
          </p:cNvPicPr>
          <p:nvPr>
            <p:ph sz="quarter" idx="17"/>
          </p:nvPr>
        </p:nvPicPr>
        <p:blipFill>
          <a:blip r:embed="rId4"/>
          <a:stretch>
            <a:fillRect/>
          </a:stretch>
        </p:blipFill>
        <p:spPr>
          <a:xfrm>
            <a:off x="3240088" y="1135089"/>
            <a:ext cx="2663825" cy="3447998"/>
          </a:xfrm>
        </p:spPr>
      </p:pic>
      <p:sp>
        <p:nvSpPr>
          <p:cNvPr id="6" name="Inhaltsplatzhalter 5">
            <a:extLst>
              <a:ext uri="{FF2B5EF4-FFF2-40B4-BE49-F238E27FC236}">
                <a16:creationId xmlns:a16="http://schemas.microsoft.com/office/drawing/2014/main" id="{3076AC7A-BDE5-6D14-DF17-A328F39C55A7}"/>
              </a:ext>
            </a:extLst>
          </p:cNvPr>
          <p:cNvSpPr>
            <a:spLocks noGrp="1"/>
          </p:cNvSpPr>
          <p:nvPr>
            <p:ph sz="quarter" idx="16"/>
          </p:nvPr>
        </p:nvSpPr>
        <p:spPr/>
        <p:txBody>
          <a:bodyPr/>
          <a:lstStyle/>
          <a:p>
            <a:r>
              <a:rPr lang="de-DE" dirty="0"/>
              <a:t>Gute Unterstützung bei Flächenbränden</a:t>
            </a:r>
          </a:p>
          <a:p>
            <a:r>
              <a:rPr lang="de-DE" dirty="0"/>
              <a:t>Landwirt muss Einsatzauftrag kennen</a:t>
            </a:r>
          </a:p>
          <a:p>
            <a:r>
              <a:rPr lang="de-DE" dirty="0"/>
              <a:t>Kommunikation mit Feuerwehr muss sichergestellt sein</a:t>
            </a:r>
          </a:p>
          <a:p>
            <a:r>
              <a:rPr lang="de-DE" dirty="0"/>
              <a:t>Schlepper immer im ausreichenden Abstand zum Feuer</a:t>
            </a:r>
          </a:p>
        </p:txBody>
      </p:sp>
      <p:sp>
        <p:nvSpPr>
          <p:cNvPr id="2" name="Titel 1">
            <a:extLst>
              <a:ext uri="{FF2B5EF4-FFF2-40B4-BE49-F238E27FC236}">
                <a16:creationId xmlns:a16="http://schemas.microsoft.com/office/drawing/2014/main" id="{512722D7-F4E4-07F6-CB8F-37D778C135B6}"/>
              </a:ext>
            </a:extLst>
          </p:cNvPr>
          <p:cNvSpPr>
            <a:spLocks noGrp="1"/>
          </p:cNvSpPr>
          <p:nvPr>
            <p:ph type="title"/>
          </p:nvPr>
        </p:nvSpPr>
        <p:spPr/>
        <p:txBody>
          <a:bodyPr/>
          <a:lstStyle/>
          <a:p>
            <a:r>
              <a:rPr lang="de-DE" dirty="0">
                <a:solidFill>
                  <a:srgbClr val="D51317"/>
                </a:solidFill>
              </a:rPr>
              <a:t>Zusammenarbeit mit Landwirten</a:t>
            </a:r>
          </a:p>
        </p:txBody>
      </p:sp>
    </p:spTree>
    <p:extLst>
      <p:ext uri="{BB962C8B-B14F-4D97-AF65-F5344CB8AC3E}">
        <p14:creationId xmlns:p14="http://schemas.microsoft.com/office/powerpoint/2010/main" val="3834696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2232C2E7-4581-69EC-D475-D394CC06BC0D}"/>
              </a:ext>
            </a:extLst>
          </p:cNvPr>
          <p:cNvSpPr>
            <a:spLocks noGrp="1"/>
          </p:cNvSpPr>
          <p:nvPr>
            <p:ph type="dt" sz="half" idx="10"/>
          </p:nvPr>
        </p:nvSpPr>
        <p:spPr/>
        <p:txBody>
          <a:bodyPr/>
          <a:lstStyle/>
          <a:p>
            <a:fld id="{F7ACFB41-4DB4-C54D-B2E2-20079889E5DE}" type="datetime1">
              <a:rPr lang="de-DE" smtClean="0"/>
              <a:t>05.03.2026</a:t>
            </a:fld>
            <a:endParaRPr lang="de-DE"/>
          </a:p>
        </p:txBody>
      </p:sp>
      <p:sp>
        <p:nvSpPr>
          <p:cNvPr id="4" name="Fußzeilenplatzhalter 3">
            <a:extLst>
              <a:ext uri="{FF2B5EF4-FFF2-40B4-BE49-F238E27FC236}">
                <a16:creationId xmlns:a16="http://schemas.microsoft.com/office/drawing/2014/main" id="{0219A333-7B40-FAE1-A189-B6E60DBFFCA7}"/>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1C2FF42B-7B9E-1122-0AEF-38537F2532CA}"/>
              </a:ext>
            </a:extLst>
          </p:cNvPr>
          <p:cNvSpPr>
            <a:spLocks noGrp="1"/>
          </p:cNvSpPr>
          <p:nvPr>
            <p:ph type="sldNum" sz="quarter" idx="12"/>
          </p:nvPr>
        </p:nvSpPr>
        <p:spPr/>
        <p:txBody>
          <a:bodyPr/>
          <a:lstStyle/>
          <a:p>
            <a:fld id="{8C043E37-E65C-9242-A631-D8A37265D480}" type="slidenum">
              <a:rPr lang="de-DE" smtClean="0"/>
              <a:t>20</a:t>
            </a:fld>
            <a:endParaRPr lang="de-DE"/>
          </a:p>
        </p:txBody>
      </p:sp>
      <p:sp>
        <p:nvSpPr>
          <p:cNvPr id="6" name="Inhaltsplatzhalter 5">
            <a:extLst>
              <a:ext uri="{FF2B5EF4-FFF2-40B4-BE49-F238E27FC236}">
                <a16:creationId xmlns:a16="http://schemas.microsoft.com/office/drawing/2014/main" id="{3C751F84-2622-F4DC-D646-CF525DCF355E}"/>
              </a:ext>
            </a:extLst>
          </p:cNvPr>
          <p:cNvSpPr>
            <a:spLocks noGrp="1"/>
          </p:cNvSpPr>
          <p:nvPr>
            <p:ph sz="quarter" idx="13"/>
          </p:nvPr>
        </p:nvSpPr>
        <p:spPr/>
        <p:txBody>
          <a:bodyPr/>
          <a:lstStyle/>
          <a:p>
            <a:pPr marL="0" indent="0">
              <a:buNone/>
            </a:pPr>
            <a:r>
              <a:rPr lang="de-DE" dirty="0"/>
              <a:t>Bei einem Getreidefeldbrand half ein Landwirt mit Schlepper und Scheibenegge zur Anlage einer Brandschneise. Der Fahrer fuhr mehrfach durch </a:t>
            </a:r>
            <a:r>
              <a:rPr lang="de-DE" b="1" dirty="0"/>
              <a:t>dichten Rauch </a:t>
            </a:r>
            <a:r>
              <a:rPr lang="de-DE" dirty="0"/>
              <a:t>mit stark eingeschränkter Sicht, während sich Einsatzkräfte im selben Abschnitt befanden. Eine </a:t>
            </a:r>
            <a:r>
              <a:rPr lang="de-DE" b="1" dirty="0"/>
              <a:t>Funk- oder sonstige Kommunikation </a:t>
            </a:r>
            <a:r>
              <a:rPr lang="de-DE" dirty="0"/>
              <a:t>zwischen Fahrer und Einsatzleitung </a:t>
            </a:r>
            <a:r>
              <a:rPr lang="de-DE" b="1" dirty="0"/>
              <a:t>bestand nicht</a:t>
            </a:r>
            <a:r>
              <a:rPr lang="de-DE" dirty="0"/>
              <a:t>.</a:t>
            </a:r>
          </a:p>
          <a:p>
            <a:pPr marL="0" indent="0">
              <a:buNone/>
            </a:pPr>
            <a:r>
              <a:rPr lang="de-DE" dirty="0"/>
              <a:t>Beim Durchfahren einer Rauchwolke erfasste der Schlepper einen Feuerwehrangehörigen, der am Rand Glutnester ablöschte; ein Bein geriet unter die Scheibenegge. Der Fahrer bemerkte den Unfall erst durch Zurufe und stoppte sofort.</a:t>
            </a:r>
          </a:p>
          <a:p>
            <a:pPr marL="0" indent="0" algn="ctr">
              <a:buNone/>
            </a:pPr>
            <a:r>
              <a:rPr lang="de-DE" b="1" dirty="0"/>
              <a:t>Frage an Alle: Was müssen wir daraus lernen?</a:t>
            </a:r>
          </a:p>
        </p:txBody>
      </p:sp>
      <p:sp>
        <p:nvSpPr>
          <p:cNvPr id="2" name="Titel 1">
            <a:extLst>
              <a:ext uri="{FF2B5EF4-FFF2-40B4-BE49-F238E27FC236}">
                <a16:creationId xmlns:a16="http://schemas.microsoft.com/office/drawing/2014/main" id="{59CD4DA7-11D8-00C4-BE45-7F20B2057AC0}"/>
              </a:ext>
            </a:extLst>
          </p:cNvPr>
          <p:cNvSpPr>
            <a:spLocks noGrp="1"/>
          </p:cNvSpPr>
          <p:nvPr>
            <p:ph type="title"/>
          </p:nvPr>
        </p:nvSpPr>
        <p:spPr/>
        <p:txBody>
          <a:bodyPr/>
          <a:lstStyle/>
          <a:p>
            <a:r>
              <a:rPr lang="de-DE" dirty="0">
                <a:solidFill>
                  <a:srgbClr val="D51317"/>
                </a:solidFill>
              </a:rPr>
              <a:t>Unfallbericht Flächenbrandbekämpfung</a:t>
            </a:r>
          </a:p>
        </p:txBody>
      </p:sp>
    </p:spTree>
    <p:extLst>
      <p:ext uri="{BB962C8B-B14F-4D97-AF65-F5344CB8AC3E}">
        <p14:creationId xmlns:p14="http://schemas.microsoft.com/office/powerpoint/2010/main" val="3365972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978475B-F1A9-69C1-D85A-D9631CD76DE1}"/>
              </a:ext>
            </a:extLst>
          </p:cNvPr>
          <p:cNvSpPr>
            <a:spLocks noGrp="1"/>
          </p:cNvSpPr>
          <p:nvPr>
            <p:ph type="body" sz="quarter" idx="10"/>
          </p:nvPr>
        </p:nvSpPr>
        <p:spPr>
          <a:xfrm>
            <a:off x="1510917" y="1844115"/>
            <a:ext cx="7275095" cy="738664"/>
          </a:xfrm>
        </p:spPr>
        <p:txBody>
          <a:bodyPr/>
          <a:lstStyle/>
          <a:p>
            <a:r>
              <a:rPr lang="de-DE" dirty="0"/>
              <a:t>Flächenbrände sind mit einem hohen Unfallrisiko verbunden und dürfen niemals unterschätzt werden!</a:t>
            </a:r>
            <a:endParaRPr lang="de-DE" dirty="0">
              <a:solidFill>
                <a:srgbClr val="D51317"/>
              </a:solidFill>
            </a:endParaRPr>
          </a:p>
        </p:txBody>
      </p:sp>
      <p:cxnSp>
        <p:nvCxnSpPr>
          <p:cNvPr id="5" name="Verbinder: gekrümmt 4">
            <a:extLst>
              <a:ext uri="{FF2B5EF4-FFF2-40B4-BE49-F238E27FC236}">
                <a16:creationId xmlns:a16="http://schemas.microsoft.com/office/drawing/2014/main" id="{751970AA-06C1-5EB2-B12C-D5FD4F9BACC0}"/>
              </a:ext>
            </a:extLst>
          </p:cNvPr>
          <p:cNvCxnSpPr>
            <a:cxnSpLocks/>
            <a:stCxn id="6" idx="3"/>
          </p:cNvCxnSpPr>
          <p:nvPr/>
        </p:nvCxnSpPr>
        <p:spPr>
          <a:xfrm flipV="1">
            <a:off x="6325671" y="3717485"/>
            <a:ext cx="553292" cy="276999"/>
          </a:xfrm>
          <a:prstGeom prst="curvedConnector3">
            <a:avLst/>
          </a:prstGeom>
          <a:ln>
            <a:solidFill>
              <a:srgbClr val="0070C0"/>
            </a:solidFill>
            <a:tailEnd type="triangle"/>
          </a:ln>
        </p:spPr>
        <p:style>
          <a:lnRef idx="2">
            <a:schemeClr val="accent1"/>
          </a:lnRef>
          <a:fillRef idx="0">
            <a:schemeClr val="accent1"/>
          </a:fillRef>
          <a:effectRef idx="1">
            <a:schemeClr val="accent1"/>
          </a:effectRef>
          <a:fontRef idx="minor">
            <a:schemeClr val="tx1"/>
          </a:fontRef>
        </p:style>
      </p:cxnSp>
      <p:sp>
        <p:nvSpPr>
          <p:cNvPr id="6" name="Textfeld 5">
            <a:extLst>
              <a:ext uri="{FF2B5EF4-FFF2-40B4-BE49-F238E27FC236}">
                <a16:creationId xmlns:a16="http://schemas.microsoft.com/office/drawing/2014/main" id="{4CB123C2-4193-A008-B3FF-C5369E05362C}"/>
              </a:ext>
            </a:extLst>
          </p:cNvPr>
          <p:cNvSpPr txBox="1"/>
          <p:nvPr/>
        </p:nvSpPr>
        <p:spPr>
          <a:xfrm>
            <a:off x="934452" y="3809818"/>
            <a:ext cx="5391219" cy="369332"/>
          </a:xfrm>
          <a:prstGeom prst="rect">
            <a:avLst/>
          </a:prstGeom>
          <a:noFill/>
        </p:spPr>
        <p:txBody>
          <a:bodyPr wrap="none" rtlCol="0">
            <a:spAutoFit/>
          </a:bodyPr>
          <a:lstStyle/>
          <a:p>
            <a:r>
              <a:rPr lang="de-DE" b="1" dirty="0">
                <a:solidFill>
                  <a:srgbClr val="0070C0"/>
                </a:solidFill>
                <a:latin typeface="Arial" panose="020B0604020202020204" pitchFamily="34" charset="0"/>
                <a:cs typeface="Arial" panose="020B0604020202020204" pitchFamily="34" charset="0"/>
              </a:rPr>
              <a:t>Mehr zum Thema Gefahren bei Flächenbränden</a:t>
            </a:r>
          </a:p>
        </p:txBody>
      </p:sp>
      <p:sp>
        <p:nvSpPr>
          <p:cNvPr id="9" name="Textplatzhalter 2">
            <a:extLst>
              <a:ext uri="{FF2B5EF4-FFF2-40B4-BE49-F238E27FC236}">
                <a16:creationId xmlns:a16="http://schemas.microsoft.com/office/drawing/2014/main" id="{7A6825E3-3780-7DC8-A2BB-744880F02629}"/>
              </a:ext>
            </a:extLst>
          </p:cNvPr>
          <p:cNvSpPr>
            <a:spLocks noGrp="1"/>
          </p:cNvSpPr>
          <p:nvPr>
            <p:ph type="body" sz="quarter" idx="11"/>
          </p:nvPr>
        </p:nvSpPr>
        <p:spPr>
          <a:xfrm>
            <a:off x="1510917" y="2571750"/>
            <a:ext cx="5390407" cy="598260"/>
          </a:xfrm>
        </p:spPr>
        <p:txBody>
          <a:bodyPr/>
          <a:lstStyle/>
          <a:p>
            <a:r>
              <a:rPr lang="de-DE" dirty="0">
                <a:solidFill>
                  <a:srgbClr val="D51317"/>
                </a:solidFill>
              </a:rPr>
              <a:t>Dirk Rixen - Leitung des Sachgebietes Prävention HFUK Nord</a:t>
            </a:r>
          </a:p>
        </p:txBody>
      </p:sp>
      <p:pic>
        <p:nvPicPr>
          <p:cNvPr id="3" name="Grafik 2">
            <a:extLst>
              <a:ext uri="{FF2B5EF4-FFF2-40B4-BE49-F238E27FC236}">
                <a16:creationId xmlns:a16="http://schemas.microsoft.com/office/drawing/2014/main" id="{177D4DCF-590E-27D0-3FCD-C3C0B55F07AC}"/>
              </a:ext>
            </a:extLst>
          </p:cNvPr>
          <p:cNvPicPr>
            <a:picLocks noChangeAspect="1"/>
          </p:cNvPicPr>
          <p:nvPr/>
        </p:nvPicPr>
        <p:blipFill rotWithShape="1">
          <a:blip r:embed="rId3"/>
          <a:srcRect l="4642" t="6724" r="46988" b="4190"/>
          <a:stretch/>
        </p:blipFill>
        <p:spPr bwMode="auto">
          <a:xfrm>
            <a:off x="1510917" y="866340"/>
            <a:ext cx="949960" cy="935990"/>
          </a:xfrm>
          <a:prstGeom prst="rect">
            <a:avLst/>
          </a:prstGeom>
          <a:ln>
            <a:noFill/>
          </a:ln>
          <a:extLst>
            <a:ext uri="{53640926-AAD7-44D8-BBD7-CCE9431645EC}">
              <a14:shadowObscured xmlns:a14="http://schemas.microsoft.com/office/drawing/2010/main"/>
            </a:ext>
          </a:extLst>
        </p:spPr>
      </p:pic>
      <p:sp>
        <p:nvSpPr>
          <p:cNvPr id="4" name="Textfeld 3">
            <a:extLst>
              <a:ext uri="{FF2B5EF4-FFF2-40B4-BE49-F238E27FC236}">
                <a16:creationId xmlns:a16="http://schemas.microsoft.com/office/drawing/2014/main" id="{30855F2E-6F54-C7E9-22C4-5EA973A2D213}"/>
              </a:ext>
            </a:extLst>
          </p:cNvPr>
          <p:cNvSpPr txBox="1"/>
          <p:nvPr/>
        </p:nvSpPr>
        <p:spPr>
          <a:xfrm>
            <a:off x="2460877" y="1149669"/>
            <a:ext cx="3497351" cy="369332"/>
          </a:xfrm>
          <a:prstGeom prst="rect">
            <a:avLst/>
          </a:prstGeom>
          <a:noFill/>
        </p:spPr>
        <p:txBody>
          <a:bodyPr wrap="square" rtlCol="0">
            <a:spAutoFit/>
          </a:bodyPr>
          <a:lstStyle/>
          <a:p>
            <a:r>
              <a:rPr lang="de-DE" dirty="0"/>
              <a:t>geeignete Ausrüstung verwenden</a:t>
            </a:r>
          </a:p>
        </p:txBody>
      </p:sp>
      <p:pic>
        <p:nvPicPr>
          <p:cNvPr id="10" name="Grafik 9" descr="Ein Bild, das Muster, weiß, Design enthält.&#10;&#10;KI-generierte Inhalte können fehlerhaft sein.">
            <a:extLst>
              <a:ext uri="{FF2B5EF4-FFF2-40B4-BE49-F238E27FC236}">
                <a16:creationId xmlns:a16="http://schemas.microsoft.com/office/drawing/2014/main" id="{13C3776D-44C2-9A0C-0E30-086FAEBCF116}"/>
              </a:ext>
            </a:extLst>
          </p:cNvPr>
          <p:cNvPicPr>
            <a:picLocks noChangeAspect="1"/>
          </p:cNvPicPr>
          <p:nvPr/>
        </p:nvPicPr>
        <p:blipFill>
          <a:blip r:embed="rId4"/>
          <a:srcRect l="31037" t="31831" r="32004" b="31438"/>
          <a:stretch/>
        </p:blipFill>
        <p:spPr>
          <a:xfrm>
            <a:off x="6901324" y="2772845"/>
            <a:ext cx="1900961" cy="1889279"/>
          </a:xfrm>
          <a:prstGeom prst="rect">
            <a:avLst/>
          </a:prstGeom>
        </p:spPr>
      </p:pic>
    </p:spTree>
    <p:extLst>
      <p:ext uri="{BB962C8B-B14F-4D97-AF65-F5344CB8AC3E}">
        <p14:creationId xmlns:p14="http://schemas.microsoft.com/office/powerpoint/2010/main" val="3521322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22</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a:xfrm>
            <a:off x="3240089" y="1058863"/>
            <a:ext cx="2558360" cy="3600450"/>
          </a:xfrm>
        </p:spPr>
        <p:txBody>
          <a:bodyPr/>
          <a:lstStyle/>
          <a:p>
            <a:pPr marL="0" indent="0">
              <a:buNone/>
            </a:pPr>
            <a:r>
              <a:rPr lang="de-DE" b="1" dirty="0"/>
              <a:t>Blick nach unten!</a:t>
            </a:r>
          </a:p>
          <a:p>
            <a:pPr marL="0" indent="0">
              <a:buNone/>
            </a:pPr>
            <a:r>
              <a:rPr lang="de-DE" dirty="0"/>
              <a:t>Glutnester oder brennendes Wurzelwerk tief im Boden. </a:t>
            </a:r>
          </a:p>
          <a:p>
            <a:pPr marL="0" indent="0">
              <a:buNone/>
            </a:pPr>
            <a:r>
              <a:rPr lang="de-DE" b="1" dirty="0"/>
              <a:t>Wo ist meine Sicherheitszone?</a:t>
            </a:r>
          </a:p>
          <a:p>
            <a:pPr marL="0" indent="0">
              <a:buNone/>
            </a:pPr>
            <a:r>
              <a:rPr lang="de-DE" dirty="0"/>
              <a:t>Wege markieren!</a:t>
            </a:r>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buNone/>
            </a:pPr>
            <a:r>
              <a:rPr lang="de-DE" b="1" dirty="0"/>
              <a:t>Orientierung behalten!</a:t>
            </a:r>
          </a:p>
          <a:p>
            <a:pPr marL="0" indent="0">
              <a:buNone/>
            </a:pPr>
            <a:r>
              <a:rPr lang="de-DE" dirty="0"/>
              <a:t>Stehe ich an der Feuerfront?</a:t>
            </a:r>
          </a:p>
          <a:p>
            <a:pPr marL="0" indent="0">
              <a:buNone/>
            </a:pPr>
            <a:r>
              <a:rPr lang="de-DE" b="1" dirty="0"/>
              <a:t>Blick nach oben!</a:t>
            </a:r>
          </a:p>
          <a:p>
            <a:pPr marL="0" indent="0">
              <a:buNone/>
            </a:pPr>
            <a:r>
              <a:rPr lang="de-DE" dirty="0"/>
              <a:t>Achte auf lose Äste und standunsichere Bäume </a:t>
            </a:r>
          </a:p>
          <a:p>
            <a:pPr marL="0" indent="0">
              <a:buNone/>
            </a:pPr>
            <a:r>
              <a:rPr lang="de-DE" dirty="0"/>
              <a:t>Jedes Jahr verunfallen Einsatzkräfte aufgrund von Witwenmacher!</a:t>
            </a:r>
          </a:p>
          <a:p>
            <a:pPr marL="0" indent="0">
              <a:buNone/>
            </a:pPr>
            <a:endParaRPr lang="de-DE" dirty="0"/>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Brandbekämpfung im Wald</a:t>
            </a:r>
          </a:p>
        </p:txBody>
      </p:sp>
      <p:pic>
        <p:nvPicPr>
          <p:cNvPr id="13" name="Grafik 12" descr="Ein Bild, das draußen, Feuer, Wärme, Wildfeuer enthält.&#10;&#10;KI-generierte Inhalte können fehlerhaft sein.">
            <a:extLst>
              <a:ext uri="{FF2B5EF4-FFF2-40B4-BE49-F238E27FC236}">
                <a16:creationId xmlns:a16="http://schemas.microsoft.com/office/drawing/2014/main" id="{29C35B00-52FD-A674-F087-AA71C7FBD54E}"/>
              </a:ext>
            </a:extLst>
          </p:cNvPr>
          <p:cNvPicPr>
            <a:picLocks noChangeAspect="1"/>
          </p:cNvPicPr>
          <p:nvPr/>
        </p:nvPicPr>
        <p:blipFill>
          <a:blip r:embed="rId3"/>
          <a:srcRect l="6709" r="-1"/>
          <a:stretch/>
        </p:blipFill>
        <p:spPr>
          <a:xfrm>
            <a:off x="5719011" y="0"/>
            <a:ext cx="3424989" cy="4752000"/>
          </a:xfrm>
          <a:prstGeom prst="rect">
            <a:avLst/>
          </a:prstGeom>
        </p:spPr>
      </p:pic>
    </p:spTree>
    <p:extLst>
      <p:ext uri="{BB962C8B-B14F-4D97-AF65-F5344CB8AC3E}">
        <p14:creationId xmlns:p14="http://schemas.microsoft.com/office/powerpoint/2010/main" val="1517798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a:extLst>
              <a:ext uri="{FF2B5EF4-FFF2-40B4-BE49-F238E27FC236}">
                <a16:creationId xmlns:a16="http://schemas.microsoft.com/office/drawing/2014/main" id="{A978475B-F1A9-69C1-D85A-D9631CD76DE1}"/>
              </a:ext>
            </a:extLst>
          </p:cNvPr>
          <p:cNvSpPr>
            <a:spLocks noGrp="1"/>
          </p:cNvSpPr>
          <p:nvPr>
            <p:ph type="body" sz="quarter" idx="10"/>
          </p:nvPr>
        </p:nvSpPr>
        <p:spPr>
          <a:xfrm>
            <a:off x="1510917" y="1844115"/>
            <a:ext cx="7275095" cy="738664"/>
          </a:xfrm>
        </p:spPr>
        <p:txBody>
          <a:bodyPr/>
          <a:lstStyle/>
          <a:p>
            <a:r>
              <a:rPr lang="de-DE" dirty="0"/>
              <a:t>Bei der Brandbekämpfung im Wald gilt es viele Gefahrenpunkte zu beachten und zu kommunizieren!</a:t>
            </a:r>
            <a:endParaRPr lang="de-DE" dirty="0">
              <a:solidFill>
                <a:srgbClr val="D51317"/>
              </a:solidFill>
            </a:endParaRPr>
          </a:p>
        </p:txBody>
      </p:sp>
      <p:cxnSp>
        <p:nvCxnSpPr>
          <p:cNvPr id="5" name="Verbinder: gekrümmt 4">
            <a:extLst>
              <a:ext uri="{FF2B5EF4-FFF2-40B4-BE49-F238E27FC236}">
                <a16:creationId xmlns:a16="http://schemas.microsoft.com/office/drawing/2014/main" id="{751970AA-06C1-5EB2-B12C-D5FD4F9BACC0}"/>
              </a:ext>
            </a:extLst>
          </p:cNvPr>
          <p:cNvCxnSpPr>
            <a:cxnSpLocks/>
            <a:endCxn id="9" idx="1"/>
          </p:cNvCxnSpPr>
          <p:nvPr/>
        </p:nvCxnSpPr>
        <p:spPr>
          <a:xfrm flipV="1">
            <a:off x="6316760" y="3672780"/>
            <a:ext cx="562075" cy="456942"/>
          </a:xfrm>
          <a:prstGeom prst="curvedConnector3">
            <a:avLst/>
          </a:prstGeom>
          <a:ln>
            <a:solidFill>
              <a:srgbClr val="0070C0"/>
            </a:solidFill>
            <a:tailEnd type="triangle"/>
          </a:ln>
        </p:spPr>
        <p:style>
          <a:lnRef idx="2">
            <a:schemeClr val="accent1"/>
          </a:lnRef>
          <a:fillRef idx="0">
            <a:schemeClr val="accent1"/>
          </a:fillRef>
          <a:effectRef idx="1">
            <a:schemeClr val="accent1"/>
          </a:effectRef>
          <a:fontRef idx="minor">
            <a:schemeClr val="tx1"/>
          </a:fontRef>
        </p:style>
      </p:cxnSp>
      <p:sp>
        <p:nvSpPr>
          <p:cNvPr id="6" name="Textfeld 5">
            <a:extLst>
              <a:ext uri="{FF2B5EF4-FFF2-40B4-BE49-F238E27FC236}">
                <a16:creationId xmlns:a16="http://schemas.microsoft.com/office/drawing/2014/main" id="{4CB123C2-4193-A008-B3FF-C5369E05362C}"/>
              </a:ext>
            </a:extLst>
          </p:cNvPr>
          <p:cNvSpPr txBox="1"/>
          <p:nvPr/>
        </p:nvSpPr>
        <p:spPr>
          <a:xfrm>
            <a:off x="934452" y="3809818"/>
            <a:ext cx="5523692" cy="646331"/>
          </a:xfrm>
          <a:prstGeom prst="rect">
            <a:avLst/>
          </a:prstGeom>
          <a:noFill/>
        </p:spPr>
        <p:txBody>
          <a:bodyPr wrap="none" rtlCol="0">
            <a:spAutoFit/>
          </a:bodyPr>
          <a:lstStyle/>
          <a:p>
            <a:r>
              <a:rPr lang="de-DE" b="1" dirty="0">
                <a:solidFill>
                  <a:srgbClr val="0070C0"/>
                </a:solidFill>
                <a:latin typeface="Arial" panose="020B0604020202020204" pitchFamily="34" charset="0"/>
                <a:cs typeface="Arial" panose="020B0604020202020204" pitchFamily="34" charset="0"/>
              </a:rPr>
              <a:t>Unsichtbare Gefahren im Wald, darüber müssen </a:t>
            </a:r>
          </a:p>
          <a:p>
            <a:r>
              <a:rPr lang="de-DE" b="1" dirty="0">
                <a:solidFill>
                  <a:srgbClr val="0070C0"/>
                </a:solidFill>
                <a:latin typeface="Arial" panose="020B0604020202020204" pitchFamily="34" charset="0"/>
                <a:cs typeface="Arial" panose="020B0604020202020204" pitchFamily="34" charset="0"/>
              </a:rPr>
              <a:t>wir reden!</a:t>
            </a:r>
          </a:p>
        </p:txBody>
      </p:sp>
      <p:pic>
        <p:nvPicPr>
          <p:cNvPr id="3" name="Grafik 2">
            <a:extLst>
              <a:ext uri="{FF2B5EF4-FFF2-40B4-BE49-F238E27FC236}">
                <a16:creationId xmlns:a16="http://schemas.microsoft.com/office/drawing/2014/main" id="{E7511CC7-10D1-340E-5D45-F843E074D09C}"/>
              </a:ext>
            </a:extLst>
          </p:cNvPr>
          <p:cNvPicPr>
            <a:picLocks noChangeAspect="1"/>
          </p:cNvPicPr>
          <p:nvPr/>
        </p:nvPicPr>
        <p:blipFill rotWithShape="1">
          <a:blip r:embed="rId3"/>
          <a:srcRect l="-8" t="731" r="55419" b="-731"/>
          <a:stretch/>
        </p:blipFill>
        <p:spPr bwMode="auto">
          <a:xfrm>
            <a:off x="1510917" y="788889"/>
            <a:ext cx="949960" cy="935990"/>
          </a:xfrm>
          <a:prstGeom prst="rect">
            <a:avLst/>
          </a:prstGeom>
          <a:ln>
            <a:noFill/>
          </a:ln>
          <a:extLst>
            <a:ext uri="{53640926-AAD7-44D8-BBD7-CCE9431645EC}">
              <a14:shadowObscured xmlns:a14="http://schemas.microsoft.com/office/drawing/2010/main"/>
            </a:ext>
          </a:extLst>
        </p:spPr>
      </p:pic>
      <p:sp>
        <p:nvSpPr>
          <p:cNvPr id="4" name="Textfeld 3">
            <a:extLst>
              <a:ext uri="{FF2B5EF4-FFF2-40B4-BE49-F238E27FC236}">
                <a16:creationId xmlns:a16="http://schemas.microsoft.com/office/drawing/2014/main" id="{6A9BDEB2-F06B-9AA5-F9F3-B4267E0213D1}"/>
              </a:ext>
            </a:extLst>
          </p:cNvPr>
          <p:cNvSpPr txBox="1"/>
          <p:nvPr/>
        </p:nvSpPr>
        <p:spPr>
          <a:xfrm>
            <a:off x="2460877" y="1072218"/>
            <a:ext cx="2092239" cy="369332"/>
          </a:xfrm>
          <a:prstGeom prst="rect">
            <a:avLst/>
          </a:prstGeom>
          <a:noFill/>
        </p:spPr>
        <p:txBody>
          <a:bodyPr wrap="none" rtlCol="0">
            <a:spAutoFit/>
          </a:bodyPr>
          <a:lstStyle/>
          <a:p>
            <a:r>
              <a:rPr lang="de-DE" dirty="0"/>
              <a:t>Auf Insekten achten</a:t>
            </a:r>
          </a:p>
        </p:txBody>
      </p:sp>
      <p:pic>
        <p:nvPicPr>
          <p:cNvPr id="9" name="Grafik 8" descr="Ein Bild, das Muster, weiß, Grafiken, Design enthält.&#10;&#10;KI-generierte Inhalte können fehlerhaft sein.">
            <a:extLst>
              <a:ext uri="{FF2B5EF4-FFF2-40B4-BE49-F238E27FC236}">
                <a16:creationId xmlns:a16="http://schemas.microsoft.com/office/drawing/2014/main" id="{99F0A93C-9309-B35F-F905-3CA7875EB4A2}"/>
              </a:ext>
            </a:extLst>
          </p:cNvPr>
          <p:cNvPicPr>
            <a:picLocks noChangeAspect="1"/>
          </p:cNvPicPr>
          <p:nvPr/>
        </p:nvPicPr>
        <p:blipFill>
          <a:blip r:embed="rId4"/>
          <a:srcRect l="31883" t="30815" r="31038" b="31438"/>
          <a:stretch/>
        </p:blipFill>
        <p:spPr>
          <a:xfrm>
            <a:off x="6878835" y="2702015"/>
            <a:ext cx="1907177" cy="1941529"/>
          </a:xfrm>
          <a:prstGeom prst="rect">
            <a:avLst/>
          </a:prstGeom>
        </p:spPr>
      </p:pic>
    </p:spTree>
    <p:extLst>
      <p:ext uri="{BB962C8B-B14F-4D97-AF65-F5344CB8AC3E}">
        <p14:creationId xmlns:p14="http://schemas.microsoft.com/office/powerpoint/2010/main" val="758471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24</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2816225" cy="3311525"/>
          </a:xfrm>
        </p:spPr>
        <p:txBody>
          <a:bodyPr/>
          <a:lstStyle/>
          <a:p>
            <a:pPr marL="0" indent="0">
              <a:buNone/>
            </a:pPr>
            <a:r>
              <a:rPr lang="de-DE" dirty="0"/>
              <a:t>Leichter Atemschutz ist bei der </a:t>
            </a:r>
            <a:r>
              <a:rPr lang="de-DE" b="1" dirty="0"/>
              <a:t>Brandbekämpfung</a:t>
            </a:r>
            <a:r>
              <a:rPr lang="de-DE" dirty="0"/>
              <a:t> und auch bei </a:t>
            </a:r>
            <a:r>
              <a:rPr lang="de-DE" b="1" dirty="0"/>
              <a:t>Nachlösch-arbeiten</a:t>
            </a:r>
            <a:r>
              <a:rPr lang="de-DE" dirty="0"/>
              <a:t> notwendig! </a:t>
            </a:r>
          </a:p>
          <a:p>
            <a:r>
              <a:rPr lang="de-DE" dirty="0"/>
              <a:t>FFP3-Filter</a:t>
            </a:r>
          </a:p>
          <a:p>
            <a:r>
              <a:rPr lang="de-DE" dirty="0"/>
              <a:t>Halbmaske</a:t>
            </a:r>
          </a:p>
          <a:p>
            <a:r>
              <a:rPr lang="de-DE" dirty="0"/>
              <a:t>Atemanschluss / ABEK Filter als Fluchtgerät </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0" y="411163"/>
            <a:ext cx="4428957" cy="738664"/>
          </a:xfrm>
        </p:spPr>
        <p:txBody>
          <a:bodyPr/>
          <a:lstStyle/>
          <a:p>
            <a:r>
              <a:rPr lang="de-DE" dirty="0">
                <a:solidFill>
                  <a:srgbClr val="D51317"/>
                </a:solidFill>
              </a:rPr>
              <a:t>Gefahrenmatrix - Atemgifte</a:t>
            </a:r>
          </a:p>
        </p:txBody>
      </p:sp>
      <p:pic>
        <p:nvPicPr>
          <p:cNvPr id="6" name="Grafik 5" descr="Ein Bild, das Helm, draußen, Gras, Kleidung enthält.&#10;&#10;KI-generierte Inhalte können fehlerhaft sein.">
            <a:extLst>
              <a:ext uri="{FF2B5EF4-FFF2-40B4-BE49-F238E27FC236}">
                <a16:creationId xmlns:a16="http://schemas.microsoft.com/office/drawing/2014/main" id="{53886214-EA10-575F-5B8C-5F93119D3185}"/>
              </a:ext>
            </a:extLst>
          </p:cNvPr>
          <p:cNvPicPr>
            <a:picLocks noChangeAspect="1"/>
          </p:cNvPicPr>
          <p:nvPr/>
        </p:nvPicPr>
        <p:blipFill>
          <a:blip r:embed="rId3"/>
          <a:srcRect l="10814"/>
          <a:stretch/>
        </p:blipFill>
        <p:spPr>
          <a:xfrm>
            <a:off x="3447406" y="780495"/>
            <a:ext cx="5696594" cy="3600000"/>
          </a:xfrm>
          <a:prstGeom prst="rect">
            <a:avLst/>
          </a:prstGeom>
        </p:spPr>
      </p:pic>
    </p:spTree>
    <p:extLst>
      <p:ext uri="{BB962C8B-B14F-4D97-AF65-F5344CB8AC3E}">
        <p14:creationId xmlns:p14="http://schemas.microsoft.com/office/powerpoint/2010/main" val="3829881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25</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2816225" cy="2133349"/>
          </a:xfrm>
        </p:spPr>
        <p:txBody>
          <a:bodyPr/>
          <a:lstStyle/>
          <a:p>
            <a:pPr marL="0" indent="0">
              <a:buNone/>
            </a:pPr>
            <a:r>
              <a:rPr lang="de-DE" dirty="0"/>
              <a:t>!Die Filter bieten keinen Schutz vor </a:t>
            </a:r>
            <a:r>
              <a:rPr lang="de-DE" b="1" dirty="0"/>
              <a:t>CO</a:t>
            </a:r>
            <a:r>
              <a:rPr lang="de-DE" dirty="0"/>
              <a:t> oder bei der Brandbekämpfung von Maschinen oder Gebäude!</a:t>
            </a:r>
          </a:p>
          <a:p>
            <a:pPr marL="0" indent="0">
              <a:buNone/>
            </a:pPr>
            <a:r>
              <a:rPr lang="de-DE" dirty="0"/>
              <a:t>Es ist </a:t>
            </a:r>
            <a:r>
              <a:rPr lang="de-DE" dirty="0" err="1"/>
              <a:t>umluftunabhängiger</a:t>
            </a:r>
            <a:r>
              <a:rPr lang="de-DE" dirty="0"/>
              <a:t> Atemschutz notwendig!</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1" y="411163"/>
            <a:ext cx="4211638" cy="738664"/>
          </a:xfrm>
        </p:spPr>
        <p:txBody>
          <a:bodyPr/>
          <a:lstStyle/>
          <a:p>
            <a:r>
              <a:rPr lang="de-DE" dirty="0">
                <a:solidFill>
                  <a:srgbClr val="D51317"/>
                </a:solidFill>
              </a:rPr>
              <a:t>Gefahrenmatrix - Atemgifte</a:t>
            </a:r>
          </a:p>
        </p:txBody>
      </p:sp>
      <p:pic>
        <p:nvPicPr>
          <p:cNvPr id="6" name="Grafik 5" descr="Ein Bild, das Feuer, Verschmutzung, draußen, Explosion enthält.&#10;&#10;KI-generierte Inhalte können fehlerhaft sein.">
            <a:extLst>
              <a:ext uri="{FF2B5EF4-FFF2-40B4-BE49-F238E27FC236}">
                <a16:creationId xmlns:a16="http://schemas.microsoft.com/office/drawing/2014/main" id="{4641C61E-4041-ED1A-3E96-486AE9B3530C}"/>
              </a:ext>
            </a:extLst>
          </p:cNvPr>
          <p:cNvPicPr>
            <a:picLocks noChangeAspect="1"/>
          </p:cNvPicPr>
          <p:nvPr/>
        </p:nvPicPr>
        <p:blipFill>
          <a:blip r:embed="rId3"/>
          <a:srcRect l="10814"/>
          <a:stretch/>
        </p:blipFill>
        <p:spPr>
          <a:xfrm>
            <a:off x="3449053" y="780495"/>
            <a:ext cx="5694947" cy="3598959"/>
          </a:xfrm>
          <a:prstGeom prst="rect">
            <a:avLst/>
          </a:prstGeom>
        </p:spPr>
      </p:pic>
      <p:pic>
        <p:nvPicPr>
          <p:cNvPr id="2" name="Grafik 1">
            <a:extLst>
              <a:ext uri="{FF2B5EF4-FFF2-40B4-BE49-F238E27FC236}">
                <a16:creationId xmlns:a16="http://schemas.microsoft.com/office/drawing/2014/main" id="{B0080D59-A241-49C1-72AA-E5E2FC12BF93}"/>
              </a:ext>
            </a:extLst>
          </p:cNvPr>
          <p:cNvPicPr>
            <a:picLocks noChangeAspect="1"/>
          </p:cNvPicPr>
          <p:nvPr/>
        </p:nvPicPr>
        <p:blipFill>
          <a:blip r:embed="rId4"/>
          <a:stretch>
            <a:fillRect/>
          </a:stretch>
        </p:blipFill>
        <p:spPr>
          <a:xfrm>
            <a:off x="431800" y="3481137"/>
            <a:ext cx="928370" cy="935990"/>
          </a:xfrm>
          <a:prstGeom prst="rect">
            <a:avLst/>
          </a:prstGeom>
          <a:ln>
            <a:noFill/>
          </a:ln>
          <a:effectLst/>
        </p:spPr>
      </p:pic>
      <p:sp>
        <p:nvSpPr>
          <p:cNvPr id="7" name="Textfeld 6">
            <a:extLst>
              <a:ext uri="{FF2B5EF4-FFF2-40B4-BE49-F238E27FC236}">
                <a16:creationId xmlns:a16="http://schemas.microsoft.com/office/drawing/2014/main" id="{91C8995B-77A9-98B1-0CAD-85094BDA0868}"/>
              </a:ext>
            </a:extLst>
          </p:cNvPr>
          <p:cNvSpPr txBox="1"/>
          <p:nvPr/>
        </p:nvSpPr>
        <p:spPr>
          <a:xfrm>
            <a:off x="1360170" y="3625966"/>
            <a:ext cx="1402948" cy="646331"/>
          </a:xfrm>
          <a:prstGeom prst="rect">
            <a:avLst/>
          </a:prstGeom>
          <a:noFill/>
        </p:spPr>
        <p:txBody>
          <a:bodyPr wrap="none" rtlCol="0">
            <a:spAutoFit/>
          </a:bodyPr>
          <a:lstStyle/>
          <a:p>
            <a:r>
              <a:rPr lang="de-DE" dirty="0"/>
              <a:t>Ablösekräfte</a:t>
            </a:r>
          </a:p>
          <a:p>
            <a:r>
              <a:rPr lang="de-DE" dirty="0"/>
              <a:t>einplanen!</a:t>
            </a:r>
          </a:p>
        </p:txBody>
      </p:sp>
    </p:spTree>
    <p:extLst>
      <p:ext uri="{BB962C8B-B14F-4D97-AF65-F5344CB8AC3E}">
        <p14:creationId xmlns:p14="http://schemas.microsoft.com/office/powerpoint/2010/main" val="25151016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26</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2816225" cy="3311525"/>
          </a:xfrm>
        </p:spPr>
        <p:txBody>
          <a:bodyPr/>
          <a:lstStyle/>
          <a:p>
            <a:pPr marL="0" indent="0">
              <a:buNone/>
            </a:pPr>
            <a:r>
              <a:rPr lang="de-DE" dirty="0"/>
              <a:t>Oft ist das Feuer schon weiter als gedacht!</a:t>
            </a:r>
          </a:p>
          <a:p>
            <a:pPr marL="0" indent="0">
              <a:buNone/>
            </a:pPr>
            <a:r>
              <a:rPr lang="de-DE" dirty="0"/>
              <a:t>Besonders vor der Feuer-front treten oft neue Brandherde durch Funkenflug auf. </a:t>
            </a:r>
          </a:p>
          <a:p>
            <a:pPr marL="0" indent="0">
              <a:buNone/>
            </a:pPr>
            <a:r>
              <a:rPr lang="de-DE" dirty="0"/>
              <a:t>Die </a:t>
            </a:r>
            <a:r>
              <a:rPr lang="de-DE" b="1" dirty="0"/>
              <a:t>Spotfeuer</a:t>
            </a:r>
            <a:r>
              <a:rPr lang="de-DE" dirty="0"/>
              <a:t> überwinden bei starken Winden auch Autobahnen!</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0" y="411163"/>
            <a:ext cx="4461041" cy="738664"/>
          </a:xfrm>
        </p:spPr>
        <p:txBody>
          <a:bodyPr/>
          <a:lstStyle/>
          <a:p>
            <a:r>
              <a:rPr lang="de-DE" dirty="0">
                <a:solidFill>
                  <a:srgbClr val="D51317"/>
                </a:solidFill>
              </a:rPr>
              <a:t>Gefahrenmatrix - Ausbreitung</a:t>
            </a:r>
          </a:p>
        </p:txBody>
      </p:sp>
      <p:pic>
        <p:nvPicPr>
          <p:cNvPr id="6" name="Grafik 5">
            <a:extLst>
              <a:ext uri="{FF2B5EF4-FFF2-40B4-BE49-F238E27FC236}">
                <a16:creationId xmlns:a16="http://schemas.microsoft.com/office/drawing/2014/main" id="{4641C61E-4041-ED1A-3E96-486AE9B3530C}"/>
              </a:ext>
            </a:extLst>
          </p:cNvPr>
          <p:cNvPicPr>
            <a:picLocks noChangeAspect="1"/>
          </p:cNvPicPr>
          <p:nvPr/>
        </p:nvPicPr>
        <p:blipFill>
          <a:blip r:embed="rId3"/>
          <a:srcRect l="1400" t="7870" b="12203"/>
          <a:stretch/>
        </p:blipFill>
        <p:spPr>
          <a:xfrm>
            <a:off x="3497179" y="780495"/>
            <a:ext cx="5646821" cy="3433113"/>
          </a:xfrm>
          <a:prstGeom prst="rect">
            <a:avLst/>
          </a:prstGeom>
        </p:spPr>
      </p:pic>
    </p:spTree>
    <p:extLst>
      <p:ext uri="{BB962C8B-B14F-4D97-AF65-F5344CB8AC3E}">
        <p14:creationId xmlns:p14="http://schemas.microsoft.com/office/powerpoint/2010/main" val="38878253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27</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800" y="1347788"/>
            <a:ext cx="2888916" cy="3311525"/>
          </a:xfrm>
        </p:spPr>
        <p:txBody>
          <a:bodyPr/>
          <a:lstStyle/>
          <a:p>
            <a:pPr marL="0" indent="0">
              <a:buNone/>
            </a:pPr>
            <a:r>
              <a:rPr lang="de-DE" dirty="0"/>
              <a:t>Angebrannte Bäume, weg-gebranntes Wurzelwerk &amp; lose Äste führen zu massive Verletzungen und werden als </a:t>
            </a:r>
            <a:r>
              <a:rPr lang="de-DE" b="1" dirty="0"/>
              <a:t>Witwenmacher</a:t>
            </a:r>
            <a:r>
              <a:rPr lang="de-DE" dirty="0"/>
              <a:t> bezeichnet. </a:t>
            </a:r>
          </a:p>
          <a:p>
            <a:pPr marL="0" indent="0">
              <a:buNone/>
            </a:pPr>
            <a:r>
              <a:rPr lang="de-DE" b="1" dirty="0">
                <a:solidFill>
                  <a:srgbClr val="0070C0"/>
                </a:solidFill>
              </a:rPr>
              <a:t>Erkennen, Markieren und Kommunizieren</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1" y="411163"/>
            <a:ext cx="4211638" cy="738664"/>
          </a:xfrm>
        </p:spPr>
        <p:txBody>
          <a:bodyPr/>
          <a:lstStyle/>
          <a:p>
            <a:r>
              <a:rPr lang="de-DE" dirty="0">
                <a:solidFill>
                  <a:srgbClr val="D51317"/>
                </a:solidFill>
              </a:rPr>
              <a:t>Gefahrenmatrix - Einsturz</a:t>
            </a:r>
          </a:p>
        </p:txBody>
      </p:sp>
      <p:pic>
        <p:nvPicPr>
          <p:cNvPr id="7" name="Grafik 6" descr="Ein Bild, das Pflanze, Baum, draußen, Dschungel enthält.&#10;&#10;KI-generierte Inhalte können fehlerhaft sein.">
            <a:extLst>
              <a:ext uri="{FF2B5EF4-FFF2-40B4-BE49-F238E27FC236}">
                <a16:creationId xmlns:a16="http://schemas.microsoft.com/office/drawing/2014/main" id="{B24DFA59-32C5-FA3B-3672-731AE9E74C0F}"/>
              </a:ext>
            </a:extLst>
          </p:cNvPr>
          <p:cNvPicPr>
            <a:picLocks noChangeAspect="1"/>
          </p:cNvPicPr>
          <p:nvPr/>
        </p:nvPicPr>
        <p:blipFill>
          <a:blip r:embed="rId3"/>
          <a:srcRect l="10942"/>
          <a:stretch/>
        </p:blipFill>
        <p:spPr>
          <a:xfrm>
            <a:off x="3455640" y="780495"/>
            <a:ext cx="5688360" cy="3600000"/>
          </a:xfrm>
          <a:prstGeom prst="rect">
            <a:avLst/>
          </a:prstGeom>
        </p:spPr>
      </p:pic>
    </p:spTree>
    <p:extLst>
      <p:ext uri="{BB962C8B-B14F-4D97-AF65-F5344CB8AC3E}">
        <p14:creationId xmlns:p14="http://schemas.microsoft.com/office/powerpoint/2010/main" val="9013982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28</a:t>
            </a:fld>
            <a:endParaRPr lang="de-DE"/>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Gefahrenmatrix - Erkrankung</a:t>
            </a:r>
          </a:p>
        </p:txBody>
      </p:sp>
      <p:sp>
        <p:nvSpPr>
          <p:cNvPr id="9" name="Inhaltsplatzhalter 8">
            <a:extLst>
              <a:ext uri="{FF2B5EF4-FFF2-40B4-BE49-F238E27FC236}">
                <a16:creationId xmlns:a16="http://schemas.microsoft.com/office/drawing/2014/main" id="{71D8E363-F93B-91F2-CA1D-3EB32CAFEAD3}"/>
              </a:ext>
            </a:extLst>
          </p:cNvPr>
          <p:cNvSpPr>
            <a:spLocks noGrp="1"/>
          </p:cNvSpPr>
          <p:nvPr>
            <p:ph sz="quarter" idx="17"/>
          </p:nvPr>
        </p:nvSpPr>
        <p:spPr/>
        <p:txBody>
          <a:bodyPr/>
          <a:lstStyle/>
          <a:p>
            <a:r>
              <a:rPr lang="de-DE" b="1" dirty="0"/>
              <a:t>Hitzeerschöpfung</a:t>
            </a:r>
            <a:r>
              <a:rPr lang="de-DE" dirty="0"/>
              <a:t> durch fehlende Ausdauer, bestehende Probleme mit der Gesundheit</a:t>
            </a:r>
          </a:p>
          <a:p>
            <a:r>
              <a:rPr lang="de-DE" b="1" dirty="0"/>
              <a:t>Dehydration</a:t>
            </a:r>
            <a:r>
              <a:rPr lang="de-DE" dirty="0"/>
              <a:t> durch fehlende Flüssigkeits-Zufuhr</a:t>
            </a:r>
          </a:p>
          <a:p>
            <a:pPr marL="0" indent="0">
              <a:buNone/>
            </a:pPr>
            <a:r>
              <a:rPr lang="de-DE" b="1" dirty="0">
                <a:solidFill>
                  <a:srgbClr val="0070C0"/>
                </a:solidFill>
              </a:rPr>
              <a:t>alle 15 Minuten Wasser oder Schorle in kleinen </a:t>
            </a:r>
            <a:r>
              <a:rPr lang="de-DE" b="1" dirty="0" err="1">
                <a:solidFill>
                  <a:srgbClr val="0070C0"/>
                </a:solidFill>
              </a:rPr>
              <a:t>Schlücken</a:t>
            </a:r>
            <a:endParaRPr lang="de-DE" b="1" dirty="0">
              <a:solidFill>
                <a:srgbClr val="0070C0"/>
              </a:solidFill>
            </a:endParaRPr>
          </a:p>
        </p:txBody>
      </p:sp>
      <p:sp>
        <p:nvSpPr>
          <p:cNvPr id="11" name="Inhaltsplatzhalter 10">
            <a:extLst>
              <a:ext uri="{FF2B5EF4-FFF2-40B4-BE49-F238E27FC236}">
                <a16:creationId xmlns:a16="http://schemas.microsoft.com/office/drawing/2014/main" id="{60A22E20-BBD2-537E-1556-BC367081EAF2}"/>
              </a:ext>
            </a:extLst>
          </p:cNvPr>
          <p:cNvSpPr>
            <a:spLocks noGrp="1"/>
          </p:cNvSpPr>
          <p:nvPr>
            <p:ph sz="quarter" idx="16"/>
          </p:nvPr>
        </p:nvSpPr>
        <p:spPr/>
        <p:txBody>
          <a:bodyPr/>
          <a:lstStyle/>
          <a:p>
            <a:r>
              <a:rPr lang="de-DE" dirty="0"/>
              <a:t>Verbrennung der </a:t>
            </a:r>
            <a:r>
              <a:rPr lang="de-DE" b="1" dirty="0"/>
              <a:t>Haut </a:t>
            </a:r>
            <a:r>
              <a:rPr lang="de-DE" dirty="0"/>
              <a:t>aufgrund fehlende PSA </a:t>
            </a:r>
          </a:p>
          <a:p>
            <a:pPr marL="0" indent="0" algn="ctr">
              <a:buNone/>
            </a:pPr>
            <a:r>
              <a:rPr lang="de-DE" dirty="0"/>
              <a:t> </a:t>
            </a:r>
            <a:r>
              <a:rPr lang="de-DE" b="1" dirty="0">
                <a:solidFill>
                  <a:srgbClr val="D51317"/>
                </a:solidFill>
              </a:rPr>
              <a:t>Stichwort: T-Shirt</a:t>
            </a:r>
          </a:p>
          <a:p>
            <a:r>
              <a:rPr lang="de-DE" b="1" dirty="0"/>
              <a:t>Atemwege</a:t>
            </a:r>
            <a:r>
              <a:rPr lang="de-DE" dirty="0"/>
              <a:t> durch Atemgifte &amp; heiße Luft</a:t>
            </a:r>
          </a:p>
          <a:p>
            <a:r>
              <a:rPr lang="de-DE" b="1" dirty="0"/>
              <a:t>Augenverletzungen</a:t>
            </a:r>
            <a:r>
              <a:rPr lang="de-DE" dirty="0"/>
              <a:t> durch Glut, Vegetation</a:t>
            </a:r>
          </a:p>
          <a:p>
            <a:r>
              <a:rPr lang="de-DE" b="1" dirty="0"/>
              <a:t>Anaphylaktische Reaktion </a:t>
            </a:r>
            <a:r>
              <a:rPr lang="de-DE" dirty="0"/>
              <a:t>durch Pflanzen- &amp; Tiere </a:t>
            </a:r>
          </a:p>
        </p:txBody>
      </p:sp>
      <p:pic>
        <p:nvPicPr>
          <p:cNvPr id="14" name="Grafik 13">
            <a:extLst>
              <a:ext uri="{FF2B5EF4-FFF2-40B4-BE49-F238E27FC236}">
                <a16:creationId xmlns:a16="http://schemas.microsoft.com/office/drawing/2014/main" id="{B78FEF61-047A-1FC4-C00F-4E64AEC0F5C8}"/>
              </a:ext>
            </a:extLst>
          </p:cNvPr>
          <p:cNvPicPr>
            <a:picLocks noChangeAspect="1"/>
          </p:cNvPicPr>
          <p:nvPr/>
        </p:nvPicPr>
        <p:blipFill rotWithShape="1">
          <a:blip r:embed="rId3">
            <a:extLst>
              <a:ext uri="{28A0092B-C50C-407E-A947-70E740481C1C}">
                <a14:useLocalDpi xmlns:a14="http://schemas.microsoft.com/office/drawing/2010/main" val="0"/>
              </a:ext>
            </a:extLst>
          </a:blip>
          <a:srcRect r="52527" b="7507"/>
          <a:stretch/>
        </p:blipFill>
        <p:spPr bwMode="auto">
          <a:xfrm>
            <a:off x="7088225" y="3111183"/>
            <a:ext cx="982345" cy="935990"/>
          </a:xfrm>
          <a:prstGeom prst="rect">
            <a:avLst/>
          </a:prstGeom>
          <a:noFill/>
          <a:ln>
            <a:noFill/>
          </a:ln>
          <a:extLst>
            <a:ext uri="{53640926-AAD7-44D8-BBD7-CCE9431645EC}">
              <a14:shadowObscured xmlns:a14="http://schemas.microsoft.com/office/drawing/2010/main"/>
            </a:ext>
          </a:extLst>
        </p:spPr>
      </p:pic>
      <p:pic>
        <p:nvPicPr>
          <p:cNvPr id="15" name="Grafik 14">
            <a:extLst>
              <a:ext uri="{FF2B5EF4-FFF2-40B4-BE49-F238E27FC236}">
                <a16:creationId xmlns:a16="http://schemas.microsoft.com/office/drawing/2014/main" id="{E72D498E-B5A7-40BC-CCC7-69A99123CCE4}"/>
              </a:ext>
            </a:extLst>
          </p:cNvPr>
          <p:cNvPicPr>
            <a:picLocks noChangeAspect="1"/>
          </p:cNvPicPr>
          <p:nvPr/>
        </p:nvPicPr>
        <p:blipFill>
          <a:blip r:embed="rId4"/>
          <a:stretch>
            <a:fillRect/>
          </a:stretch>
        </p:blipFill>
        <p:spPr>
          <a:xfrm>
            <a:off x="7088225" y="1815148"/>
            <a:ext cx="982345" cy="935990"/>
          </a:xfrm>
          <a:prstGeom prst="rect">
            <a:avLst/>
          </a:prstGeom>
          <a:ln>
            <a:noFill/>
          </a:ln>
        </p:spPr>
      </p:pic>
      <p:pic>
        <p:nvPicPr>
          <p:cNvPr id="16" name="Grafik 15">
            <a:extLst>
              <a:ext uri="{FF2B5EF4-FFF2-40B4-BE49-F238E27FC236}">
                <a16:creationId xmlns:a16="http://schemas.microsoft.com/office/drawing/2014/main" id="{E5095076-4CA8-099D-F2EF-8548FB108D26}"/>
              </a:ext>
            </a:extLst>
          </p:cNvPr>
          <p:cNvPicPr>
            <a:picLocks noChangeAspect="1"/>
          </p:cNvPicPr>
          <p:nvPr/>
        </p:nvPicPr>
        <p:blipFill rotWithShape="1">
          <a:blip r:embed="rId5"/>
          <a:srcRect l="-1" r="48853" b="5634"/>
          <a:stretch/>
        </p:blipFill>
        <p:spPr bwMode="auto">
          <a:xfrm>
            <a:off x="7088225" y="411163"/>
            <a:ext cx="982345" cy="935990"/>
          </a:xfrm>
          <a:prstGeom prst="rect">
            <a:avLst/>
          </a:prstGeom>
          <a:ln>
            <a:noFill/>
          </a:ln>
          <a:extLst>
            <a:ext uri="{53640926-AAD7-44D8-BBD7-CCE9431645EC}">
              <a14:shadowObscured xmlns:a14="http://schemas.microsoft.com/office/drawing/2010/main"/>
            </a:ext>
          </a:extLst>
        </p:spPr>
      </p:pic>
      <p:sp>
        <p:nvSpPr>
          <p:cNvPr id="17" name="Textfeld 16">
            <a:extLst>
              <a:ext uri="{FF2B5EF4-FFF2-40B4-BE49-F238E27FC236}">
                <a16:creationId xmlns:a16="http://schemas.microsoft.com/office/drawing/2014/main" id="{2E23F31F-DADC-CD00-6F2E-00A63BE37D15}"/>
              </a:ext>
            </a:extLst>
          </p:cNvPr>
          <p:cNvSpPr txBox="1"/>
          <p:nvPr/>
        </p:nvSpPr>
        <p:spPr>
          <a:xfrm>
            <a:off x="6443234" y="4051735"/>
            <a:ext cx="2452916" cy="369332"/>
          </a:xfrm>
          <a:prstGeom prst="rect">
            <a:avLst/>
          </a:prstGeom>
          <a:noFill/>
        </p:spPr>
        <p:txBody>
          <a:bodyPr wrap="none" rtlCol="0">
            <a:spAutoFit/>
          </a:bodyPr>
          <a:lstStyle/>
          <a:p>
            <a:r>
              <a:rPr lang="de-DE" dirty="0"/>
              <a:t>Überlastung vermeiden</a:t>
            </a:r>
          </a:p>
        </p:txBody>
      </p:sp>
      <p:sp>
        <p:nvSpPr>
          <p:cNvPr id="20" name="Textfeld 19">
            <a:extLst>
              <a:ext uri="{FF2B5EF4-FFF2-40B4-BE49-F238E27FC236}">
                <a16:creationId xmlns:a16="http://schemas.microsoft.com/office/drawing/2014/main" id="{4152FAC7-06FD-D3E6-1A6D-1D1FED0A955B}"/>
              </a:ext>
            </a:extLst>
          </p:cNvPr>
          <p:cNvSpPr txBox="1"/>
          <p:nvPr/>
        </p:nvSpPr>
        <p:spPr>
          <a:xfrm>
            <a:off x="6433037" y="2750886"/>
            <a:ext cx="2379655" cy="369332"/>
          </a:xfrm>
          <a:prstGeom prst="rect">
            <a:avLst/>
          </a:prstGeom>
          <a:noFill/>
        </p:spPr>
        <p:txBody>
          <a:bodyPr wrap="square">
            <a:spAutoFit/>
          </a:bodyPr>
          <a:lstStyle/>
          <a:p>
            <a:r>
              <a:rPr lang="de-DE" dirty="0"/>
              <a:t>geeigneter Atemschutz</a:t>
            </a:r>
          </a:p>
        </p:txBody>
      </p:sp>
      <p:sp>
        <p:nvSpPr>
          <p:cNvPr id="22" name="Textfeld 21">
            <a:extLst>
              <a:ext uri="{FF2B5EF4-FFF2-40B4-BE49-F238E27FC236}">
                <a16:creationId xmlns:a16="http://schemas.microsoft.com/office/drawing/2014/main" id="{5B37A9C2-0BF0-5C3A-E58E-F26B0B787C3D}"/>
              </a:ext>
            </a:extLst>
          </p:cNvPr>
          <p:cNvSpPr txBox="1"/>
          <p:nvPr/>
        </p:nvSpPr>
        <p:spPr>
          <a:xfrm>
            <a:off x="6479864" y="1342510"/>
            <a:ext cx="2286000" cy="369332"/>
          </a:xfrm>
          <a:prstGeom prst="rect">
            <a:avLst/>
          </a:prstGeom>
          <a:noFill/>
        </p:spPr>
        <p:txBody>
          <a:bodyPr wrap="square">
            <a:spAutoFit/>
          </a:bodyPr>
          <a:lstStyle/>
          <a:p>
            <a:r>
              <a:rPr lang="de-DE" dirty="0"/>
              <a:t>ausreichend Trinken</a:t>
            </a:r>
          </a:p>
        </p:txBody>
      </p:sp>
    </p:spTree>
    <p:extLst>
      <p:ext uri="{BB962C8B-B14F-4D97-AF65-F5344CB8AC3E}">
        <p14:creationId xmlns:p14="http://schemas.microsoft.com/office/powerpoint/2010/main" val="33829227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29</a:t>
            </a:fld>
            <a:endParaRPr lang="de-DE"/>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Gefahrenmatrix - Gefahr erkannt?</a:t>
            </a:r>
          </a:p>
        </p:txBody>
      </p:sp>
      <p:sp>
        <p:nvSpPr>
          <p:cNvPr id="11" name="Inhaltsplatzhalter 10">
            <a:extLst>
              <a:ext uri="{FF2B5EF4-FFF2-40B4-BE49-F238E27FC236}">
                <a16:creationId xmlns:a16="http://schemas.microsoft.com/office/drawing/2014/main" id="{60A22E20-BBD2-537E-1556-BC367081EAF2}"/>
              </a:ext>
            </a:extLst>
          </p:cNvPr>
          <p:cNvSpPr>
            <a:spLocks noGrp="1"/>
          </p:cNvSpPr>
          <p:nvPr>
            <p:ph sz="quarter" idx="16"/>
          </p:nvPr>
        </p:nvSpPr>
        <p:spPr/>
        <p:txBody>
          <a:bodyPr/>
          <a:lstStyle/>
          <a:p>
            <a:pPr marL="0" indent="0" algn="ctr">
              <a:buNone/>
            </a:pPr>
            <a:r>
              <a:rPr lang="de-DE" b="1" dirty="0">
                <a:solidFill>
                  <a:srgbClr val="0070C0"/>
                </a:solidFill>
              </a:rPr>
              <a:t>Markieren</a:t>
            </a:r>
          </a:p>
          <a:p>
            <a:pPr marL="0" indent="0">
              <a:buNone/>
            </a:pPr>
            <a:r>
              <a:rPr lang="de-DE" dirty="0"/>
              <a:t>Gefahrenquellen mittels oranges </a:t>
            </a:r>
            <a:r>
              <a:rPr lang="de-DE" b="1" dirty="0"/>
              <a:t>Markierungs- oder Flatterband </a:t>
            </a:r>
            <a:r>
              <a:rPr lang="de-DE" dirty="0"/>
              <a:t>markieren!</a:t>
            </a:r>
          </a:p>
          <a:p>
            <a:pPr marL="0" indent="0">
              <a:buNone/>
            </a:pPr>
            <a:r>
              <a:rPr lang="de-DE" b="1" dirty="0"/>
              <a:t>Verkehrsleitkegel</a:t>
            </a:r>
            <a:r>
              <a:rPr lang="de-DE" dirty="0"/>
              <a:t> zur Kennzeichnung Wege und wichtige Punkte</a:t>
            </a:r>
          </a:p>
          <a:p>
            <a:pPr marL="0" indent="0">
              <a:buNone/>
            </a:pPr>
            <a:r>
              <a:rPr lang="de-DE" b="1" dirty="0"/>
              <a:t>Blitzleuchten</a:t>
            </a:r>
            <a:r>
              <a:rPr lang="de-DE" dirty="0"/>
              <a:t> im Dunkeln verwenden</a:t>
            </a:r>
          </a:p>
          <a:p>
            <a:pPr marL="0" indent="0">
              <a:buNone/>
            </a:pPr>
            <a:endParaRPr lang="de-DE" dirty="0"/>
          </a:p>
        </p:txBody>
      </p:sp>
      <p:sp>
        <p:nvSpPr>
          <p:cNvPr id="17" name="Textfeld 16">
            <a:extLst>
              <a:ext uri="{FF2B5EF4-FFF2-40B4-BE49-F238E27FC236}">
                <a16:creationId xmlns:a16="http://schemas.microsoft.com/office/drawing/2014/main" id="{2E23F31F-DADC-CD00-6F2E-00A63BE37D15}"/>
              </a:ext>
            </a:extLst>
          </p:cNvPr>
          <p:cNvSpPr txBox="1"/>
          <p:nvPr/>
        </p:nvSpPr>
        <p:spPr>
          <a:xfrm>
            <a:off x="6672552" y="4051736"/>
            <a:ext cx="1720343" cy="369332"/>
          </a:xfrm>
          <a:prstGeom prst="rect">
            <a:avLst/>
          </a:prstGeom>
          <a:noFill/>
        </p:spPr>
        <p:txBody>
          <a:bodyPr wrap="none" rtlCol="0">
            <a:spAutoFit/>
          </a:bodyPr>
          <a:lstStyle/>
          <a:p>
            <a:r>
              <a:rPr lang="de-DE" dirty="0"/>
              <a:t>Pausen machen</a:t>
            </a:r>
          </a:p>
        </p:txBody>
      </p:sp>
      <p:sp>
        <p:nvSpPr>
          <p:cNvPr id="20" name="Textfeld 19">
            <a:extLst>
              <a:ext uri="{FF2B5EF4-FFF2-40B4-BE49-F238E27FC236}">
                <a16:creationId xmlns:a16="http://schemas.microsoft.com/office/drawing/2014/main" id="{4152FAC7-06FD-D3E6-1A6D-1D1FED0A955B}"/>
              </a:ext>
            </a:extLst>
          </p:cNvPr>
          <p:cNvSpPr txBox="1"/>
          <p:nvPr/>
        </p:nvSpPr>
        <p:spPr>
          <a:xfrm>
            <a:off x="6433037" y="2750886"/>
            <a:ext cx="2452916" cy="369332"/>
          </a:xfrm>
          <a:prstGeom prst="rect">
            <a:avLst/>
          </a:prstGeom>
          <a:noFill/>
        </p:spPr>
        <p:txBody>
          <a:bodyPr wrap="square">
            <a:spAutoFit/>
          </a:bodyPr>
          <a:lstStyle/>
          <a:p>
            <a:r>
              <a:rPr lang="de-DE" dirty="0"/>
              <a:t>leichte Kleidung tragen</a:t>
            </a:r>
          </a:p>
        </p:txBody>
      </p:sp>
      <p:sp>
        <p:nvSpPr>
          <p:cNvPr id="22" name="Textfeld 21">
            <a:extLst>
              <a:ext uri="{FF2B5EF4-FFF2-40B4-BE49-F238E27FC236}">
                <a16:creationId xmlns:a16="http://schemas.microsoft.com/office/drawing/2014/main" id="{5B37A9C2-0BF0-5C3A-E58E-F26B0B787C3D}"/>
              </a:ext>
            </a:extLst>
          </p:cNvPr>
          <p:cNvSpPr txBox="1"/>
          <p:nvPr/>
        </p:nvSpPr>
        <p:spPr>
          <a:xfrm>
            <a:off x="6433037" y="1342510"/>
            <a:ext cx="2527778" cy="369332"/>
          </a:xfrm>
          <a:prstGeom prst="rect">
            <a:avLst/>
          </a:prstGeom>
          <a:noFill/>
        </p:spPr>
        <p:txBody>
          <a:bodyPr wrap="square">
            <a:spAutoFit/>
          </a:bodyPr>
          <a:lstStyle/>
          <a:p>
            <a:r>
              <a:rPr lang="de-DE" dirty="0"/>
              <a:t>Sonnenschutz beachten</a:t>
            </a:r>
          </a:p>
        </p:txBody>
      </p:sp>
      <p:sp>
        <p:nvSpPr>
          <p:cNvPr id="7" name="Inhaltsplatzhalter 6">
            <a:extLst>
              <a:ext uri="{FF2B5EF4-FFF2-40B4-BE49-F238E27FC236}">
                <a16:creationId xmlns:a16="http://schemas.microsoft.com/office/drawing/2014/main" id="{C465AF16-5F9F-9E6E-5BB4-BAE1B5AC11A4}"/>
              </a:ext>
            </a:extLst>
          </p:cNvPr>
          <p:cNvSpPr>
            <a:spLocks noGrp="1"/>
          </p:cNvSpPr>
          <p:nvPr>
            <p:ph sz="quarter" idx="17"/>
          </p:nvPr>
        </p:nvSpPr>
        <p:spPr/>
        <p:txBody>
          <a:bodyPr/>
          <a:lstStyle/>
          <a:p>
            <a:pPr marL="0" indent="0" algn="ctr">
              <a:buNone/>
            </a:pPr>
            <a:r>
              <a:rPr lang="de-DE" b="1" dirty="0">
                <a:solidFill>
                  <a:srgbClr val="0070C0"/>
                </a:solidFill>
              </a:rPr>
              <a:t>Kommunizieren</a:t>
            </a:r>
          </a:p>
          <a:p>
            <a:pPr marL="0" indent="0">
              <a:buNone/>
            </a:pPr>
            <a:r>
              <a:rPr lang="de-DE" b="1" dirty="0"/>
              <a:t>Alle</a:t>
            </a:r>
            <a:r>
              <a:rPr lang="de-DE" dirty="0"/>
              <a:t>, im Abschnitt befindliche Einsatzkräfte über bestehende und neue </a:t>
            </a:r>
            <a:r>
              <a:rPr lang="de-DE" b="1" dirty="0"/>
              <a:t>Gefahren</a:t>
            </a:r>
            <a:r>
              <a:rPr lang="de-DE" dirty="0"/>
              <a:t> informieren. </a:t>
            </a:r>
          </a:p>
          <a:p>
            <a:pPr marL="0" indent="0">
              <a:buNone/>
            </a:pPr>
            <a:r>
              <a:rPr lang="de-DE" b="1" dirty="0"/>
              <a:t>Schutzmaßnahmen</a:t>
            </a:r>
            <a:r>
              <a:rPr lang="de-DE" dirty="0"/>
              <a:t> anweisen und umsetzen!</a:t>
            </a:r>
          </a:p>
        </p:txBody>
      </p:sp>
      <p:pic>
        <p:nvPicPr>
          <p:cNvPr id="10" name="Grafik 9">
            <a:extLst>
              <a:ext uri="{FF2B5EF4-FFF2-40B4-BE49-F238E27FC236}">
                <a16:creationId xmlns:a16="http://schemas.microsoft.com/office/drawing/2014/main" id="{640D0F6B-30D0-7B80-1411-21C250BF62E4}"/>
              </a:ext>
            </a:extLst>
          </p:cNvPr>
          <p:cNvPicPr>
            <a:picLocks noChangeAspect="1"/>
          </p:cNvPicPr>
          <p:nvPr/>
        </p:nvPicPr>
        <p:blipFill>
          <a:blip r:embed="rId3"/>
          <a:stretch>
            <a:fillRect/>
          </a:stretch>
        </p:blipFill>
        <p:spPr>
          <a:xfrm>
            <a:off x="7088225" y="1763369"/>
            <a:ext cx="889000" cy="935990"/>
          </a:xfrm>
          <a:prstGeom prst="rect">
            <a:avLst/>
          </a:prstGeom>
          <a:ln>
            <a:noFill/>
          </a:ln>
        </p:spPr>
      </p:pic>
      <p:pic>
        <p:nvPicPr>
          <p:cNvPr id="12" name="Grafik 11">
            <a:extLst>
              <a:ext uri="{FF2B5EF4-FFF2-40B4-BE49-F238E27FC236}">
                <a16:creationId xmlns:a16="http://schemas.microsoft.com/office/drawing/2014/main" id="{8FD3454B-1407-3E9E-2736-42C535C18F47}"/>
              </a:ext>
            </a:extLst>
          </p:cNvPr>
          <p:cNvPicPr>
            <a:picLocks noChangeAspect="1"/>
          </p:cNvPicPr>
          <p:nvPr/>
        </p:nvPicPr>
        <p:blipFill rotWithShape="1">
          <a:blip r:embed="rId4"/>
          <a:srcRect r="52828"/>
          <a:stretch/>
        </p:blipFill>
        <p:spPr bwMode="auto">
          <a:xfrm>
            <a:off x="7093622" y="3117982"/>
            <a:ext cx="878205" cy="935990"/>
          </a:xfrm>
          <a:prstGeom prst="rect">
            <a:avLst/>
          </a:prstGeom>
          <a:ln>
            <a:noFill/>
          </a:ln>
          <a:extLst>
            <a:ext uri="{53640926-AAD7-44D8-BBD7-CCE9431645EC}">
              <a14:shadowObscured xmlns:a14="http://schemas.microsoft.com/office/drawing/2010/main"/>
            </a:ext>
          </a:extLst>
        </p:spPr>
      </p:pic>
      <p:pic>
        <p:nvPicPr>
          <p:cNvPr id="6" name="Grafik 5">
            <a:extLst>
              <a:ext uri="{FF2B5EF4-FFF2-40B4-BE49-F238E27FC236}">
                <a16:creationId xmlns:a16="http://schemas.microsoft.com/office/drawing/2014/main" id="{4A762061-A168-E4EC-6C95-FBF5B99674A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04418" y="352545"/>
            <a:ext cx="949960" cy="935990"/>
          </a:xfrm>
          <a:prstGeom prst="rect">
            <a:avLst/>
          </a:prstGeom>
          <a:noFill/>
          <a:ln>
            <a:noFill/>
          </a:ln>
        </p:spPr>
      </p:pic>
    </p:spTree>
    <p:extLst>
      <p:ext uri="{BB962C8B-B14F-4D97-AF65-F5344CB8AC3E}">
        <p14:creationId xmlns:p14="http://schemas.microsoft.com/office/powerpoint/2010/main" val="2873996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descr="Ein Bild, das draußen, Feuerwehrmann, Kleidung, Gras enthält.&#10;&#10;KI-generierte Inhalte können fehlerhaft sein.">
            <a:extLst>
              <a:ext uri="{FF2B5EF4-FFF2-40B4-BE49-F238E27FC236}">
                <a16:creationId xmlns:a16="http://schemas.microsoft.com/office/drawing/2014/main" id="{40314561-22E8-BDCE-F6E5-05019C873399}"/>
              </a:ext>
            </a:extLst>
          </p:cNvPr>
          <p:cNvPicPr>
            <a:picLocks noChangeAspect="1"/>
          </p:cNvPicPr>
          <p:nvPr/>
        </p:nvPicPr>
        <p:blipFill>
          <a:blip r:embed="rId3"/>
          <a:stretch>
            <a:fillRect/>
          </a:stretch>
        </p:blipFill>
        <p:spPr>
          <a:xfrm>
            <a:off x="9053" y="0"/>
            <a:ext cx="9125893" cy="5143500"/>
          </a:xfrm>
          <a:prstGeom prst="rect">
            <a:avLst/>
          </a:prstGeom>
        </p:spPr>
      </p:pic>
      <p:sp>
        <p:nvSpPr>
          <p:cNvPr id="3" name="Textplatzhalter 2">
            <a:extLst>
              <a:ext uri="{FF2B5EF4-FFF2-40B4-BE49-F238E27FC236}">
                <a16:creationId xmlns:a16="http://schemas.microsoft.com/office/drawing/2014/main" id="{ADAAED0F-0339-901C-7E38-8A38D30F7FB5}"/>
              </a:ext>
            </a:extLst>
          </p:cNvPr>
          <p:cNvSpPr>
            <a:spLocks noGrp="1"/>
          </p:cNvSpPr>
          <p:nvPr>
            <p:ph type="body" sz="quarter" idx="11"/>
          </p:nvPr>
        </p:nvSpPr>
        <p:spPr/>
        <p:txBody>
          <a:bodyPr/>
          <a:lstStyle/>
          <a:p>
            <a:r>
              <a:rPr lang="de-DE" dirty="0"/>
              <a:t>PSA – Im Vegetationsbrand ein MUSS</a:t>
            </a:r>
          </a:p>
        </p:txBody>
      </p:sp>
    </p:spTree>
    <p:extLst>
      <p:ext uri="{BB962C8B-B14F-4D97-AF65-F5344CB8AC3E}">
        <p14:creationId xmlns:p14="http://schemas.microsoft.com/office/powerpoint/2010/main" val="20022933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31</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799" y="1347788"/>
            <a:ext cx="3346117" cy="3311525"/>
          </a:xfrm>
        </p:spPr>
        <p:txBody>
          <a:bodyPr/>
          <a:lstStyle/>
          <a:p>
            <a:pPr marL="0" indent="0">
              <a:buNone/>
            </a:pPr>
            <a:r>
              <a:rPr lang="de-DE" b="1" dirty="0">
                <a:effectLst/>
              </a:rPr>
              <a:t>Angepasste Schutzkleidung</a:t>
            </a:r>
          </a:p>
          <a:p>
            <a:pPr marL="0" indent="0">
              <a:buNone/>
            </a:pPr>
            <a:r>
              <a:rPr lang="de-DE" dirty="0"/>
              <a:t>nach DGUV-Empfehlung</a:t>
            </a:r>
            <a:endParaRPr lang="de-DE" dirty="0">
              <a:effectLst/>
            </a:endParaRPr>
          </a:p>
          <a:p>
            <a:pPr marL="0" indent="0">
              <a:buNone/>
            </a:pPr>
            <a:r>
              <a:rPr lang="de-DE" b="1" dirty="0"/>
              <a:t>Ausreichende Belüftung</a:t>
            </a:r>
          </a:p>
          <a:p>
            <a:pPr marL="0" indent="0">
              <a:buNone/>
            </a:pPr>
            <a:r>
              <a:rPr lang="de-DE" dirty="0"/>
              <a:t>der PSA für langes Arbeiten</a:t>
            </a:r>
          </a:p>
          <a:p>
            <a:pPr marL="0" indent="0">
              <a:buNone/>
            </a:pPr>
            <a:r>
              <a:rPr lang="de-DE" b="1" dirty="0"/>
              <a:t>Pausenmanagement</a:t>
            </a:r>
          </a:p>
          <a:p>
            <a:pPr marL="0" indent="0">
              <a:buNone/>
            </a:pPr>
            <a:r>
              <a:rPr lang="de-DE" dirty="0"/>
              <a:t>zur Erholung und Trinken</a:t>
            </a:r>
          </a:p>
          <a:p>
            <a:pPr marL="0" indent="0">
              <a:buNone/>
            </a:pPr>
            <a:r>
              <a:rPr lang="de-DE" b="1" dirty="0"/>
              <a:t>Regelmäßige Schulungen</a:t>
            </a:r>
          </a:p>
          <a:p>
            <a:pPr marL="0" indent="0">
              <a:buNone/>
            </a:pPr>
            <a:r>
              <a:rPr lang="de-DE" dirty="0"/>
              <a:t>für einen sicheren Umgang</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1" y="411163"/>
            <a:ext cx="4403654" cy="738664"/>
          </a:xfrm>
        </p:spPr>
        <p:txBody>
          <a:bodyPr/>
          <a:lstStyle/>
          <a:p>
            <a:r>
              <a:rPr lang="de-DE" dirty="0">
                <a:solidFill>
                  <a:srgbClr val="D51317"/>
                </a:solidFill>
              </a:rPr>
              <a:t>PSA - Unfallrisiko minimieren</a:t>
            </a:r>
          </a:p>
        </p:txBody>
      </p:sp>
      <p:pic>
        <p:nvPicPr>
          <p:cNvPr id="9" name="Grafik 8" descr="Ein Bild, das Zeichnung, Clipart, Grafiken, Design enthält.&#10;&#10;KI-generierte Inhalte können fehlerhaft sein.">
            <a:extLst>
              <a:ext uri="{FF2B5EF4-FFF2-40B4-BE49-F238E27FC236}">
                <a16:creationId xmlns:a16="http://schemas.microsoft.com/office/drawing/2014/main" id="{43E8207B-0BCF-553B-C215-829F94102D46}"/>
              </a:ext>
            </a:extLst>
          </p:cNvPr>
          <p:cNvPicPr>
            <a:picLocks noChangeAspect="1"/>
          </p:cNvPicPr>
          <p:nvPr/>
        </p:nvPicPr>
        <p:blipFill>
          <a:blip r:embed="rId3"/>
          <a:srcRect l="51757" t="31345"/>
          <a:stretch/>
        </p:blipFill>
        <p:spPr>
          <a:xfrm>
            <a:off x="4740345" y="1237916"/>
            <a:ext cx="4403655" cy="3531268"/>
          </a:xfrm>
          <a:prstGeom prst="rect">
            <a:avLst/>
          </a:prstGeom>
        </p:spPr>
      </p:pic>
    </p:spTree>
    <p:extLst>
      <p:ext uri="{BB962C8B-B14F-4D97-AF65-F5344CB8AC3E}">
        <p14:creationId xmlns:p14="http://schemas.microsoft.com/office/powerpoint/2010/main" val="2127471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32</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799" y="1347788"/>
            <a:ext cx="3129547" cy="3311525"/>
          </a:xfrm>
        </p:spPr>
        <p:txBody>
          <a:bodyPr/>
          <a:lstStyle/>
          <a:p>
            <a:pPr marL="0" indent="0">
              <a:buNone/>
            </a:pPr>
            <a:r>
              <a:rPr lang="de-DE" b="1" dirty="0"/>
              <a:t>Helmvisier nicht nutzen!</a:t>
            </a:r>
          </a:p>
          <a:p>
            <a:pPr marL="0" indent="0">
              <a:buNone/>
            </a:pPr>
            <a:r>
              <a:rPr lang="de-DE" dirty="0"/>
              <a:t>Bildung von Brandgasen unter dem Visier</a:t>
            </a:r>
          </a:p>
          <a:p>
            <a:pPr marL="0" indent="0">
              <a:buNone/>
            </a:pPr>
            <a:r>
              <a:rPr lang="de-DE" b="1" dirty="0"/>
              <a:t>Schutzbrille tragen!</a:t>
            </a:r>
          </a:p>
          <a:p>
            <a:pPr marL="0" indent="0">
              <a:buNone/>
            </a:pPr>
            <a:r>
              <a:rPr lang="de-DE" dirty="0"/>
              <a:t>Schützt vor Verbrennungen und Fremdkörper im Auge</a:t>
            </a:r>
          </a:p>
          <a:p>
            <a:pPr marL="0" indent="0">
              <a:buNone/>
            </a:pPr>
            <a:r>
              <a:rPr lang="de-DE" b="1" dirty="0"/>
              <a:t>Kopf schützen!</a:t>
            </a:r>
          </a:p>
          <a:p>
            <a:pPr marL="0" indent="0">
              <a:buNone/>
            </a:pPr>
            <a:r>
              <a:rPr lang="de-DE" dirty="0"/>
              <a:t>ggf. Tragen einer 1-lagigen Feuerschutzhaube</a:t>
            </a:r>
          </a:p>
          <a:p>
            <a:pPr marL="0" indent="0">
              <a:buNone/>
            </a:pPr>
            <a:endParaRPr lang="de-DE" dirty="0"/>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1" y="411163"/>
            <a:ext cx="3859462" cy="738664"/>
          </a:xfrm>
        </p:spPr>
        <p:txBody>
          <a:bodyPr/>
          <a:lstStyle/>
          <a:p>
            <a:r>
              <a:rPr lang="de-DE" dirty="0">
                <a:solidFill>
                  <a:srgbClr val="D51317"/>
                </a:solidFill>
              </a:rPr>
              <a:t>PSA - von Kopf bis Fuß</a:t>
            </a:r>
          </a:p>
        </p:txBody>
      </p:sp>
      <p:pic>
        <p:nvPicPr>
          <p:cNvPr id="11" name="Grafik 10">
            <a:extLst>
              <a:ext uri="{FF2B5EF4-FFF2-40B4-BE49-F238E27FC236}">
                <a16:creationId xmlns:a16="http://schemas.microsoft.com/office/drawing/2014/main" id="{78395F8B-FA92-ECC9-4637-8EDC552F00A0}"/>
              </a:ext>
            </a:extLst>
          </p:cNvPr>
          <p:cNvPicPr>
            <a:picLocks noChangeAspect="1"/>
          </p:cNvPicPr>
          <p:nvPr/>
        </p:nvPicPr>
        <p:blipFill>
          <a:blip r:embed="rId3"/>
          <a:srcRect l="10942"/>
          <a:stretch/>
        </p:blipFill>
        <p:spPr>
          <a:xfrm>
            <a:off x="3455639" y="780495"/>
            <a:ext cx="5688361" cy="3600000"/>
          </a:xfrm>
          <a:prstGeom prst="rect">
            <a:avLst/>
          </a:prstGeom>
        </p:spPr>
      </p:pic>
    </p:spTree>
    <p:extLst>
      <p:ext uri="{BB962C8B-B14F-4D97-AF65-F5344CB8AC3E}">
        <p14:creationId xmlns:p14="http://schemas.microsoft.com/office/powerpoint/2010/main" val="14208699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33</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799" y="1347788"/>
            <a:ext cx="3129547" cy="3311525"/>
          </a:xfrm>
        </p:spPr>
        <p:txBody>
          <a:bodyPr/>
          <a:lstStyle/>
          <a:p>
            <a:pPr marL="0" indent="0">
              <a:buNone/>
            </a:pPr>
            <a:r>
              <a:rPr lang="de-DE" dirty="0"/>
              <a:t>✅ Flammhemmende </a:t>
            </a:r>
            <a:r>
              <a:rPr lang="de-DE"/>
              <a:t>Feuerwehrschutzkleidung </a:t>
            </a:r>
          </a:p>
          <a:p>
            <a:pPr marL="0" indent="0">
              <a:buNone/>
            </a:pPr>
            <a:r>
              <a:rPr lang="de-DE"/>
              <a:t>✅ </a:t>
            </a:r>
            <a:r>
              <a:rPr lang="de-DE" dirty="0"/>
              <a:t>Schutz vor Hitze, Vegetation und Insekten</a:t>
            </a:r>
          </a:p>
          <a:p>
            <a:pPr marL="0" indent="0">
              <a:buNone/>
            </a:pPr>
            <a:r>
              <a:rPr lang="de-DE" dirty="0"/>
              <a:t>✅ Atmungsaktiver, um Hitzestress zu vermeiden</a:t>
            </a:r>
          </a:p>
          <a:p>
            <a:pPr marL="0" indent="0">
              <a:buNone/>
            </a:pPr>
            <a:r>
              <a:rPr lang="de-DE" dirty="0"/>
              <a:t>✅ Gute Passform für Bewegungsfreiheit</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0" y="411163"/>
            <a:ext cx="3682999" cy="738664"/>
          </a:xfrm>
        </p:spPr>
        <p:txBody>
          <a:bodyPr/>
          <a:lstStyle/>
          <a:p>
            <a:r>
              <a:rPr lang="de-DE" dirty="0">
                <a:solidFill>
                  <a:srgbClr val="D51317"/>
                </a:solidFill>
              </a:rPr>
              <a:t>PSA </a:t>
            </a:r>
            <a:r>
              <a:rPr lang="de-DE" dirty="0"/>
              <a:t>-</a:t>
            </a:r>
            <a:r>
              <a:rPr lang="de-DE" dirty="0">
                <a:solidFill>
                  <a:srgbClr val="D51317"/>
                </a:solidFill>
              </a:rPr>
              <a:t> von Kopf bis Fuß</a:t>
            </a:r>
          </a:p>
        </p:txBody>
      </p:sp>
      <p:pic>
        <p:nvPicPr>
          <p:cNvPr id="11" name="Grafik 10">
            <a:extLst>
              <a:ext uri="{FF2B5EF4-FFF2-40B4-BE49-F238E27FC236}">
                <a16:creationId xmlns:a16="http://schemas.microsoft.com/office/drawing/2014/main" id="{60DE88F1-1F90-A32B-8B55-1E75997083E0}"/>
              </a:ext>
            </a:extLst>
          </p:cNvPr>
          <p:cNvPicPr>
            <a:picLocks noChangeAspect="1"/>
          </p:cNvPicPr>
          <p:nvPr/>
        </p:nvPicPr>
        <p:blipFill>
          <a:blip r:embed="rId3"/>
          <a:srcRect l="10943"/>
          <a:stretch/>
        </p:blipFill>
        <p:spPr>
          <a:xfrm>
            <a:off x="3455640" y="780495"/>
            <a:ext cx="5688360" cy="3600000"/>
          </a:xfrm>
          <a:prstGeom prst="rect">
            <a:avLst/>
          </a:prstGeom>
        </p:spPr>
      </p:pic>
    </p:spTree>
    <p:extLst>
      <p:ext uri="{BB962C8B-B14F-4D97-AF65-F5344CB8AC3E}">
        <p14:creationId xmlns:p14="http://schemas.microsoft.com/office/powerpoint/2010/main" val="3892682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1B883BB6-09FD-9023-22E7-30CE76B27D05}"/>
              </a:ext>
            </a:extLst>
          </p:cNvPr>
          <p:cNvSpPr>
            <a:spLocks noGrp="1"/>
          </p:cNvSpPr>
          <p:nvPr>
            <p:ph type="dt" sz="half" idx="10"/>
          </p:nvPr>
        </p:nvSpPr>
        <p:spPr/>
        <p:txBody>
          <a:bodyPr/>
          <a:lstStyle/>
          <a:p>
            <a:fld id="{EF194C4E-DCB5-D741-925A-E383912FE6C8}" type="datetime1">
              <a:rPr lang="de-DE" smtClean="0"/>
              <a:t>05.03.2026</a:t>
            </a:fld>
            <a:endParaRPr lang="de-DE"/>
          </a:p>
        </p:txBody>
      </p:sp>
      <p:sp>
        <p:nvSpPr>
          <p:cNvPr id="4" name="Fußzeilenplatzhalter 3">
            <a:extLst>
              <a:ext uri="{FF2B5EF4-FFF2-40B4-BE49-F238E27FC236}">
                <a16:creationId xmlns:a16="http://schemas.microsoft.com/office/drawing/2014/main" id="{C0C6EFF8-914B-E22A-7406-78D0DBD587D0}"/>
              </a:ext>
            </a:extLst>
          </p:cNvPr>
          <p:cNvSpPr>
            <a:spLocks noGrp="1"/>
          </p:cNvSpPr>
          <p:nvPr>
            <p:ph type="ftr" sz="quarter" idx="11"/>
          </p:nvPr>
        </p:nvSpPr>
        <p:spPr/>
        <p:txBody>
          <a:bodyPr/>
          <a:lstStyle/>
          <a:p>
            <a:endParaRPr lang="de-DE" dirty="0"/>
          </a:p>
        </p:txBody>
      </p:sp>
      <p:sp>
        <p:nvSpPr>
          <p:cNvPr id="5" name="Foliennummernplatzhalter 4">
            <a:extLst>
              <a:ext uri="{FF2B5EF4-FFF2-40B4-BE49-F238E27FC236}">
                <a16:creationId xmlns:a16="http://schemas.microsoft.com/office/drawing/2014/main" id="{987875A7-7B28-FA6A-A03A-AF3E0EE16219}"/>
              </a:ext>
            </a:extLst>
          </p:cNvPr>
          <p:cNvSpPr>
            <a:spLocks noGrp="1"/>
          </p:cNvSpPr>
          <p:nvPr>
            <p:ph type="sldNum" sz="quarter" idx="12"/>
          </p:nvPr>
        </p:nvSpPr>
        <p:spPr/>
        <p:txBody>
          <a:bodyPr/>
          <a:lstStyle/>
          <a:p>
            <a:fld id="{8C043E37-E65C-9242-A631-D8A37265D480}" type="slidenum">
              <a:rPr lang="de-DE" smtClean="0"/>
              <a:t>34</a:t>
            </a:fld>
            <a:endParaRPr lang="de-DE"/>
          </a:p>
        </p:txBody>
      </p:sp>
      <p:sp>
        <p:nvSpPr>
          <p:cNvPr id="10" name="Inhaltsplatzhalter 9">
            <a:extLst>
              <a:ext uri="{FF2B5EF4-FFF2-40B4-BE49-F238E27FC236}">
                <a16:creationId xmlns:a16="http://schemas.microsoft.com/office/drawing/2014/main" id="{EF84FC52-F8B4-CD50-9D6C-939BA681C489}"/>
              </a:ext>
            </a:extLst>
          </p:cNvPr>
          <p:cNvSpPr>
            <a:spLocks noGrp="1"/>
          </p:cNvSpPr>
          <p:nvPr>
            <p:ph sz="quarter" idx="16"/>
          </p:nvPr>
        </p:nvSpPr>
        <p:spPr>
          <a:xfrm>
            <a:off x="431799" y="1347788"/>
            <a:ext cx="3450390" cy="3311525"/>
          </a:xfrm>
        </p:spPr>
        <p:txBody>
          <a:bodyPr/>
          <a:lstStyle/>
          <a:p>
            <a:pPr marL="0" indent="0">
              <a:buNone/>
            </a:pPr>
            <a:r>
              <a:rPr lang="de-DE" dirty="0"/>
              <a:t>✅ Feuerwehrstiefel mit robuster Sohle für schwieriges Gelände</a:t>
            </a:r>
          </a:p>
          <a:p>
            <a:pPr marL="0" indent="0">
              <a:buNone/>
            </a:pPr>
            <a:r>
              <a:rPr lang="de-DE" dirty="0"/>
              <a:t>✅ Schutz gegen Hitze, Glut und spitze Gegenstände</a:t>
            </a:r>
          </a:p>
          <a:p>
            <a:pPr marL="0" indent="0">
              <a:buNone/>
            </a:pPr>
            <a:r>
              <a:rPr lang="de-DE" dirty="0"/>
              <a:t>✅ Eng abschließende Schutz-hose für maximalen Schutz vor Hitze, Glut und Schwebstoffe</a:t>
            </a:r>
          </a:p>
        </p:txBody>
      </p:sp>
      <p:sp>
        <p:nvSpPr>
          <p:cNvPr id="8" name="Titel 7">
            <a:extLst>
              <a:ext uri="{FF2B5EF4-FFF2-40B4-BE49-F238E27FC236}">
                <a16:creationId xmlns:a16="http://schemas.microsoft.com/office/drawing/2014/main" id="{FEAF0164-D948-5A9E-F662-9C11A50EB26D}"/>
              </a:ext>
            </a:extLst>
          </p:cNvPr>
          <p:cNvSpPr>
            <a:spLocks noGrp="1"/>
          </p:cNvSpPr>
          <p:nvPr>
            <p:ph type="title"/>
          </p:nvPr>
        </p:nvSpPr>
        <p:spPr>
          <a:xfrm>
            <a:off x="431801" y="411163"/>
            <a:ext cx="3554662" cy="738664"/>
          </a:xfrm>
        </p:spPr>
        <p:txBody>
          <a:bodyPr/>
          <a:lstStyle/>
          <a:p>
            <a:r>
              <a:rPr lang="de-DE" dirty="0">
                <a:solidFill>
                  <a:srgbClr val="D51317"/>
                </a:solidFill>
              </a:rPr>
              <a:t>PSA - von Kopf bis Fuß</a:t>
            </a:r>
          </a:p>
        </p:txBody>
      </p:sp>
      <p:pic>
        <p:nvPicPr>
          <p:cNvPr id="7" name="Grafik 6" descr="Ein Bild, das Feuerwehrmann, Feuer, draußen enthält.&#10;&#10;KI-generierte Inhalte können fehlerhaft sein.">
            <a:extLst>
              <a:ext uri="{FF2B5EF4-FFF2-40B4-BE49-F238E27FC236}">
                <a16:creationId xmlns:a16="http://schemas.microsoft.com/office/drawing/2014/main" id="{296E35AC-ADF1-BA53-E89C-1D567D715725}"/>
              </a:ext>
            </a:extLst>
          </p:cNvPr>
          <p:cNvPicPr>
            <a:picLocks noChangeAspect="1"/>
          </p:cNvPicPr>
          <p:nvPr/>
        </p:nvPicPr>
        <p:blipFill>
          <a:blip r:embed="rId3"/>
          <a:srcRect l="20575"/>
          <a:stretch/>
        </p:blipFill>
        <p:spPr>
          <a:xfrm>
            <a:off x="4066674" y="780495"/>
            <a:ext cx="5077326" cy="3600000"/>
          </a:xfrm>
          <a:prstGeom prst="rect">
            <a:avLst/>
          </a:prstGeom>
        </p:spPr>
      </p:pic>
    </p:spTree>
    <p:extLst>
      <p:ext uri="{BB962C8B-B14F-4D97-AF65-F5344CB8AC3E}">
        <p14:creationId xmlns:p14="http://schemas.microsoft.com/office/powerpoint/2010/main" val="19984827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Bildplatzhalter 8">
            <a:extLst>
              <a:ext uri="{FF2B5EF4-FFF2-40B4-BE49-F238E27FC236}">
                <a16:creationId xmlns:a16="http://schemas.microsoft.com/office/drawing/2014/main" id="{1430B64F-39E2-E606-4228-325D623D826C}"/>
              </a:ext>
            </a:extLst>
          </p:cNvPr>
          <p:cNvPicPr>
            <a:picLocks noGrp="1" noChangeAspect="1"/>
          </p:cNvPicPr>
          <p:nvPr>
            <p:ph type="pic" sz="quarter" idx="10"/>
          </p:nvPr>
        </p:nvPicPr>
        <p:blipFill>
          <a:blip r:embed="rId3"/>
          <a:srcRect t="115" b="115"/>
          <a:stretch>
            <a:fillRect/>
          </a:stretch>
        </p:blipFill>
        <p:spPr/>
      </p:pic>
      <p:sp>
        <p:nvSpPr>
          <p:cNvPr id="3" name="Textplatzhalter 2">
            <a:extLst>
              <a:ext uri="{FF2B5EF4-FFF2-40B4-BE49-F238E27FC236}">
                <a16:creationId xmlns:a16="http://schemas.microsoft.com/office/drawing/2014/main" id="{ADAAED0F-0339-901C-7E38-8A38D30F7FB5}"/>
              </a:ext>
            </a:extLst>
          </p:cNvPr>
          <p:cNvSpPr>
            <a:spLocks noGrp="1"/>
          </p:cNvSpPr>
          <p:nvPr>
            <p:ph type="body" sz="quarter" idx="11"/>
          </p:nvPr>
        </p:nvSpPr>
        <p:spPr/>
        <p:txBody>
          <a:bodyPr/>
          <a:lstStyle/>
          <a:p>
            <a:r>
              <a:rPr lang="de-DE" dirty="0"/>
              <a:t>Besonderheiten</a:t>
            </a:r>
          </a:p>
        </p:txBody>
      </p:sp>
    </p:spTree>
    <p:extLst>
      <p:ext uri="{BB962C8B-B14F-4D97-AF65-F5344CB8AC3E}">
        <p14:creationId xmlns:p14="http://schemas.microsoft.com/office/powerpoint/2010/main" val="39635642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36</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a:xfrm>
            <a:off x="3240089" y="1058863"/>
            <a:ext cx="2558360" cy="3600450"/>
          </a:xfrm>
        </p:spPr>
        <p:txBody>
          <a:bodyPr/>
          <a:lstStyle/>
          <a:p>
            <a:pPr marL="0" indent="0">
              <a:buNone/>
            </a:pPr>
            <a:r>
              <a:rPr lang="de-DE" b="1" dirty="0"/>
              <a:t>Regelmäßiges kommunizieren!</a:t>
            </a:r>
          </a:p>
          <a:p>
            <a:pPr marL="0" indent="0">
              <a:buNone/>
            </a:pPr>
            <a:r>
              <a:rPr lang="de-DE" dirty="0"/>
              <a:t>Nicht jede Einsatzkraft ist leicht erkennbar und das Gelände ist unbekannt. </a:t>
            </a:r>
          </a:p>
          <a:p>
            <a:pPr marL="0" indent="0">
              <a:buNone/>
            </a:pPr>
            <a:r>
              <a:rPr lang="de-DE" b="1" dirty="0"/>
              <a:t>Macht Euch Licht!</a:t>
            </a:r>
          </a:p>
          <a:p>
            <a:pPr marL="0" indent="0">
              <a:buNone/>
            </a:pPr>
            <a:r>
              <a:rPr lang="de-DE" dirty="0"/>
              <a:t>Akkus halten nicht ewig, die Nacht ist lang.</a:t>
            </a:r>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buNone/>
            </a:pPr>
            <a:r>
              <a:rPr lang="de-DE" b="1" dirty="0"/>
              <a:t>Gefahrenstellen markieren!</a:t>
            </a:r>
          </a:p>
          <a:p>
            <a:pPr marL="0" indent="0">
              <a:buNone/>
            </a:pPr>
            <a:r>
              <a:rPr lang="de-DE" dirty="0"/>
              <a:t>Blitzleuchte, Knicklichter nutzen um wichtige Bereich zu kennzeichnen</a:t>
            </a:r>
          </a:p>
          <a:p>
            <a:pPr marL="0" indent="0">
              <a:buNone/>
            </a:pPr>
            <a:r>
              <a:rPr lang="de-DE" b="1" dirty="0"/>
              <a:t>Schaut nach oben und nach unten! </a:t>
            </a:r>
          </a:p>
          <a:p>
            <a:pPr marL="0" indent="0">
              <a:buNone/>
            </a:pPr>
            <a:r>
              <a:rPr lang="de-DE" dirty="0"/>
              <a:t>Suche nach Stolper-stellen und markanten Stellen in der Umgebung </a:t>
            </a:r>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Arbeiten im Dunkeln</a:t>
            </a:r>
          </a:p>
        </p:txBody>
      </p:sp>
      <p:pic>
        <p:nvPicPr>
          <p:cNvPr id="11" name="Grafik 10">
            <a:extLst>
              <a:ext uri="{FF2B5EF4-FFF2-40B4-BE49-F238E27FC236}">
                <a16:creationId xmlns:a16="http://schemas.microsoft.com/office/drawing/2014/main" id="{1DEBFD37-380F-2D8A-8AAF-2A13973233E4}"/>
              </a:ext>
            </a:extLst>
          </p:cNvPr>
          <p:cNvPicPr>
            <a:picLocks noChangeAspect="1"/>
          </p:cNvPicPr>
          <p:nvPr/>
        </p:nvPicPr>
        <p:blipFill>
          <a:blip r:embed="rId3"/>
          <a:srcRect l="7145"/>
          <a:stretch/>
        </p:blipFill>
        <p:spPr>
          <a:xfrm>
            <a:off x="5735054" y="0"/>
            <a:ext cx="3408946" cy="4752000"/>
          </a:xfrm>
          <a:prstGeom prst="rect">
            <a:avLst/>
          </a:prstGeom>
        </p:spPr>
      </p:pic>
    </p:spTree>
    <p:extLst>
      <p:ext uri="{BB962C8B-B14F-4D97-AF65-F5344CB8AC3E}">
        <p14:creationId xmlns:p14="http://schemas.microsoft.com/office/powerpoint/2010/main" val="15815463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37</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a:xfrm>
            <a:off x="3240089" y="1058863"/>
            <a:ext cx="2558360" cy="3600450"/>
          </a:xfrm>
        </p:spPr>
        <p:txBody>
          <a:bodyPr/>
          <a:lstStyle/>
          <a:p>
            <a:pPr marL="0" indent="0">
              <a:buNone/>
            </a:pPr>
            <a:r>
              <a:rPr lang="de-DE" b="1" dirty="0"/>
              <a:t>Kontamination vermeiden!</a:t>
            </a:r>
          </a:p>
          <a:p>
            <a:pPr marL="0" indent="0">
              <a:buNone/>
            </a:pPr>
            <a:r>
              <a:rPr lang="de-DE" dirty="0"/>
              <a:t>Dreckige PSA am Einsatzort ausziehen und Wechselkleidung nutzen.</a:t>
            </a:r>
          </a:p>
          <a:p>
            <a:pPr marL="0" indent="0">
              <a:buNone/>
            </a:pPr>
            <a:r>
              <a:rPr lang="de-DE" b="1" dirty="0"/>
              <a:t>Der Vegetationsbrand ist auch „dreckig“!</a:t>
            </a:r>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buNone/>
            </a:pPr>
            <a:r>
              <a:rPr lang="de-DE" b="1" dirty="0"/>
              <a:t>Pausen ja, aber nicht am Feuer!</a:t>
            </a:r>
          </a:p>
          <a:p>
            <a:pPr marL="0" indent="0">
              <a:buNone/>
            </a:pPr>
            <a:r>
              <a:rPr lang="de-DE" dirty="0"/>
              <a:t>Regelmäßige Pausen abseits des Brandes im Schatten</a:t>
            </a:r>
          </a:p>
          <a:p>
            <a:pPr marL="0" indent="0">
              <a:buNone/>
            </a:pPr>
            <a:r>
              <a:rPr lang="de-DE" b="1" dirty="0"/>
              <a:t>Ja zur Desinfektion!</a:t>
            </a:r>
          </a:p>
          <a:p>
            <a:pPr marL="0" indent="0">
              <a:buNone/>
            </a:pPr>
            <a:r>
              <a:rPr lang="de-DE" dirty="0"/>
              <a:t>Hände &amp; Gesicht waschen bzw. desinfizieren bevor gegessen wird </a:t>
            </a:r>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Einsatzstellenhygiene</a:t>
            </a:r>
          </a:p>
        </p:txBody>
      </p:sp>
      <p:pic>
        <p:nvPicPr>
          <p:cNvPr id="11" name="Grafik 10">
            <a:extLst>
              <a:ext uri="{FF2B5EF4-FFF2-40B4-BE49-F238E27FC236}">
                <a16:creationId xmlns:a16="http://schemas.microsoft.com/office/drawing/2014/main" id="{67F479FA-32A7-8DE9-6518-E5FE6F2EB7B3}"/>
              </a:ext>
            </a:extLst>
          </p:cNvPr>
          <p:cNvPicPr>
            <a:picLocks noChangeAspect="1"/>
          </p:cNvPicPr>
          <p:nvPr/>
        </p:nvPicPr>
        <p:blipFill>
          <a:blip r:embed="rId3"/>
          <a:srcRect l="6708"/>
          <a:stretch/>
        </p:blipFill>
        <p:spPr>
          <a:xfrm>
            <a:off x="5719011" y="0"/>
            <a:ext cx="3424989" cy="4752000"/>
          </a:xfrm>
          <a:prstGeom prst="rect">
            <a:avLst/>
          </a:prstGeom>
        </p:spPr>
      </p:pic>
    </p:spTree>
    <p:extLst>
      <p:ext uri="{BB962C8B-B14F-4D97-AF65-F5344CB8AC3E}">
        <p14:creationId xmlns:p14="http://schemas.microsoft.com/office/powerpoint/2010/main" val="9570673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a:extLst>
              <a:ext uri="{FF2B5EF4-FFF2-40B4-BE49-F238E27FC236}">
                <a16:creationId xmlns:a16="http://schemas.microsoft.com/office/drawing/2014/main" id="{3B30CA9F-B25C-5DA4-648A-4F9D4B2BA587}"/>
              </a:ext>
            </a:extLst>
          </p:cNvPr>
          <p:cNvSpPr>
            <a:spLocks noGrp="1"/>
          </p:cNvSpPr>
          <p:nvPr>
            <p:ph type="dt" sz="half" idx="10"/>
          </p:nvPr>
        </p:nvSpPr>
        <p:spPr/>
        <p:txBody>
          <a:bodyPr/>
          <a:lstStyle/>
          <a:p>
            <a:fld id="{67A894C3-24D7-7741-A0FD-8435023C9425}" type="datetime1">
              <a:rPr lang="de-DE" smtClean="0"/>
              <a:t>05.03.2026</a:t>
            </a:fld>
            <a:endParaRPr lang="de-DE"/>
          </a:p>
        </p:txBody>
      </p:sp>
      <p:sp>
        <p:nvSpPr>
          <p:cNvPr id="4" name="Fußzeilenplatzhalter 3">
            <a:extLst>
              <a:ext uri="{FF2B5EF4-FFF2-40B4-BE49-F238E27FC236}">
                <a16:creationId xmlns:a16="http://schemas.microsoft.com/office/drawing/2014/main" id="{22D71FC1-12A3-DD2D-53BC-B4A9FD1F3C57}"/>
              </a:ext>
            </a:extLst>
          </p:cNvPr>
          <p:cNvSpPr>
            <a:spLocks noGrp="1"/>
          </p:cNvSpPr>
          <p:nvPr>
            <p:ph type="ftr" sz="quarter" idx="11"/>
          </p:nvPr>
        </p:nvSpPr>
        <p:spPr/>
        <p:txBody>
          <a:bodyPr/>
          <a:lstStyle/>
          <a:p>
            <a:endParaRPr lang="de-DE"/>
          </a:p>
        </p:txBody>
      </p:sp>
      <p:sp>
        <p:nvSpPr>
          <p:cNvPr id="5" name="Foliennummernplatzhalter 4">
            <a:extLst>
              <a:ext uri="{FF2B5EF4-FFF2-40B4-BE49-F238E27FC236}">
                <a16:creationId xmlns:a16="http://schemas.microsoft.com/office/drawing/2014/main" id="{A9FEB3F0-9C0A-EF26-0CDD-B2FAE35E57ED}"/>
              </a:ext>
            </a:extLst>
          </p:cNvPr>
          <p:cNvSpPr>
            <a:spLocks noGrp="1"/>
          </p:cNvSpPr>
          <p:nvPr>
            <p:ph type="sldNum" sz="quarter" idx="12"/>
          </p:nvPr>
        </p:nvSpPr>
        <p:spPr/>
        <p:txBody>
          <a:bodyPr/>
          <a:lstStyle/>
          <a:p>
            <a:fld id="{8C043E37-E65C-9242-A631-D8A37265D480}" type="slidenum">
              <a:rPr lang="de-DE" smtClean="0"/>
              <a:t>38</a:t>
            </a:fld>
            <a:endParaRPr lang="de-DE"/>
          </a:p>
        </p:txBody>
      </p:sp>
      <p:sp>
        <p:nvSpPr>
          <p:cNvPr id="8" name="Inhaltsplatzhalter 7">
            <a:extLst>
              <a:ext uri="{FF2B5EF4-FFF2-40B4-BE49-F238E27FC236}">
                <a16:creationId xmlns:a16="http://schemas.microsoft.com/office/drawing/2014/main" id="{A08DC227-90B1-3102-C97F-57C962B321EB}"/>
              </a:ext>
            </a:extLst>
          </p:cNvPr>
          <p:cNvSpPr>
            <a:spLocks noGrp="1"/>
          </p:cNvSpPr>
          <p:nvPr>
            <p:ph sz="quarter" idx="17"/>
          </p:nvPr>
        </p:nvSpPr>
        <p:spPr>
          <a:xfrm>
            <a:off x="3240089" y="1058863"/>
            <a:ext cx="2558360" cy="3600450"/>
          </a:xfrm>
        </p:spPr>
        <p:txBody>
          <a:bodyPr/>
          <a:lstStyle/>
          <a:p>
            <a:pPr marL="0" indent="0">
              <a:buNone/>
            </a:pPr>
            <a:r>
              <a:rPr lang="de-DE" b="1" dirty="0"/>
              <a:t>Train </a:t>
            </a:r>
            <a:r>
              <a:rPr lang="de-DE" b="1" dirty="0" err="1"/>
              <a:t>as</a:t>
            </a:r>
            <a:r>
              <a:rPr lang="de-DE" b="1" dirty="0"/>
              <a:t> </a:t>
            </a:r>
            <a:r>
              <a:rPr lang="de-DE" b="1" dirty="0" err="1"/>
              <a:t>you</a:t>
            </a:r>
            <a:r>
              <a:rPr lang="de-DE" b="1" dirty="0"/>
              <a:t> </a:t>
            </a:r>
            <a:r>
              <a:rPr lang="de-DE" b="1" dirty="0" err="1"/>
              <a:t>fight</a:t>
            </a:r>
            <a:endParaRPr lang="de-DE" b="1" dirty="0"/>
          </a:p>
          <a:p>
            <a:pPr marL="0" indent="0">
              <a:buNone/>
            </a:pPr>
            <a:r>
              <a:rPr lang="de-DE" dirty="0"/>
              <a:t>Keine Ausbildung ohne die notwendige PSA. </a:t>
            </a:r>
          </a:p>
          <a:p>
            <a:r>
              <a:rPr lang="de-DE" dirty="0"/>
              <a:t>Augenschutz </a:t>
            </a:r>
          </a:p>
          <a:p>
            <a:r>
              <a:rPr lang="de-DE" dirty="0"/>
              <a:t>FFP3-Filter</a:t>
            </a:r>
          </a:p>
          <a:p>
            <a:r>
              <a:rPr lang="de-DE" dirty="0"/>
              <a:t>Langärmelige leichte Schutzkleidung</a:t>
            </a:r>
          </a:p>
          <a:p>
            <a:r>
              <a:rPr lang="de-DE" dirty="0"/>
              <a:t>Geeignete Handschuhe</a:t>
            </a:r>
          </a:p>
          <a:p>
            <a:pPr marL="0" indent="0">
              <a:buNone/>
            </a:pPr>
            <a:endParaRPr lang="de-DE" dirty="0"/>
          </a:p>
        </p:txBody>
      </p:sp>
      <p:sp>
        <p:nvSpPr>
          <p:cNvPr id="7" name="Inhaltsplatzhalter 6">
            <a:extLst>
              <a:ext uri="{FF2B5EF4-FFF2-40B4-BE49-F238E27FC236}">
                <a16:creationId xmlns:a16="http://schemas.microsoft.com/office/drawing/2014/main" id="{98DD9028-658A-478A-3559-FA6667B372E7}"/>
              </a:ext>
            </a:extLst>
          </p:cNvPr>
          <p:cNvSpPr>
            <a:spLocks noGrp="1"/>
          </p:cNvSpPr>
          <p:nvPr>
            <p:ph sz="quarter" idx="16"/>
          </p:nvPr>
        </p:nvSpPr>
        <p:spPr/>
        <p:txBody>
          <a:bodyPr/>
          <a:lstStyle/>
          <a:p>
            <a:pPr marL="0" indent="0">
              <a:buNone/>
            </a:pPr>
            <a:r>
              <a:rPr lang="de-DE" b="1" dirty="0"/>
              <a:t>Geräte anfassen und nutzen!</a:t>
            </a:r>
          </a:p>
          <a:p>
            <a:pPr marL="0" indent="0">
              <a:buNone/>
            </a:pPr>
            <a:r>
              <a:rPr lang="de-DE" dirty="0"/>
              <a:t>Denkt an Handschuhe </a:t>
            </a:r>
          </a:p>
          <a:p>
            <a:pPr marL="0" indent="0">
              <a:buNone/>
            </a:pPr>
            <a:r>
              <a:rPr lang="de-DE" b="1" dirty="0"/>
              <a:t>Fahrzeugtechnik üben!</a:t>
            </a:r>
          </a:p>
          <a:p>
            <a:pPr marL="0" indent="0">
              <a:buNone/>
            </a:pPr>
            <a:r>
              <a:rPr lang="de-DE" dirty="0"/>
              <a:t>Kann unser Fahrzeug Pump &amp; Roll?</a:t>
            </a:r>
          </a:p>
          <a:p>
            <a:pPr marL="0" indent="0">
              <a:buNone/>
            </a:pPr>
            <a:r>
              <a:rPr lang="de-DE" b="1" dirty="0"/>
              <a:t>Sprecht über LACES!</a:t>
            </a:r>
          </a:p>
          <a:p>
            <a:pPr marL="0" indent="0">
              <a:buNone/>
            </a:pPr>
            <a:r>
              <a:rPr lang="de-DE" dirty="0"/>
              <a:t>Bringt das Erlernte in die Praxis</a:t>
            </a:r>
          </a:p>
          <a:p>
            <a:pPr marL="0" indent="0">
              <a:buNone/>
            </a:pPr>
            <a:endParaRPr lang="de-DE" dirty="0"/>
          </a:p>
          <a:p>
            <a:pPr marL="0" indent="0">
              <a:buNone/>
            </a:pPr>
            <a:endParaRPr lang="de-DE" dirty="0"/>
          </a:p>
        </p:txBody>
      </p:sp>
      <p:sp>
        <p:nvSpPr>
          <p:cNvPr id="2" name="Titel 1">
            <a:extLst>
              <a:ext uri="{FF2B5EF4-FFF2-40B4-BE49-F238E27FC236}">
                <a16:creationId xmlns:a16="http://schemas.microsoft.com/office/drawing/2014/main" id="{2AFE21CB-8D9C-26B8-0F19-4CC0FD3DF17E}"/>
              </a:ext>
            </a:extLst>
          </p:cNvPr>
          <p:cNvSpPr>
            <a:spLocks noGrp="1"/>
          </p:cNvSpPr>
          <p:nvPr>
            <p:ph type="title"/>
          </p:nvPr>
        </p:nvSpPr>
        <p:spPr/>
        <p:txBody>
          <a:bodyPr/>
          <a:lstStyle/>
          <a:p>
            <a:r>
              <a:rPr lang="de-DE" dirty="0">
                <a:solidFill>
                  <a:srgbClr val="D51317"/>
                </a:solidFill>
              </a:rPr>
              <a:t>Übung macht den Meister</a:t>
            </a:r>
          </a:p>
        </p:txBody>
      </p:sp>
      <p:pic>
        <p:nvPicPr>
          <p:cNvPr id="9" name="Grafik 8">
            <a:extLst>
              <a:ext uri="{FF2B5EF4-FFF2-40B4-BE49-F238E27FC236}">
                <a16:creationId xmlns:a16="http://schemas.microsoft.com/office/drawing/2014/main" id="{03BFA800-4F94-7BA8-F079-BA0CEC4EF86A}"/>
              </a:ext>
            </a:extLst>
          </p:cNvPr>
          <p:cNvPicPr>
            <a:picLocks noChangeAspect="1"/>
          </p:cNvPicPr>
          <p:nvPr/>
        </p:nvPicPr>
        <p:blipFill>
          <a:blip r:embed="rId3"/>
          <a:srcRect l="6490"/>
          <a:stretch/>
        </p:blipFill>
        <p:spPr>
          <a:xfrm>
            <a:off x="5710989" y="-19663"/>
            <a:ext cx="3433011" cy="4752000"/>
          </a:xfrm>
          <a:prstGeom prst="rect">
            <a:avLst/>
          </a:prstGeom>
        </p:spPr>
      </p:pic>
    </p:spTree>
    <p:extLst>
      <p:ext uri="{BB962C8B-B14F-4D97-AF65-F5344CB8AC3E}">
        <p14:creationId xmlns:p14="http://schemas.microsoft.com/office/powerpoint/2010/main" val="16853671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feld 5">
            <a:extLst>
              <a:ext uri="{FF2B5EF4-FFF2-40B4-BE49-F238E27FC236}">
                <a16:creationId xmlns:a16="http://schemas.microsoft.com/office/drawing/2014/main" id="{89C9D333-160A-ADCF-BE81-850B1AE0B34D}"/>
              </a:ext>
            </a:extLst>
          </p:cNvPr>
          <p:cNvSpPr txBox="1"/>
          <p:nvPr/>
        </p:nvSpPr>
        <p:spPr>
          <a:xfrm>
            <a:off x="4507832" y="3793776"/>
            <a:ext cx="3882189" cy="923330"/>
          </a:xfrm>
          <a:prstGeom prst="rect">
            <a:avLst/>
          </a:prstGeom>
          <a:noFill/>
        </p:spPr>
        <p:txBody>
          <a:bodyPr wrap="square" rtlCol="0">
            <a:spAutoFit/>
          </a:bodyPr>
          <a:lstStyle/>
          <a:p>
            <a:pPr algn="ctr"/>
            <a:r>
              <a:rPr lang="de-DE" b="1" dirty="0">
                <a:solidFill>
                  <a:srgbClr val="0070C0"/>
                </a:solidFill>
                <a:latin typeface="Arial" panose="020B0604020202020204" pitchFamily="34" charset="0"/>
                <a:cs typeface="Arial" panose="020B0604020202020204" pitchFamily="34" charset="0"/>
              </a:rPr>
              <a:t>Hier geht es direkt zum </a:t>
            </a:r>
          </a:p>
          <a:p>
            <a:pPr algn="ctr"/>
            <a:r>
              <a:rPr lang="de-DE" b="1" dirty="0">
                <a:solidFill>
                  <a:srgbClr val="0070C0"/>
                </a:solidFill>
                <a:latin typeface="Arial" panose="020B0604020202020204" pitchFamily="34" charset="0"/>
                <a:cs typeface="Arial" panose="020B0604020202020204" pitchFamily="34" charset="0"/>
              </a:rPr>
              <a:t>E-Learning-Modul</a:t>
            </a:r>
          </a:p>
          <a:p>
            <a:pPr algn="ctr"/>
            <a:r>
              <a:rPr lang="de-DE" b="1" dirty="0">
                <a:solidFill>
                  <a:srgbClr val="0070C0"/>
                </a:solidFill>
                <a:latin typeface="Arial" panose="020B0604020202020204" pitchFamily="34" charset="0"/>
                <a:cs typeface="Arial" panose="020B0604020202020204" pitchFamily="34" charset="0"/>
              </a:rPr>
              <a:t>„Vegetationsbrand Sicherheit“</a:t>
            </a:r>
          </a:p>
        </p:txBody>
      </p:sp>
      <p:pic>
        <p:nvPicPr>
          <p:cNvPr id="7" name="Grafik 6" descr="Ein Bild, das Muster, weiß, Design, monochrom enthält.&#10;&#10;KI-generierte Inhalte können fehlerhaft sein.">
            <a:extLst>
              <a:ext uri="{FF2B5EF4-FFF2-40B4-BE49-F238E27FC236}">
                <a16:creationId xmlns:a16="http://schemas.microsoft.com/office/drawing/2014/main" id="{936EE7B6-8E30-E42C-E8F8-FD8096FDCD5A}"/>
              </a:ext>
            </a:extLst>
          </p:cNvPr>
          <p:cNvPicPr>
            <a:picLocks noChangeAspect="1"/>
          </p:cNvPicPr>
          <p:nvPr/>
        </p:nvPicPr>
        <p:blipFill>
          <a:blip r:embed="rId3"/>
          <a:srcRect l="31754" t="32125" r="31599" b="31696"/>
          <a:stretch/>
        </p:blipFill>
        <p:spPr>
          <a:xfrm>
            <a:off x="5506452" y="1804737"/>
            <a:ext cx="1884947" cy="1860884"/>
          </a:xfrm>
          <a:prstGeom prst="rect">
            <a:avLst/>
          </a:prstGeom>
        </p:spPr>
      </p:pic>
    </p:spTree>
    <p:extLst>
      <p:ext uri="{BB962C8B-B14F-4D97-AF65-F5344CB8AC3E}">
        <p14:creationId xmlns:p14="http://schemas.microsoft.com/office/powerpoint/2010/main" val="3490336057"/>
      </p:ext>
    </p:extLst>
  </p:cSld>
  <p:clrMapOvr>
    <a:masterClrMapping/>
  </p:clrMapOvr>
</p:sld>
</file>

<file path=ppt/theme/theme1.xml><?xml version="1.0" encoding="utf-8"?>
<a:theme xmlns:a="http://schemas.openxmlformats.org/drawingml/2006/main" name="Layouts">
  <a:themeElements>
    <a:clrScheme name="UV Farbtabelle">
      <a:dk1>
        <a:srgbClr val="004994"/>
      </a:dk1>
      <a:lt1>
        <a:srgbClr val="FFFFFF"/>
      </a:lt1>
      <a:dk2>
        <a:srgbClr val="9C9C9C"/>
      </a:dk2>
      <a:lt2>
        <a:srgbClr val="000000"/>
      </a:lt2>
      <a:accent1>
        <a:srgbClr val="4EBFEF"/>
      </a:accent1>
      <a:accent2>
        <a:srgbClr val="6EBCC9"/>
      </a:accent2>
      <a:accent3>
        <a:srgbClr val="AFCA0B"/>
      </a:accent3>
      <a:accent4>
        <a:srgbClr val="F35449"/>
      </a:accent4>
      <a:accent5>
        <a:srgbClr val="FFC670"/>
      </a:accent5>
      <a:accent6>
        <a:srgbClr val="CB5D9F"/>
      </a:accent6>
      <a:hlink>
        <a:srgbClr val="000000"/>
      </a:hlink>
      <a:folHlink>
        <a:srgbClr val="004994"/>
      </a:folHlink>
    </a:clrScheme>
    <a:fontScheme name="Benutzerdefiniert 1">
      <a:majorFont>
        <a:latin typeface="Source Sans 3"/>
        <a:ea typeface=""/>
        <a:cs typeface=""/>
      </a:majorFont>
      <a:minorFont>
        <a:latin typeface="Source Sans 3"/>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hfuk_powerpoint.potx" id="{9FC4369D-ECD0-4EF4-8B30-55BA2E32FD65}" vid="{12CA59B9-EDA2-4F58-B2F3-DB048ABA84B5}"/>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5119</Words>
  <Application>Microsoft Office PowerPoint</Application>
  <PresentationFormat>Bildschirmpräsentation (16:9)</PresentationFormat>
  <Paragraphs>371</Paragraphs>
  <Slides>39</Slides>
  <Notes>39</Notes>
  <HiddenSlides>0</HiddenSlides>
  <MMClips>2</MMClips>
  <ScaleCrop>false</ScaleCrop>
  <HeadingPairs>
    <vt:vector size="6" baseType="variant">
      <vt:variant>
        <vt:lpstr>Verwendete Schriftarten</vt:lpstr>
      </vt:variant>
      <vt:variant>
        <vt:i4>4</vt:i4>
      </vt:variant>
      <vt:variant>
        <vt:lpstr>Design</vt:lpstr>
      </vt:variant>
      <vt:variant>
        <vt:i4>1</vt:i4>
      </vt:variant>
      <vt:variant>
        <vt:lpstr>Folientitel</vt:lpstr>
      </vt:variant>
      <vt:variant>
        <vt:i4>39</vt:i4>
      </vt:variant>
    </vt:vector>
  </HeadingPairs>
  <TitlesOfParts>
    <vt:vector size="44" baseType="lpstr">
      <vt:lpstr>Arial</vt:lpstr>
      <vt:lpstr>Source Sans 3</vt:lpstr>
      <vt:lpstr>Aptos</vt:lpstr>
      <vt:lpstr>Wingdings</vt:lpstr>
      <vt:lpstr>Layouts</vt:lpstr>
      <vt:lpstr>PowerPoint-Präsentation</vt:lpstr>
      <vt:lpstr>PowerPoint-Präsentation</vt:lpstr>
      <vt:lpstr>PowerPoint-Präsentation</vt:lpstr>
      <vt:lpstr>Grundbegriffe zur einheitlichen Bezeichnung</vt:lpstr>
      <vt:lpstr>Die windgetriebene Feuerfront </vt:lpstr>
      <vt:lpstr>Flammenhöhe oder Flammenlänge</vt:lpstr>
      <vt:lpstr>Die Kontrollschwelle – sicheres Arbeiten </vt:lpstr>
      <vt:lpstr>PowerPoint-Präsentation</vt:lpstr>
      <vt:lpstr>Was lernen wir aus der Unfallstatistik?</vt:lpstr>
      <vt:lpstr>Unfälle auf Anfahrt</vt:lpstr>
      <vt:lpstr>Unfälle auf Anfahrt</vt:lpstr>
      <vt:lpstr>Das LACES- Schema</vt:lpstr>
      <vt:lpstr>Das LACES-Schema im Einsatz</vt:lpstr>
      <vt:lpstr>PowerPoint-Präsentation</vt:lpstr>
      <vt:lpstr>PowerPoint-Präsentation</vt:lpstr>
      <vt:lpstr>Wo beginnt das sichere Arbeiten?</vt:lpstr>
      <vt:lpstr>5 Grundsätze Fahrzeugeinsatz</vt:lpstr>
      <vt:lpstr>Flächenbrandbekämpfung</vt:lpstr>
      <vt:lpstr>Zusammenarbeit mit Landwirten</vt:lpstr>
      <vt:lpstr>Unfallbericht Flächenbrandbekämpfung</vt:lpstr>
      <vt:lpstr>PowerPoint-Präsentation</vt:lpstr>
      <vt:lpstr>Brandbekämpfung im Wald</vt:lpstr>
      <vt:lpstr>PowerPoint-Präsentation</vt:lpstr>
      <vt:lpstr>Gefahrenmatrix - Atemgifte</vt:lpstr>
      <vt:lpstr>Gefahrenmatrix - Atemgifte</vt:lpstr>
      <vt:lpstr>Gefahrenmatrix - Ausbreitung</vt:lpstr>
      <vt:lpstr>Gefahrenmatrix - Einsturz</vt:lpstr>
      <vt:lpstr>Gefahrenmatrix - Erkrankung</vt:lpstr>
      <vt:lpstr>Gefahrenmatrix - Gefahr erkannt?</vt:lpstr>
      <vt:lpstr>PowerPoint-Präsentation</vt:lpstr>
      <vt:lpstr>PSA - Unfallrisiko minimieren</vt:lpstr>
      <vt:lpstr>PSA - von Kopf bis Fuß</vt:lpstr>
      <vt:lpstr>PSA - von Kopf bis Fuß</vt:lpstr>
      <vt:lpstr>PSA - von Kopf bis Fuß</vt:lpstr>
      <vt:lpstr>PowerPoint-Präsentation</vt:lpstr>
      <vt:lpstr>Arbeiten im Dunkeln</vt:lpstr>
      <vt:lpstr>Einsatzstellenhygiene</vt:lpstr>
      <vt:lpstr>Übung macht den Meister</vt:lpstr>
      <vt:lpstr>PowerPoint-Präsentation</vt:lpstr>
    </vt:vector>
  </TitlesOfParts>
  <Company>Unfallkassen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Otto, Lukas</dc:creator>
  <cp:lastModifiedBy>Louis FireToolBox</cp:lastModifiedBy>
  <cp:revision>68</cp:revision>
  <dcterms:created xsi:type="dcterms:W3CDTF">2024-12-12T08:30:55Z</dcterms:created>
  <dcterms:modified xsi:type="dcterms:W3CDTF">2026-03-05T08:00:27Z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545839c-a198-4d87-a0d2-c07b8aa32614_Enabled">
    <vt:lpwstr>true</vt:lpwstr>
  </property>
  <property fmtid="{D5CDD505-2E9C-101B-9397-08002B2CF9AE}" pid="3" name="MSIP_Label_7545839c-a198-4d87-a0d2-c07b8aa32614_SetDate">
    <vt:lpwstr>2024-10-05T19:03:20Z</vt:lpwstr>
  </property>
  <property fmtid="{D5CDD505-2E9C-101B-9397-08002B2CF9AE}" pid="4" name="MSIP_Label_7545839c-a198-4d87-a0d2-c07b8aa32614_Method">
    <vt:lpwstr>Standard</vt:lpwstr>
  </property>
  <property fmtid="{D5CDD505-2E9C-101B-9397-08002B2CF9AE}" pid="5" name="MSIP_Label_7545839c-a198-4d87-a0d2-c07b8aa32614_Name">
    <vt:lpwstr>Öffentlich</vt:lpwstr>
  </property>
  <property fmtid="{D5CDD505-2E9C-101B-9397-08002B2CF9AE}" pid="6" name="MSIP_Label_7545839c-a198-4d87-a0d2-c07b8aa32614_SiteId">
    <vt:lpwstr>f3987bed-0f17-4307-a6bb-a2ae861736b7</vt:lpwstr>
  </property>
  <property fmtid="{D5CDD505-2E9C-101B-9397-08002B2CF9AE}" pid="7" name="MSIP_Label_7545839c-a198-4d87-a0d2-c07b8aa32614_ActionId">
    <vt:lpwstr>fe681e24-1b24-46c0-999e-57d259d2dd34</vt:lpwstr>
  </property>
  <property fmtid="{D5CDD505-2E9C-101B-9397-08002B2CF9AE}" pid="8" name="MSIP_Label_7545839c-a198-4d87-a0d2-c07b8aa32614_ContentBits">
    <vt:lpwstr>0</vt:lpwstr>
  </property>
  <property fmtid="{D5CDD505-2E9C-101B-9397-08002B2CF9AE}" pid="9" name="MSIP_Label_defa4170-0d19-0005-0004-bc88714345d2_Enabled">
    <vt:lpwstr>true</vt:lpwstr>
  </property>
  <property fmtid="{D5CDD505-2E9C-101B-9397-08002B2CF9AE}" pid="10" name="MSIP_Label_defa4170-0d19-0005-0004-bc88714345d2_SetDate">
    <vt:lpwstr>2025-03-13T11:04:33Z</vt:lpwstr>
  </property>
  <property fmtid="{D5CDD505-2E9C-101B-9397-08002B2CF9AE}" pid="11" name="MSIP_Label_defa4170-0d19-0005-0004-bc88714345d2_Method">
    <vt:lpwstr>Standard</vt:lpwstr>
  </property>
  <property fmtid="{D5CDD505-2E9C-101B-9397-08002B2CF9AE}" pid="12" name="MSIP_Label_defa4170-0d19-0005-0004-bc88714345d2_Name">
    <vt:lpwstr>defa4170-0d19-0005-0004-bc88714345d2</vt:lpwstr>
  </property>
  <property fmtid="{D5CDD505-2E9C-101B-9397-08002B2CF9AE}" pid="13" name="MSIP_Label_defa4170-0d19-0005-0004-bc88714345d2_SiteId">
    <vt:lpwstr>2c6cac8d-ab61-47b3-8209-4df2e46aefbc</vt:lpwstr>
  </property>
  <property fmtid="{D5CDD505-2E9C-101B-9397-08002B2CF9AE}" pid="14" name="MSIP_Label_defa4170-0d19-0005-0004-bc88714345d2_ActionId">
    <vt:lpwstr>004dc4da-b767-42ea-bebd-d5ad2f5494fb</vt:lpwstr>
  </property>
  <property fmtid="{D5CDD505-2E9C-101B-9397-08002B2CF9AE}" pid="15" name="MSIP_Label_defa4170-0d19-0005-0004-bc88714345d2_ContentBits">
    <vt:lpwstr>0</vt:lpwstr>
  </property>
  <property fmtid="{D5CDD505-2E9C-101B-9397-08002B2CF9AE}" pid="16" name="MSIP_Label_defa4170-0d19-0005-0004-bc88714345d2_Tag">
    <vt:lpwstr>10, 3, 0, 1</vt:lpwstr>
  </property>
</Properties>
</file>